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9" r:id="rId2"/>
    <p:sldId id="261" r:id="rId3"/>
    <p:sldId id="266" r:id="rId4"/>
    <p:sldId id="267" r:id="rId5"/>
    <p:sldId id="268" r:id="rId6"/>
    <p:sldId id="269" r:id="rId7"/>
    <p:sldId id="270" r:id="rId8"/>
    <p:sldId id="271" r:id="rId9"/>
    <p:sldId id="272" r:id="rId10"/>
    <p:sldId id="273" r:id="rId11"/>
    <p:sldId id="274" r:id="rId12"/>
    <p:sldId id="275" r:id="rId13"/>
    <p:sldId id="277" r:id="rId14"/>
    <p:sldId id="278" r:id="rId15"/>
    <p:sldId id="280" r:id="rId16"/>
    <p:sldId id="279" r:id="rId17"/>
    <p:sldId id="282" r:id="rId18"/>
    <p:sldId id="281" r:id="rId19"/>
    <p:sldId id="283" r:id="rId20"/>
    <p:sldId id="284" r:id="rId21"/>
    <p:sldId id="285"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96" autoAdjust="0"/>
    <p:restoredTop sz="45560" autoAdjust="0"/>
  </p:normalViewPr>
  <p:slideViewPr>
    <p:cSldViewPr snapToGrid="0">
      <p:cViewPr varScale="1">
        <p:scale>
          <a:sx n="67" d="100"/>
          <a:sy n="67" d="100"/>
        </p:scale>
        <p:origin x="68" y="60"/>
      </p:cViewPr>
      <p:guideLst/>
    </p:cSldViewPr>
  </p:slideViewPr>
  <p:notesTextViewPr>
    <p:cViewPr>
      <p:scale>
        <a:sx n="1" d="1"/>
        <a:sy n="1" d="1"/>
      </p:scale>
      <p:origin x="0" y="-13192"/>
    </p:cViewPr>
  </p:notesTextViewPr>
  <p:sorterViewPr>
    <p:cViewPr>
      <p:scale>
        <a:sx n="100" d="100"/>
        <a:sy n="100" d="100"/>
      </p:scale>
      <p:origin x="0" y="0"/>
    </p:cViewPr>
  </p:sorterViewPr>
  <p:notesViewPr>
    <p:cSldViewPr snapToGrid="0">
      <p:cViewPr varScale="1">
        <p:scale>
          <a:sx n="121" d="100"/>
          <a:sy n="121" d="100"/>
        </p:scale>
        <p:origin x="484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90ACC6-8A73-0690-1EFB-E5DC936EDC1D}"/>
              </a:ext>
            </a:extLst>
          </p:cNvPr>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a:extLst>
              <a:ext uri="{FF2B5EF4-FFF2-40B4-BE49-F238E27FC236}">
                <a16:creationId xmlns:a16="http://schemas.microsoft.com/office/drawing/2014/main" id="{9F14DAB2-54DC-0712-0531-EBFC4D7D47DA}"/>
              </a:ext>
            </a:extLst>
          </p:cNvPr>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DF10B86A-AB78-41C9-86E5-8825BB7488B5}" type="datetimeFigureOut">
              <a:rPr lang="en-US" smtClean="0"/>
              <a:t>3/1/2024</a:t>
            </a:fld>
            <a:endParaRPr lang="en-US"/>
          </a:p>
        </p:txBody>
      </p:sp>
      <p:sp>
        <p:nvSpPr>
          <p:cNvPr id="4" name="Footer Placeholder 3">
            <a:extLst>
              <a:ext uri="{FF2B5EF4-FFF2-40B4-BE49-F238E27FC236}">
                <a16:creationId xmlns:a16="http://schemas.microsoft.com/office/drawing/2014/main" id="{E97532CD-F58B-6140-2D98-4E229F812E96}"/>
              </a:ext>
            </a:extLst>
          </p:cNvPr>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5D1355-C2C4-9F4A-950E-D290E93CDB0C}"/>
              </a:ext>
            </a:extLst>
          </p:cNvPr>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10EFFD0F-2D60-4833-8E02-324FC6B1995F}" type="slidenum">
              <a:rPr lang="en-US" smtClean="0"/>
              <a:t>‹#›</a:t>
            </a:fld>
            <a:endParaRPr lang="en-US"/>
          </a:p>
        </p:txBody>
      </p:sp>
    </p:spTree>
    <p:extLst>
      <p:ext uri="{BB962C8B-B14F-4D97-AF65-F5344CB8AC3E}">
        <p14:creationId xmlns:p14="http://schemas.microsoft.com/office/powerpoint/2010/main" val="3972071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9472B397-FF88-4A29-B558-5167CC0E2347}" type="datetimeFigureOut">
              <a:rPr lang="en-US" smtClean="0"/>
              <a:t>3/1/2024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7F2575C8-C3BD-468C-9868-8B701F9F9384}" type="slidenum">
              <a:rPr lang="en-US" smtClean="0"/>
              <a:t>‹#›</a:t>
            </a:fld>
            <a:endParaRPr lang="en-US"/>
          </a:p>
        </p:txBody>
      </p:sp>
    </p:spTree>
    <p:extLst>
      <p:ext uri="{BB962C8B-B14F-4D97-AF65-F5344CB8AC3E}">
        <p14:creationId xmlns:p14="http://schemas.microsoft.com/office/powerpoint/2010/main" val="389901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r>
              <a:rPr lang="en-US" sz="1200" dirty="0"/>
              <a:t>Slide #1A – Welcome -- </a:t>
            </a:r>
          </a:p>
          <a:p>
            <a:pPr marL="171450" indent="-171450" defTabSz="914266">
              <a:buFont typeface="Arial" panose="020B0604020202020204" pitchFamily="34" charset="0"/>
              <a:buChar char="•"/>
            </a:pPr>
            <a:r>
              <a:rPr lang="en-US" sz="1200" dirty="0"/>
              <a:t>Note that in January of this year, a restaurant presumably identifying both vegan and non-vegan items, sold an item “labeled” as vegan to an individual that died from anaphylaxis due to an intolerance for dairy products.  </a:t>
            </a:r>
          </a:p>
          <a:p>
            <a:pPr marL="628650" lvl="1" indent="-171450" defTabSz="914266">
              <a:buFont typeface="Arial" panose="020B0604020202020204" pitchFamily="34" charset="0"/>
              <a:buChar char="•"/>
            </a:pPr>
            <a:r>
              <a:rPr lang="en-US" sz="1200" dirty="0"/>
              <a:t>Food labeling is more than helping the consumer decide which product to purchase. </a:t>
            </a:r>
          </a:p>
          <a:p>
            <a:pPr marL="628650" lvl="1" indent="-171450" defTabSz="914266">
              <a:buFont typeface="Arial" panose="020B0604020202020204" pitchFamily="34" charset="0"/>
              <a:buChar char="•"/>
            </a:pPr>
            <a:r>
              <a:rPr lang="en-US" sz="1200" dirty="0"/>
              <a:t>Food labeling can mean the difference between life and death for some people.  </a:t>
            </a:r>
          </a:p>
          <a:p>
            <a:pPr marL="628650" lvl="1" indent="-171450" defTabSz="914266">
              <a:buFont typeface="Arial" panose="020B0604020202020204" pitchFamily="34" charset="0"/>
              <a:buChar char="•"/>
            </a:pPr>
            <a:r>
              <a:rPr lang="en-US" sz="1200" dirty="0"/>
              <a:t>It is too soon to know all the specifics of the deadly tiramisu, whether the incident was intentional, incompetence, or purely accidental.  </a:t>
            </a:r>
          </a:p>
          <a:p>
            <a:pPr marL="628650" lvl="1" indent="-171450" defTabSz="914266">
              <a:buFont typeface="Arial" panose="020B0604020202020204" pitchFamily="34" charset="0"/>
              <a:buChar char="•"/>
            </a:pPr>
            <a:r>
              <a:rPr lang="en-US" sz="1200" dirty="0"/>
              <a:t>Regardless, labeling matters regardless of when it is on a food or a menu.</a:t>
            </a:r>
          </a:p>
          <a:p>
            <a:pPr marL="171450" lvl="0" indent="-171450" defTabSz="914266">
              <a:buFont typeface="Arial" panose="020B0604020202020204" pitchFamily="34" charset="0"/>
              <a:buChar char="•"/>
            </a:pPr>
            <a:r>
              <a:rPr lang="en-US" sz="1200" dirty="0"/>
              <a:t>We will discuss the ins and outs of labeling policy and what is “truth” and how truth is verified and enforced. </a:t>
            </a:r>
          </a:p>
          <a:p>
            <a:pPr marL="628650" lvl="1" indent="-171450" defTabSz="914266">
              <a:buFont typeface="Arial" panose="020B0604020202020204" pitchFamily="34" charset="0"/>
              <a:buChar char="•"/>
            </a:pPr>
            <a:r>
              <a:rPr lang="en-US" sz="1200" kern="100" dirty="0">
                <a:latin typeface="Calibri" panose="020F0502020204030204" pitchFamily="34" charset="0"/>
                <a:ea typeface="Times New Roman" panose="02020603050405020304" pitchFamily="18" charset="0"/>
                <a:cs typeface="Calibri" panose="020F0502020204030204" pitchFamily="34" charset="0"/>
              </a:rPr>
              <a:t>There are many reasons as to why the labeling of food in the marketplace may appear misleading or, at times, inaccurate.  </a:t>
            </a:r>
          </a:p>
          <a:p>
            <a:pPr marL="628650" lvl="1" indent="-171450" defTabSz="914266">
              <a:buFont typeface="Arial" panose="020B0604020202020204" pitchFamily="34" charset="0"/>
              <a:buChar char="•"/>
            </a:pPr>
            <a:r>
              <a:rPr lang="en-US" sz="1200" kern="100" dirty="0">
                <a:latin typeface="Calibri" panose="020F0502020204030204" pitchFamily="34" charset="0"/>
                <a:ea typeface="Times New Roman" panose="02020603050405020304" pitchFamily="18" charset="0"/>
                <a:cs typeface="Calibri" panose="020F0502020204030204" pitchFamily="34" charset="0"/>
              </a:rPr>
              <a:t>Oftentimes, the reasons are for technical reasons and, thus, are not in violation of the applicable regulation.  </a:t>
            </a:r>
          </a:p>
          <a:p>
            <a:pPr marL="1085850" lvl="2" indent="-171450" defTabSz="914266">
              <a:buFont typeface="Arial" panose="020B0604020202020204" pitchFamily="34" charset="0"/>
              <a:buChar char="•"/>
            </a:pPr>
            <a:r>
              <a:rPr lang="en-US" sz="1200" kern="100" dirty="0">
                <a:latin typeface="Calibri" panose="020F0502020204030204" pitchFamily="34" charset="0"/>
                <a:ea typeface="Times New Roman" panose="02020603050405020304" pitchFamily="18" charset="0"/>
                <a:cs typeface="Calibri" panose="020F0502020204030204" pitchFamily="34" charset="0"/>
              </a:rPr>
              <a:t>For example, you may have heard about a new labeling policy that was issued, yet the “old label” is still in the marketplace.  </a:t>
            </a:r>
          </a:p>
          <a:p>
            <a:pPr marL="1085850" lvl="2" indent="-171450" defTabSz="914266">
              <a:buFont typeface="Arial" panose="020B0604020202020204" pitchFamily="34" charset="0"/>
              <a:buChar char="•"/>
            </a:pPr>
            <a:r>
              <a:rPr lang="en-US" sz="1200" kern="100" dirty="0">
                <a:latin typeface="Calibri" panose="020F0502020204030204" pitchFamily="34" charset="0"/>
                <a:ea typeface="Times New Roman" panose="02020603050405020304" pitchFamily="18" charset="0"/>
                <a:cs typeface="Calibri" panose="020F0502020204030204" pitchFamily="34" charset="0"/>
              </a:rPr>
              <a:t>This may cause you to question what’s going on.  </a:t>
            </a:r>
          </a:p>
          <a:p>
            <a:pPr marL="1085850" lvl="2" indent="-171450" defTabSz="914266">
              <a:buFont typeface="Arial" panose="020B0604020202020204" pitchFamily="34" charset="0"/>
              <a:buChar char="•"/>
            </a:pPr>
            <a:r>
              <a:rPr lang="en-US" sz="1200" kern="100" dirty="0">
                <a:latin typeface="Calibri" panose="020F0502020204030204" pitchFamily="34" charset="0"/>
                <a:ea typeface="Times New Roman" panose="02020603050405020304" pitchFamily="18" charset="0"/>
                <a:cs typeface="Calibri" panose="020F0502020204030204" pitchFamily="34" charset="0"/>
              </a:rPr>
              <a:t>Part of the explanation could be due to what is called the Uniform Compliance Date for food labeling regulations.  </a:t>
            </a:r>
          </a:p>
          <a:p>
            <a:pPr marL="1085850" lvl="2" indent="-171450" defTabSz="914266">
              <a:buFont typeface="Arial" panose="020B0604020202020204" pitchFamily="34" charset="0"/>
              <a:buChar char="•"/>
            </a:pPr>
            <a:r>
              <a:rPr lang="en-US" sz="1200" kern="100" dirty="0">
                <a:latin typeface="Calibri" panose="020F0502020204030204" pitchFamily="34" charset="0"/>
                <a:ea typeface="Times New Roman" panose="02020603050405020304" pitchFamily="18" charset="0"/>
                <a:cs typeface="Calibri" panose="020F0502020204030204" pitchFamily="34" charset="0"/>
              </a:rPr>
              <a:t>B</a:t>
            </a:r>
            <a:r>
              <a:rPr lang="en-US" sz="1200" kern="0" dirty="0">
                <a:latin typeface="Calibri" panose="020F0502020204030204" pitchFamily="34" charset="0"/>
                <a:ea typeface="Times New Roman" panose="02020603050405020304" pitchFamily="18" charset="0"/>
                <a:cs typeface="Times New Roman" panose="02020603050405020304" pitchFamily="18" charset="0"/>
              </a:rPr>
              <a:t>eginning in 1996, the Food and Drug Administration (FDA) and, shortly thereafter, the U. S. Department of Agriculture (USDA) Food Safety and Inspection Service (FSIS), adopted this new approach to food labeling to reduce industry cost for changes to food labels.</a:t>
            </a:r>
          </a:p>
          <a:p>
            <a:pPr marL="1543050" lvl="3" indent="-171450" defTabSz="914266">
              <a:buFont typeface="Arial" panose="020B0604020202020204" pitchFamily="34" charset="0"/>
              <a:buChar char="•"/>
            </a:pPr>
            <a:r>
              <a:rPr lang="en-US" sz="1200" kern="0" dirty="0">
                <a:latin typeface="Calibri" panose="020F0502020204030204" pitchFamily="34" charset="0"/>
                <a:ea typeface="Times New Roman" panose="02020603050405020304" pitchFamily="18" charset="0"/>
                <a:cs typeface="Times New Roman" panose="02020603050405020304" pitchFamily="18" charset="0"/>
              </a:rPr>
              <a:t>In essence, all food labeling regulations that become effective within a specified two-year period must comply with the new requirements anywhere from one to two years after their effective date.  </a:t>
            </a:r>
          </a:p>
          <a:p>
            <a:pPr marL="1543050" lvl="3" indent="-171450" defTabSz="914266">
              <a:buFont typeface="Arial" panose="020B0604020202020204" pitchFamily="34" charset="0"/>
              <a:buChar char="•"/>
            </a:pPr>
            <a:r>
              <a:rPr lang="en-US" sz="1200" kern="0" dirty="0">
                <a:latin typeface="Calibri" panose="020F0502020204030204" pitchFamily="34" charset="0"/>
                <a:ea typeface="Times New Roman" panose="02020603050405020304" pitchFamily="18" charset="0"/>
                <a:cs typeface="Times New Roman" panose="02020603050405020304" pitchFamily="18" charset="0"/>
              </a:rPr>
              <a:t>Consequently, if a manufacturer produced product for which more than one labeling change became effective, the cost for changing all labels to comply with all the labeling changes would be more cost-effective than making the changes independently.   </a:t>
            </a:r>
          </a:p>
          <a:p>
            <a:pPr marL="1543050" lvl="3" indent="-171450" defTabSz="914266">
              <a:buFont typeface="Arial" panose="020B0604020202020204" pitchFamily="34" charset="0"/>
              <a:buChar char="•"/>
            </a:pPr>
            <a:r>
              <a:rPr lang="en-US" sz="1200" kern="0" dirty="0">
                <a:latin typeface="Calibri" panose="020F0502020204030204" pitchFamily="34" charset="0"/>
                <a:ea typeface="Times New Roman" panose="02020603050405020304" pitchFamily="18" charset="0"/>
                <a:cs typeface="Times New Roman" panose="02020603050405020304" pitchFamily="18" charset="0"/>
              </a:rPr>
              <a:t>The latest update to the Uniform Compliance Date, which was published January 3, 2024, clarifies that for any food labeling regulation that published between January 2, 2023, and December 31, 2024, the uniform compliance date is January 1, 2026.  </a:t>
            </a:r>
          </a:p>
          <a:p>
            <a:pPr marL="628650" lvl="1" indent="-171450" defTabSz="914266">
              <a:buFont typeface="Arial" panose="020B0604020202020204" pitchFamily="34" charset="0"/>
              <a:buChar char="•"/>
            </a:pPr>
            <a:r>
              <a:rPr lang="en-US" sz="1200" kern="0" dirty="0">
                <a:latin typeface="Calibri" panose="020F0502020204030204" pitchFamily="34" charset="0"/>
                <a:ea typeface="Times New Roman" panose="02020603050405020304" pitchFamily="18" charset="0"/>
                <a:cs typeface="Times New Roman" panose="02020603050405020304" pitchFamily="18" charset="0"/>
              </a:rPr>
              <a:t>However, other reasons for why a product’s labeling may appear to be misleading or even inaccurate could be because of unintentional errors or even intentional errors.  </a:t>
            </a:r>
          </a:p>
          <a:p>
            <a:pPr marL="1085850" lvl="2" indent="-171450" defTabSz="914266">
              <a:buFont typeface="Arial" panose="020B0604020202020204" pitchFamily="34" charset="0"/>
              <a:buChar char="•"/>
            </a:pPr>
            <a:r>
              <a:rPr lang="en-US" sz="1200" kern="0" dirty="0">
                <a:latin typeface="Calibri" panose="020F0502020204030204" pitchFamily="34" charset="0"/>
                <a:ea typeface="Times New Roman" panose="02020603050405020304" pitchFamily="18" charset="0"/>
                <a:cs typeface="Times New Roman" panose="02020603050405020304" pitchFamily="18" charset="0"/>
              </a:rPr>
              <a:t>We will focus on all these aspects.  </a:t>
            </a:r>
            <a:endParaRPr lang="en-US" sz="1200" dirty="0"/>
          </a:p>
        </p:txBody>
      </p:sp>
      <p:sp>
        <p:nvSpPr>
          <p:cNvPr id="4" name="Slide Number Placeholder 3"/>
          <p:cNvSpPr>
            <a:spLocks noGrp="1"/>
          </p:cNvSpPr>
          <p:nvPr>
            <p:ph type="sldNum" sz="quarter" idx="5"/>
          </p:nvPr>
        </p:nvSpPr>
        <p:spPr/>
        <p:txBody>
          <a:bodyPr/>
          <a:lstStyle/>
          <a:p>
            <a:fld id="{7F2575C8-C3BD-468C-9868-8B701F9F9384}" type="slidenum">
              <a:rPr lang="en-US" smtClean="0"/>
              <a:t>1</a:t>
            </a:fld>
            <a:endParaRPr lang="en-US"/>
          </a:p>
        </p:txBody>
      </p:sp>
    </p:spTree>
    <p:extLst>
      <p:ext uri="{BB962C8B-B14F-4D97-AF65-F5344CB8AC3E}">
        <p14:creationId xmlns:p14="http://schemas.microsoft.com/office/powerpoint/2010/main" val="3239478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#10A – Allergen labeling -- </a:t>
            </a:r>
          </a:p>
          <a:p>
            <a:pPr marL="171450" indent="-171450">
              <a:buFont typeface="Arial" panose="020B0604020202020204" pitchFamily="34" charset="0"/>
              <a:buChar char="•"/>
            </a:pPr>
            <a:r>
              <a:rPr lang="en-US" sz="1200" dirty="0">
                <a:effectLst/>
              </a:rPr>
              <a:t>Week 1 Topic – </a:t>
            </a:r>
          </a:p>
          <a:p>
            <a:pPr marL="628650" lvl="1" indent="-171450">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By</a:t>
            </a: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 2002, the Country-of-Origin Labeling (COOL) Act was enacted.</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law, administered by the Agricultural Marketing Service, U. S. Department of Agriculture, was a consumer information program and not a food safety program or a traceability program.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COOL was required for certain perishable agricultural commodities (i.e., fish, shellfish, beef, veal, pork, lamb, chicken, goat, fresh and frozen fruit and vegetables), macadamia nuts, pecans, peanuts, ginseng, and honey.</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Labels identified where an animal was born, raised, and slaughtered (designating up to three countries); as well as source of fruits and vegetables for planted, harvested, and processed.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Processed foods and cooked versions of the covered commodities were exempt.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 2009, Canada and Mexico challenged the U.S. COOL law at the World Trade Organization (WTO).</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They argued that COOL distorted trade by reducing the value and number of livestock shipped to the U.S.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 dispute settlement panel reviewed the complaint.</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 2011, the World Trade Organization ruled that certain COOL requirements violated U.S. World Trade commitments.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U.S. appealed this decision and the appellate body ruled against the U.S., agreeing that COOL partially violated the Technical Barriers to Trade Agreement.</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U.S. modified the final regulations in order that the disputed issues would be corrected.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Canada continued to disagree, causing there to be a Compliance Panel review.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 2014, the World Trade Organization again ruled against the U.S.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U.S. again appealed this decision.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Meanwhile, R-CALF (a U. S. cattlemen’s trade group) and others filed a lawsuit in the U.S. Federal District Court against the U. S. Department of Agriculture asserting that the modified regulations violated the COOL authorization and the First Amendment.</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R-CALF objected to the importation of live cattle into the US mainly out of fear of bovine spongiform encephalopathy (BSE) or “Mad Cow” disease that had recently been attributed to a cow imported into the US from Canada.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U.S. Court ruled in favor of the U.S. Department of Agriculture by affirming that the Agency acted within its constitutional authority, thereby passing the </a:t>
            </a:r>
            <a:r>
              <a:rPr lang="en-US" sz="1200" kern="0" dirty="0" err="1">
                <a:effectLst/>
                <a:latin typeface="Calibri" panose="020F0502020204030204" pitchFamily="34" charset="0"/>
                <a:ea typeface="Times New Roman" panose="02020603050405020304" pitchFamily="18" charset="0"/>
                <a:cs typeface="Times New Roman" panose="02020603050405020304" pitchFamily="18" charset="0"/>
              </a:rPr>
              <a:t>Zauderer</a:t>
            </a: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 test (i.e., that the government’s interest was not just enacted to satisfy consumer curiosity);</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That is, the government’s interest was substantial -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“To enable consumers to choose American-made products; the demonstrated consumer interest in extending COOL to other food products; and the individual health concerns and market impacts that can arise in the event of a food-borne illness outbreak.”</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By</a:t>
            </a: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 2004, the Food Allergen Labeling and Consumer Protection Act (FALCPA) was enacted.</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law identified eight major food allergens responsible for 90 % of all food allergy reactions.</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These allergens must be explicitly disclosed on all food regulated by both the Food and Drug Administration and the Food Safety and Inspection Service.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label must –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State that the product “contains” the food source from which the allergen is derived;</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Be printed immediately after or adjacent to the ingredient list --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Or the list of ingredients must include the common or usual name of the food allergen followed by the name of the food source in parentheses.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allergen can be incorporated into foods provided its presence is disclosed on labeling.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“Big 8” included –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Milk, eggs, fish, crustacean shellfish, tree nuts, wheat, peanuts, and soybeans.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2011, the Food Safety Modernization Act (FSMA) was enacted.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law focused primarily on food safety but addressed new, more stringent requirements for food labeling protective of public health (e.g., allergens and cross contact).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2023, the Food Allergy Safety, Treatment, Education, and Research (FASTER) Act was enacted.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law required the disclosure of sesame on food labels as the ninth major allergen.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Implementing regulations have not yet been issued.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Manufacturers are voluntarily including sesame product labels, effective January 1, 2023.</a:t>
            </a:r>
          </a:p>
          <a:p>
            <a:pPr marL="1543050" lvl="3" indent="-171450">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There is controversary regarding the addition of sesame to labeling.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spcBef>
                <a:spcPts val="0"/>
              </a:spcBef>
              <a:spcAft>
                <a:spcPts val="0"/>
              </a:spcAft>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Since sesame is so prevalent in manufacturing operations and the seeds are small and light, preventive measures for ensuring cross-contact is eliminated are magnified.  Thus, manufacturers have begun adding sesame to foods that previously did not contain sesame.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spcBef>
                <a:spcPts val="0"/>
              </a:spcBef>
              <a:spcAft>
                <a:spcPts val="0"/>
              </a:spcAft>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sanitary controls to prevent cross-contact are so costly that some manufactures determined it easier and safer from a litigation perspective for them simply to add the ingredient to product rather than modify the labeling to say “may contain” the ingredient and risk being held liable for an accident.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spcBef>
                <a:spcPts val="0"/>
              </a:spcBef>
              <a:spcAft>
                <a:spcPts val="0"/>
              </a:spcAft>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There are reports of consumers having allergic reactions to foods they previously consumed because the ingredient list changed to now include sesame without the individual being aware.</a:t>
            </a:r>
          </a:p>
          <a:p>
            <a:pPr marL="685800" marR="0" lvl="1"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full listing of food allergens (International Regulatory Chart) is published by the Food Allergy Research and Resource Program (FARRP) at the Institute of Agriculture and Natural Resources, University of Nebraska – Lincoln) -- https://farrp.unl.edu/documents/Regulatory/International%20Allergens%201-4-23.pdf.</a:t>
            </a:r>
          </a:p>
          <a:p>
            <a:pPr marL="1143000" marR="0" lvl="2"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“primary” list adopted by most all countries (including the USA) includes – </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Crustacean shellfish,</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Egg,</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Fish,</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Milk,</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Peanut, </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Soy, </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Tree nuts, </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Wheat,</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Cereals with gluten, and</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Sulfites – but only when present at levels greater than or equal to 10 mg/kg.</a:t>
            </a:r>
          </a:p>
          <a:p>
            <a:pPr marL="1143000" marR="0" lvl="2"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“secondary” list adopted by countries other than the USA includes – </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Buckwheat,</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Celery,</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Lupin (a legume),</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Molluscan shellfish,</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Mustard,</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Bee pollen/propolis,</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Beef, and</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Chicken.</a:t>
            </a:r>
          </a:p>
          <a:p>
            <a:pPr marL="1143000" marR="0" lvl="2"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“tertiary” list adopted by even fewer countries (e.g., Australia, Brazil, New Zealand, South Korea, and Taiwan) includes the following but even more refinement for some individual countries is provided at the FARRP website – </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Latex (natural rubber; not a food ingredient but a common food contaminant),</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Lupine (a legume),</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Mango,</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Peach,</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Pork,</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Royal jelly, and </a:t>
            </a:r>
          </a:p>
          <a:p>
            <a:pPr marL="1600200" marR="0" lvl="3" indent="-228600">
              <a:spcBef>
                <a:spcPts val="0"/>
              </a:spcBef>
              <a:spcAft>
                <a:spcPts val="0"/>
              </a:spcAft>
              <a:buFont typeface="Arial" panose="020B0604020202020204" pitchFamily="34" charset="0"/>
              <a:buChar cha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Tomato.</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914650" lvl="6"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914650" lvl="6"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914650" lvl="6"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3371850" lvl="7"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10</a:t>
            </a:fld>
            <a:endParaRPr lang="en-US"/>
          </a:p>
        </p:txBody>
      </p:sp>
    </p:spTree>
    <p:extLst>
      <p:ext uri="{BB962C8B-B14F-4D97-AF65-F5344CB8AC3E}">
        <p14:creationId xmlns:p14="http://schemas.microsoft.com/office/powerpoint/2010/main" val="2934574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#11 – Trust but verify…</a:t>
            </a:r>
          </a:p>
          <a:p>
            <a:pPr marL="171450" indent="-171450">
              <a:buFont typeface="Arial" panose="020B0604020202020204" pitchFamily="34" charset="0"/>
              <a:buChar char="•"/>
            </a:pPr>
            <a:r>
              <a:rPr lang="en-US" sz="1200" dirty="0">
                <a:effectLst/>
              </a:rPr>
              <a:t>Week 1 Topic – </a:t>
            </a:r>
          </a:p>
          <a:p>
            <a:pPr marL="628650" lvl="1"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2024, consumers now have a much different perspective about food safety and labeling than they had prior to enactment of food laws and regulations in the early 1900s.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Food law is about public protection and is premised on people trusting both that the food they consume will not make them ill and that the food is what it says on the label.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There are two main aspects associated with food labeling:  Adulteration and misbranding.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Adulteration is broadly defined as protection against harmful products although it also encompasses the purposeful addition/deletion of ingredients for financial gain and is, thus, deemed “economic adulteration”..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Misbranding is broadly defined as protection against fraudulent products, generally by accident rather than intention.</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Economic Research Service (ERS) at the U. S. Department of Agriculture estimated expenditures by consumers on food in 2022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 average, this amounted to 11.3 % of disposable personal income.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Nearly half of this expenditure was on food prepared and consumed at home versus the other half being spent on food consumed away from home.  [USDA ERS Food Prices and Spending — 2022].</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Recent survey-based studies show similar results –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survey conducted by Purdue University in 2023 shows that consumers generally trust the labels on their food.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spcBef>
                <a:spcPts val="0"/>
              </a:spcBef>
              <a:spcAft>
                <a:spcPts val="0"/>
              </a:spcAft>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trust, however, is significantly lower for claims about the health or naturalness of food.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spcBef>
                <a:spcPts val="0"/>
              </a:spcBef>
              <a:spcAft>
                <a:spcPts val="0"/>
              </a:spcAft>
              <a:buFont typeface="Arial" panose="020B0604020202020204" pitchFamily="34" charset="0"/>
              <a:buChar char="•"/>
            </a:pPr>
            <a:r>
              <a:rPr lang="en-US" sz="12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Food spending averaged $187 per week at grocery stores and restaurants.  [Center for Food Demand Analysis and Sustainability, Purdue University, “Consumer Food Insights,” October 2023].</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survey conducted by DigitalHubUSA in 2023 (“Americans Don’t Trust Food Labels”) shows more detail about consumer opinions –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Half of Americans (53 %) feel like food labels are sometimes misleading.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Mistrust in food labels extends to 11 % who find labels completely untrustworthy.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Feeling tricked by nutrition labels extends to 82 % of Americans due to the label being vague and causing the label to be misleading.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Forty-three % of Americans felt that brands are misleading consumers to sell products.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Forty-four % of Americans are skeptical of the health claims purported on food labels.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Clearly, getting to what is “truth” regarding labeling is an issue, of which a large part involves verifying accuracy mostly through a paper trail rather than scientific testing and observation.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Personal perspective on regulated food products –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a:t>
            </a: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fter 40-years as a policy strategist regulating the food industry, I’ve concluded that the overall focus of the food industry for making significant profit has led to extraordinary influence over Congress.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Unless there are significant numbers of deaths, particularly children, laws are designed to minimizes the cost to manufacturers for making products desired by consumers and to minimize liability assigned to manufacturers.</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Granted, there are many well intentioned manufacturers and industry organizations that are responsive to consumer needs.  Still, the government’s burden for issuing regulations protective of consumer interests require there to be demonstrable benefits compared to costs for any regulatory action.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If the industry doesn’t want food policies to issues, the policies either don’t issue, don’t issue as effectively, or are delayed until changeover in the political party (i.e., one party is more business-leaning while the other is more consumer-leaning).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For example, several years ago I was involved in trying to issue a food safety policy impacting numerous senior citizens.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policy was protective of public health but adverse to numerous small businesses.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One such business was in a State with a lawmaker that happened to serve on the appropriation subcommittee overseeing the U. S. Department of Agriculture budget.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Repeated outbreaks and illnesses were investigated since 1998.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 viewed the political appointees within the Department as the roadblock to issuing the policy.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Fast forward many years to April 2023; the U. S. Department of Agriculture was finally successful in taking steps to rectify the problem encountered many years earlier, proposing to consider </a:t>
            </a:r>
            <a:r>
              <a:rPr lang="en-US" sz="1200" i="1" kern="0" dirty="0">
                <a:effectLst/>
                <a:latin typeface="Calibri" panose="020F0502020204030204" pitchFamily="34" charset="0"/>
                <a:ea typeface="Times New Roman" panose="02020603050405020304" pitchFamily="18" charset="0"/>
                <a:cs typeface="Times New Roman" panose="02020603050405020304" pitchFamily="18" charset="0"/>
              </a:rPr>
              <a:t>Salmonella</a:t>
            </a: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 an adulterant in not-ready-to-eat, breaded, stuffed chicken products.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was the very product that was causing repeated illnesses since 1998.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Interestingly, in the interim period, labeling became the primary mechanism for alerting the consumer that the product, which looked ready-to-eat but was raw, required thorough cooking before consumption.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Obviously, labeling didn’t fix the problem as consumers were not able to safely prepare and consume the product.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Rather, the source materials and the production process had to be changed.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Although a final rule may never issue, regardless, the problem product – and not the consumer -- is now more likely to get fixed.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Another example included the Hazard Analysis and Critical Control Points (HACCP) regulations issued by the U.S. Department of Agriculture following the 1993 Jack-In-The-Box </a:t>
            </a:r>
            <a:r>
              <a:rPr lang="en-US" sz="1200" i="1" kern="0" dirty="0">
                <a:effectLst/>
                <a:latin typeface="Calibri" panose="020F0502020204030204" pitchFamily="34" charset="0"/>
                <a:ea typeface="Times New Roman" panose="02020603050405020304" pitchFamily="18" charset="0"/>
                <a:cs typeface="Times New Roman" panose="02020603050405020304" pitchFamily="18" charset="0"/>
              </a:rPr>
              <a:t>Escherichia coli </a:t>
            </a: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O157:H7 outbreak in which 732 people became infected and 4 children died.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Industry fought the adulteration determination by the U. S. Department of Agriculture and continued to pushback against holding the meat industry accountable.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meat industry’s mantra was “if only the consumer would cook the product safely; it’s the consumer’s fault.”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Ultimately, the industry collectively focused on preventive controls.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These days, an outbreak from tainted hamburger is less likely implicated than from other product (e.g., produce).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On the other hand, if industry wants a food policy to issue because such a policy may spur increased trade or impede competition, then the policy gets issued.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Examples that I view as fitting this situation include –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catfish mandatory inspection regulations (perceived as a mechanism to protect the domestic market from Asian imports into the U.S.), and</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Food Safety Modernization Act (coming on the heels of the Peanut Corporation of America peanut butter contamination outbreak with </a:t>
            </a:r>
            <a:r>
              <a:rPr lang="en-US" sz="1200" i="1" kern="0" dirty="0">
                <a:effectLst/>
                <a:latin typeface="Calibri" panose="020F0502020204030204" pitchFamily="34" charset="0"/>
                <a:ea typeface="Times New Roman" panose="02020603050405020304" pitchFamily="18" charset="0"/>
                <a:cs typeface="Times New Roman" panose="02020603050405020304" pitchFamily="18" charset="0"/>
              </a:rPr>
              <a:t>Salmonella</a:t>
            </a: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 in which 9 people died and 700 were sickened).</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Industry collectively pushed for the laws and regulations in both scenarios, with one protecting business revenues and the other restoring consumer confidence in a food safety system mostly policed internally without government oversight until a problem arose.  </a:t>
            </a:r>
          </a:p>
          <a:p>
            <a:pPr marL="3371850" lvl="7"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3200400" lvl="7" indent="0">
              <a:buFont typeface="Arial" panose="020B0604020202020204" pitchFamily="34" charset="0"/>
              <a:buNone/>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rPr>
              <a:t> </a:t>
            </a:r>
          </a:p>
        </p:txBody>
      </p:sp>
      <p:sp>
        <p:nvSpPr>
          <p:cNvPr id="4" name="Slide Number Placeholder 3"/>
          <p:cNvSpPr>
            <a:spLocks noGrp="1"/>
          </p:cNvSpPr>
          <p:nvPr>
            <p:ph type="sldNum" sz="quarter" idx="5"/>
          </p:nvPr>
        </p:nvSpPr>
        <p:spPr/>
        <p:txBody>
          <a:bodyPr/>
          <a:lstStyle/>
          <a:p>
            <a:fld id="{7F2575C8-C3BD-468C-9868-8B701F9F9384}" type="slidenum">
              <a:rPr lang="en-US" smtClean="0"/>
              <a:t>11</a:t>
            </a:fld>
            <a:endParaRPr lang="en-US"/>
          </a:p>
        </p:txBody>
      </p:sp>
    </p:spTree>
    <p:extLst>
      <p:ext uri="{BB962C8B-B14F-4D97-AF65-F5344CB8AC3E}">
        <p14:creationId xmlns:p14="http://schemas.microsoft.com/office/powerpoint/2010/main" val="167618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Slide #12A – 10-minute break before d</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efining terms.</a:t>
            </a:r>
          </a:p>
        </p:txBody>
      </p:sp>
      <p:sp>
        <p:nvSpPr>
          <p:cNvPr id="4" name="Slide Number Placeholder 3"/>
          <p:cNvSpPr>
            <a:spLocks noGrp="1"/>
          </p:cNvSpPr>
          <p:nvPr>
            <p:ph type="sldNum" sz="quarter" idx="5"/>
          </p:nvPr>
        </p:nvSpPr>
        <p:spPr/>
        <p:txBody>
          <a:bodyPr/>
          <a:lstStyle/>
          <a:p>
            <a:fld id="{7F2575C8-C3BD-468C-9868-8B701F9F9384}" type="slidenum">
              <a:rPr lang="en-US" smtClean="0"/>
              <a:t>12</a:t>
            </a:fld>
            <a:endParaRPr lang="en-US"/>
          </a:p>
        </p:txBody>
      </p:sp>
    </p:spTree>
    <p:extLst>
      <p:ext uri="{BB962C8B-B14F-4D97-AF65-F5344CB8AC3E}">
        <p14:creationId xmlns:p14="http://schemas.microsoft.com/office/powerpoint/2010/main" val="1491757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a:buFont typeface="Arial" panose="020B0604020202020204" pitchFamily="34" charset="0"/>
              <a:buNone/>
            </a:pPr>
            <a:r>
              <a:rPr lang="en-US" sz="1200" dirty="0">
                <a:effectLst/>
              </a:rPr>
              <a:t>Slide #13A – What’s food?</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Defining terms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Defining food.</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Food labeling is a highly litigated topic.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Pulling from the Food and Drug Administration, the Food Safety and Inspection Service, and the Model Food Code for descriptors, this term is not defined in a way that a lay person might expect.</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term is very nuanced when referring to conventional food and takes on a whole new meaning when referring to non-conventional foods (e.g., dietary supplements), which are included within the definition of food.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Dietary supplements are distinctly different from drugs although many marketers and social media influencers create a good deal of confusion and mischaracterization about the purported health benefits of dietary supplements and certain foods.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Food is consumed primarily for taste, aroma, or nutritive value for humans and animals, used for sustenance.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Food is any of the following: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Raw, cooked, or processed edible substances;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Ice;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Ingredients used or intended for use or for sale in whole or in part for human consumption;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Chewing gum; or</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Beverages, including water.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Regarding beverages, “beer” may or may not be defined as a “food” depending on how it is made.</a:t>
            </a: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For certain beers not meeting the definition of the Federal Alcohol Administration Act (FAA Act) of a “malt beverage” (i.e., not containing malted barley and hops), their labeling is not regulated by the Alcohol and Tobacco Tax and Trade Bureau (TTB) – formerly known as the Bureau of Alcohol, Tobacco, and Firearms (ATF), which also regulates wine and sake (which, like malt beers, are not foods).  </a:t>
            </a: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These “alternative” beers that are defined as food would be made with sorghum, rice, or wheat.  </a:t>
            </a: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They are regulated by the Food and Drug Administration using names such as “beer made from rice” or “sorghum beer” and require all the labeling features required for food.  </a:t>
            </a: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Note:  For products such as beer and wine regulated by the Federal Alcohol Administration Act, statements of composition are required like for other foods but there are differences, probably contributing to concerns about the truthfulness of food labeling.</a:t>
            </a: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The following non-attributed statement was stated on the web — </a:t>
            </a:r>
          </a:p>
          <a:p>
            <a:pPr marL="3371850" marR="0" lvl="7"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“It’s so obvious to say, but without malt, you can’t make beer.  In a world obsessed with hops and funky yeast strains, it’s easy to forget how crucial this ingredient is.  Malt is to beer what honey is to mead; what apple is to cider.  Without malt, you can’t make beer – January 3, 2023.” This, perhaps is a sentiment that is a hard truth to connoisseurs of beer; however, the U.S. government disagrees by allowing a qualifier with the term beer (e.g., rice beer).  Again, I’m certain that some see such qualified labeling as an untruth.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following considerations also are relevant as to discerning when a product is a food or not --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Vitamins and minerals present unique circumstances as to whether they are dietary supplements, which are regulated as food, or drugs due to toxicity concerns primarily of the fat-soluble vitamins (A and D).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These nutrients, at high doses, are classified as drugs.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Government approved health claims are permitted for foods without triggering drug status.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Generally, the following questions help in the assessment of “is it or is it not food” –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Is the product a commonsense food?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If not, is it consumed primarily for taste, aroma, or nutrition?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If the answer to both questions is no, then the product likely is not food.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An example of a product ordinarily considered a food but also could be classified as drugs due to its therapeutic claims –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Honey; vinegar and honey; tea; water;  blue-green algae; and mussels.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For products intended to be processed into food, it makes no difference if the products require further roasting or processing prior to being made safe to consumption.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For example, green coffee beans and live cattle are food in their current form.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If products are no longer fit for food (e.g., decomposed), the product is still food although it is inedible.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There is danger that such product may be diverted to edible purposes inappropriately.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intended use of the product is irrelevant to making a food determination since the product is a food prior to further processing.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Although the statutory language does not expressly address intended use of a food nor does any regulation clarify intended use, several litigated cases have resulted in the Courts adding intended use as a defining concept for food.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focus on whether the product is food or drug centers on the primary purpose of the product.  </a:t>
            </a: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Basically, does it act more as a food or more as a drug.  </a:t>
            </a:r>
          </a:p>
          <a:p>
            <a:pPr marL="3371850" marR="0" lvl="7"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A drug affects the structure and function of the body of man or other animals and is not defined as food.  </a:t>
            </a:r>
          </a:p>
          <a:p>
            <a:pPr marL="3829050" marR="0" lvl="8"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Drugs are used in the diagnosis, cure, mitigation, treatment, or prevention of disease in man or other animals.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Structure/function claims have historically been included on food labels, including dietary supplement labels.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Such claims describe the role of a nutrient intended to affect the normal operation of the human body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For example, “calcium builds strong bones.”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They may characterize how a nutrient acts to maintain the body (e.g., “fiber maintains bowel regularity).”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Such claims are not pre-approved by the government.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Rather, a manufacturer intending to apply such a claim to a product label must state a “disclaimer” that the Food and Drug Administration has not evaluated the claim, as well as state that the dietary supplement product is not intended to “diagnose, treat, cure, or prevent any disease;”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manufacturer must maintain documentation as to the truthfulness of the claim and why the claim is not misleading;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A notification of the text of the claim must be submitted to the Food and Drug Administration within 30 days after marketing the dietary supplement with the claim; and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If the Food and Drug Administration has significant concerns about the claim, then the manufacturer likely will hear from the government for further review.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1" indent="0">
              <a:buFont typeface="Arial" panose="020B0604020202020204" pitchFamily="34" charset="0"/>
              <a:buNone/>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1" indent="0">
              <a:buFont typeface="Arial" panose="020B0604020202020204" pitchFamily="34" charset="0"/>
              <a:buNone/>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lvl="2" indent="0">
              <a:buFont typeface="Arial" panose="020B0604020202020204" pitchFamily="34" charset="0"/>
              <a:buNone/>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13</a:t>
            </a:fld>
            <a:endParaRPr lang="en-US"/>
          </a:p>
        </p:txBody>
      </p:sp>
    </p:spTree>
    <p:extLst>
      <p:ext uri="{BB962C8B-B14F-4D97-AF65-F5344CB8AC3E}">
        <p14:creationId xmlns:p14="http://schemas.microsoft.com/office/powerpoint/2010/main" val="514498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#14A – What’s a food label?</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Food label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regulatory definition of label is a display of written, printed, or graphic matter on the immediate container of any article, or any such matter affixed to any consumer commodity or affixed to or appearing upon a package containing any consumer commodity. [21 CFR Part 201(k) – Labeling]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Further clarity on some of the key words includes –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Immediate container (which is synonymous with “package”) is a container in which a product is enclosed for the purpose of display and sale to household consumers.</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In some cases, the immediate container is the shipping container.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terms “article,” “consumer commodity,” and “product” are synonymous with “food” in the context of defining a food label.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Toll House graphic, containing 20 identifiable features is the food label.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“label” is the shipping container, as well.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Food and Drug Administration (FDA) requires prior approval of a limited type of labels before product can be introduced into commerce (e.g., baby food).  Otherwise, the manufacturer of the product is expected to meet the Agency’s policies.  If product is believed to be non-complying by the agency, steps are taken by FDA (after seeking court approval) to remove product from commerce and the manufacturer is then required to make corrections.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Uniquely, the Food Safety and Inspection Service requires prior approval of all labels before product can be introduced into commerce.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 enforcement, whether for misbranding or adulteration, the following actions can be immediately taken without court intervention: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Approval for the label can be rescinded;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Product can be seized, condemned, or detained;</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Product can be voluntarily recalled;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manufacturer can be –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“Named and shamed” via a public press release, particularly if the establishment is poorly responsive;</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Fined;</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Subject to criminal prosecution; or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Have their establishment number withdrawn thereby not allowing production.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14</a:t>
            </a:fld>
            <a:endParaRPr lang="en-US"/>
          </a:p>
        </p:txBody>
      </p:sp>
    </p:spTree>
    <p:extLst>
      <p:ext uri="{BB962C8B-B14F-4D97-AF65-F5344CB8AC3E}">
        <p14:creationId xmlns:p14="http://schemas.microsoft.com/office/powerpoint/2010/main" val="1252995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#15A – What’s food labeling?</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Food labeling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Although the label itself includes all form of written, printed, or graphic matters upon or accompanying the article, container, or wrapper, food labeling is a bit broader.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It includes things like bills of lading, shelf tags, </a:t>
            </a:r>
            <a:r>
              <a:rPr lang="en-US" sz="90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brochures, flyers, booklets, motion picture films, film strips, sound recordings, and similar pieces of printed, audio, visual matter, or information disseminated over the Internet by (or on behalf of) a regulated company that accompany or are associated with a food.</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Note that the Federal Trade Commission (FTC) is the primary responsible Federal agency with authority to discern improper advertising and marketing materials that mislead consumers about a product.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Both the Food and Drug Administration (FDA) and the U. S. Department of Agriculture (USDA) Food Safety and Inspection Service (FSIS) jointly work with the FTC on labeling beyond what is on the product label.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Labeling law and associated regulation policy do not directly require or prohibit certain practices.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Rather, the policy specifies certain labeling practices or lapses in labeling that would render the product misbranded.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Regarding preemption, the labeling laws generally explicitly preempt States from requiring different labeling than that required by the FDA and USDA FSIS.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15</a:t>
            </a:fld>
            <a:endParaRPr lang="en-US"/>
          </a:p>
        </p:txBody>
      </p:sp>
    </p:spTree>
    <p:extLst>
      <p:ext uri="{BB962C8B-B14F-4D97-AF65-F5344CB8AC3E}">
        <p14:creationId xmlns:p14="http://schemas.microsoft.com/office/powerpoint/2010/main" val="3240031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#16A – Food label’s purpose --</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Food label/labeling purpose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Is designed to protect the economic expectations of both the consumer and the industry.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Involves both affirmative and prohibitive requirements.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Affirmative requirements –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Require that food manufacturers provide information that they otherwise may not willingly provide.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requirements provide consumers with information to make informed choices.</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All statements encompassed by the label must be either on the outside of the container or wrapper of the retail package or be easily legible through the outside container or wrapper</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The affirmative requirement for all food packages are: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Identity of the product’s name;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Quantity (net quantity in weight and, as appropriate, number of units);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Ingredients if fabricated from two or more components;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Nutrition labeling;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Responsible party (name and place of business of the product’s manufacturer, packer, or distributor);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Allergen identification;</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Handling statement;</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Inspection mark (if a product under the jurisdiction of the Food Safety and Inspection Service).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Prohibitive requirements –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Protect against fraud and deception and focuses mainly on false and misleading statements.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According to the Economic Research Service (ERS)* of the U.S. Department of Agriculture –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Food manufacturers provide much information about the attributes of their products (e.g., comparative prices and taste; convenience; and nutrition).</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Labels can provide further information to consumers, increase demand for producers' brands, and promote the marketing of new attributes of products.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However,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If all labeling information was provided only voluntarily, some information that would be valuable to consumers might not be included.</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Food suppliers might not offer much information about product attributes that consumers would view as negative, such as nutrition and health information linking consumption of a particular food with a risk of adverse health outcomes.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Food labeling is an area where the Federal Government uses regulatory mechanisms to give consumers more-informed choices where suppliers have no financial incentive to provide full and accurate information about their products.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By mandating disclosure of certain nutrients on the food label, the Federal government increases consumers' access to this information.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Such labeling may help consumers make food selections that better reflect their preferences or encourage them to choose more nutritious foods.</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Or it may lead suppliers to reformulate food products to include more healthful attributes.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However, mandated labels can still be misleading –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Consumers may not fully understand label claims, and instead of improving societal outcomes, labels may increase inefficiency in the marketplace.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Questions linger about what information should be provided and who should provide it (public or private sector) so that information helps solve the coordination problem of matching diverse food demands with food supplies.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*Note:  ERS studies whether consumers have enough information to make informed food choices, what the private sector can do to provide informative food labels, what role the public sector can play in providing information, and the costs and benefits of mandatory labeling in the food-at-home and food-away-from-home sectors).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16</a:t>
            </a:fld>
            <a:endParaRPr lang="en-US"/>
          </a:p>
        </p:txBody>
      </p:sp>
    </p:spTree>
    <p:extLst>
      <p:ext uri="{BB962C8B-B14F-4D97-AF65-F5344CB8AC3E}">
        <p14:creationId xmlns:p14="http://schemas.microsoft.com/office/powerpoint/2010/main" val="920244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Slide #17A – What’s adulteration?</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Adulteration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 the most basic form, adulteration means harmful or likely to cause harm.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There are at least eleven circumstances in which product is deemed adulterated.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Product can be unintentionally adulterated or intentionally adulterated</a:t>
            </a: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food product becomes adulterated </a:t>
            </a: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i</a:t>
            </a: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 any of the following conditions exist —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it bears or contains any </a:t>
            </a: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poisonous or deleterious substance which may render it injurious to health; but in case the substance is not an added substance, such article shall not be considered adulterated under this clause if the quantity of such substance does not ordinarily render it injurious to health;</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If it bears or contains (by reason of administration of any substance to the live animal or otherwise) any added poisonous or added deleterious substance other than one which is a pesticide chemical in or on a raw agricultural commodity, a food additive, or color additive which may make such article unfit for human food;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If it is, in whole or in part, a raw agricultural commodity and such commodity bears or contains a pesticide chemical which is unsafe;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If it bears or contains any food additive which is unsafe;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If it consists in whole or in part of any filthy, putrid, or decomposed substances or is for any other reason unsound, unhealthful, unwholesome, or otherwise unfit for human food;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If it has been prepared, packed, or held under insanitary conditions whereby it may have become contaminated with filth, or whereby it may have been rendered injurious to health;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If it is a product of an animal which has died otherwise than by slaughter;</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If the container is composed of a poisonous or deleterious substance;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If it was intentionally subjected to radiation that does not conform to regulation;</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If a valuable constituent has been omitted or abstracted, or a substance has been substituted; or</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If is margarine containing animal fat that is filthy, putrid, or decomposed.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A second type of adulteration is economic a</a:t>
            </a: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dulteration (i.e., food fraud).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occurs when someone intentionally leaves out, takes out, or substitutes a valuable ingredient or part of a food.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It also occurs when someone adds a substance to a food to make it appear better or of greater value.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Food fraud occurs routinely in the food industry due, in part, to the potential profits that could occur and oftentimes does not get detected because there are no illnesses or deaths.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A third type of adulteration is </a:t>
            </a: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intentional adulteration (i.e., food terrorism).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type of adulteration occurs when food products are intentionally adulterated by biological, chemical, physical, or radiological agents for the purpose of causing harm and chaos.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Food terrorism oftentimes is identified by the entities that want to cause harm and, thus, the impact is minimized if addressed before impacting consumer health.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900" b="0" i="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200400" lvl="7" indent="0">
              <a:buFont typeface="Arial" panose="020B0604020202020204" pitchFamily="34" charset="0"/>
              <a:buNone/>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rPr>
              <a:t> </a:t>
            </a:r>
          </a:p>
        </p:txBody>
      </p:sp>
      <p:sp>
        <p:nvSpPr>
          <p:cNvPr id="4" name="Slide Number Placeholder 3"/>
          <p:cNvSpPr>
            <a:spLocks noGrp="1"/>
          </p:cNvSpPr>
          <p:nvPr>
            <p:ph type="sldNum" sz="quarter" idx="5"/>
          </p:nvPr>
        </p:nvSpPr>
        <p:spPr/>
        <p:txBody>
          <a:bodyPr/>
          <a:lstStyle/>
          <a:p>
            <a:fld id="{7F2575C8-C3BD-468C-9868-8B701F9F9384}" type="slidenum">
              <a:rPr lang="en-US" smtClean="0"/>
              <a:t>17</a:t>
            </a:fld>
            <a:endParaRPr lang="en-US"/>
          </a:p>
        </p:txBody>
      </p:sp>
    </p:spTree>
    <p:extLst>
      <p:ext uri="{BB962C8B-B14F-4D97-AF65-F5344CB8AC3E}">
        <p14:creationId xmlns:p14="http://schemas.microsoft.com/office/powerpoint/2010/main" val="260249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Slide #18A – What’s misbranding?</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Misbranding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 the most basic form, misbranding means </a:t>
            </a: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misleading.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However, there are at least fourteen definitive ways in which misbranding is evidenced for food.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food product becomes m</a:t>
            </a: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isbranded if the food product has any of the following affirmative labeling requirements missing or incorrectly applied or formulated — </a:t>
            </a:r>
            <a:endParaRPr lang="en-US" sz="1100" b="0" i="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 not what it purports to be;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Has labeling that is false or misleading;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a:t>
            </a: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offered for sale under the name of another food;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 an imitation of another food;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Has a container that is misleading;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Has a label that fails to show the name and place of business that produced the product;</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Has a label that fails to contain an accurate statement of the quantity of the contents of the product;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When the </a:t>
            </a: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label contains missing required information;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Has a label that purports that it was produced in a manner that follows a standard of identity, but the product does not conform to those standards;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When the a</a:t>
            </a: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in the container falls below the fill standard;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When </a:t>
            </a: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ingredients are not represented on the label by the common and usual name of the ingredient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When there is a </a:t>
            </a: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special dietary claims but does not list the corresponding dietary properties and information required on the label;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When</a:t>
            </a: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artificial flavoring, coloring, or chemical preservatives are not listed on the label; or </a:t>
            </a:r>
            <a:endParaRPr lang="en-US" sz="11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When </a:t>
            </a:r>
            <a:r>
              <a:rPr lang="en-US" sz="11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some type of handling for a wholesome condition is required to be maintained but the label fails to contain that information. </a:t>
            </a:r>
            <a:endParaRPr lang="en-US" sz="1100" b="0" i="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Scope of misbranding can be better explained in the following litigation example --   </a:t>
            </a:r>
            <a:endParaRPr lang="en-US" sz="1100" b="0" i="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 Kordel v. United States (355 U.S. 345 (1948)),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This was a landmark case dealing with jurisdiction of labeling authority specific to misbranding.  The case involved health foods (compounds of vitamins, mineral, and herbs) that were distributed with brochures and other literature.  These health foods were deemed drugs by the Supreme Court because of the way the brochures and other literature purported the intended use of the product.  Kordel then contended that the brochures and literature were not “labeling” and, therefore, not subject to misbranding.  However, the Court found the petitioner’s argument to be without merit, stating that every labeling is in a sense an advertisement that performs the same function as it would if it were on the article, container, or wrapper.  The Court also clarified that physical attachment or contiguity of the information is unnecessary.   </a:t>
            </a:r>
            <a:endParaRPr lang="en-US" sz="1100" b="0" i="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Consequently, anything a manufacturer publishes about a product, whether advertisements on the web or in newsletters, is labeling.  Oftentimes, it is this extraneous information, separate and apart from the product in the grocery store, that is the source of misleading information.</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endParaRP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i="0" kern="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18</a:t>
            </a:fld>
            <a:endParaRPr lang="en-US"/>
          </a:p>
        </p:txBody>
      </p:sp>
    </p:spTree>
    <p:extLst>
      <p:ext uri="{BB962C8B-B14F-4D97-AF65-F5344CB8AC3E}">
        <p14:creationId xmlns:p14="http://schemas.microsoft.com/office/powerpoint/2010/main" val="2887520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a:buFont typeface="Arial" panose="020B0604020202020204" pitchFamily="34" charset="0"/>
              <a:buNone/>
            </a:pPr>
            <a:r>
              <a:rPr lang="en-US" sz="1200" dirty="0">
                <a:effectLst/>
              </a:rPr>
              <a:t>Slide #19A – General terminology – additive </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Additive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Any substance the intended use of which may reasonably be expected to result, either directly or indirectly, in the substance becoming a component or otherwise affecting the characteristics of any food.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Direct food additives are used in foods to impart specific technical and/or functional purposes (e.g., stabilizers to prevent separation of nutrients in fortified milk products).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Indirect food additives are not intentionally added to food, but they may be present in trace or incident amounts because of the production and packaging processes.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Such a substance is added to achieve a specific technical and/or functional purpose.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 addition, generally, is to processed foods (or other foods produced on an industrial scale).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 substance is intended to do any of the following: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Improve edibleness;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Improve safety;</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Increase the amount of time a food can be stored (shelf-life);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Modify sensory properties of food; or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Preserve or increase the nutritive value of a food.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Categories of additives include: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Anti-caking agents;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Color additives;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Dough strengtheners and conditioners;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Emulsifiers;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Enzyme preparations;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Fat replacers;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Filming agents;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Flavors and spices;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Flavor enhancers;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Gases;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Humectants;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Leavening agents;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Nutrients;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pH control and acidulants;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Preservatives;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Stabilizers and thickeners, binders, and texturizers;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Sweeteners; and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Yeast nutrients.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19</a:t>
            </a:fld>
            <a:endParaRPr lang="en-US"/>
          </a:p>
        </p:txBody>
      </p:sp>
    </p:spTree>
    <p:extLst>
      <p:ext uri="{BB962C8B-B14F-4D97-AF65-F5344CB8AC3E}">
        <p14:creationId xmlns:p14="http://schemas.microsoft.com/office/powerpoint/2010/main" val="1467691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Slide #2A – Major topics for the class all geared at discerning truth from puffery, ultimately.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Week 1 Overview – </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(Thursday, 2PM – 4PM, March 14, 2024) –</a:t>
            </a:r>
          </a:p>
          <a:p>
            <a:pPr marL="628650" lvl="1" indent="-171450">
              <a:buFont typeface="Arial" panose="020B0604020202020204" pitchFamily="34" charset="0"/>
              <a:buChar char="•"/>
            </a:pPr>
            <a:r>
              <a:rPr lang="en-US" sz="1200" dirty="0">
                <a:effectLst/>
              </a:rPr>
              <a:t>This course will cover a huge amount of information relative to most all aspects of food labeling.  </a:t>
            </a:r>
          </a:p>
          <a:p>
            <a:pPr marL="628650" lvl="1" indent="-171450">
              <a:buFont typeface="Arial" panose="020B0604020202020204" pitchFamily="34" charset="0"/>
              <a:buChar char="•"/>
            </a:pPr>
            <a:r>
              <a:rPr lang="en-US" sz="1200" dirty="0">
                <a:effectLst/>
              </a:rPr>
              <a:t>My intent is to take a 10-minute biological break by the end of the first hour of class.   </a:t>
            </a:r>
          </a:p>
          <a:p>
            <a:pPr marL="628650" lvl="1" indent="-171450">
              <a:buFont typeface="Arial" panose="020B0604020202020204" pitchFamily="34" charset="0"/>
              <a:buChar char="•"/>
            </a:pPr>
            <a:r>
              <a:rPr lang="en-US" sz="1200" dirty="0">
                <a:effectLst/>
              </a:rPr>
              <a:t>If you have questions that the whole class could benefit from hearing, please submit your questions through the class portal and I will capture pertinent questions each week and provide answers for everyone to view.  </a:t>
            </a:r>
          </a:p>
          <a:p>
            <a:pPr marL="628650" lvl="1" indent="-171450">
              <a:buFont typeface="Arial" panose="020B0604020202020204" pitchFamily="34" charset="0"/>
              <a:buChar char="•"/>
            </a:pPr>
            <a:r>
              <a:rPr lang="en-US" sz="1200" dirty="0">
                <a:effectLst/>
              </a:rPr>
              <a:t>If there appears to be something lacking in the design of the course that I can correct, also put that suggestion in the class portal and I will do my best to address the suggestion in a timely manner.  </a:t>
            </a:r>
          </a:p>
          <a:p>
            <a:pPr marL="628650" lvl="1" indent="-171450">
              <a:buFont typeface="Arial" panose="020B0604020202020204" pitchFamily="34" charset="0"/>
              <a:buChar char="•"/>
            </a:pPr>
            <a:r>
              <a:rPr lang="en-US" sz="1200" dirty="0">
                <a:effectLst/>
              </a:rPr>
              <a:t>Each week, by the week prior to the beginning of class, I will post the powerpoint presentation that also includes my detailed slide notes.</a:t>
            </a:r>
          </a:p>
          <a:p>
            <a:pPr marL="628650" lvl="1" indent="-171450">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Topics –</a:t>
            </a:r>
          </a:p>
          <a:p>
            <a:pPr marL="1085850" lvl="2" indent="-17145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Genesis of the need for labeling and regulatory oversight in the United States (US) and internationally.</a:t>
            </a:r>
          </a:p>
          <a:p>
            <a:pPr marL="1085850" lvl="2" indent="-17145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Defining food, labeling, and pertinent terminology (e.g., misbranding, adulteration, economic adulteration, intentional adulteration).</a:t>
            </a:r>
          </a:p>
          <a:p>
            <a:pPr marL="171450" marR="0" lvl="0"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Week 2 (Thursday, 2PM – 4PM, March 21, 2024) –</a:t>
            </a:r>
          </a:p>
          <a:p>
            <a:pPr marL="628650" marR="0" lvl="1"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Topics – </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US government labeling authorities at the Federal, State, and local level.</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International food labeling issues.</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Labeling specifics, including standardized foods, the Nutrition Facts panel features, and menu labeling. </a:t>
            </a:r>
          </a:p>
          <a:p>
            <a:pPr marL="171450" marR="0" lvl="0"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Week 3 (Thursday, 2PM – 4PM, March 28, 2024) –</a:t>
            </a:r>
          </a:p>
          <a:p>
            <a:pPr marL="628650" marR="0" lvl="1" indent="-171450" fontAlgn="ctr">
              <a:spcBef>
                <a:spcPts val="0"/>
              </a:spcBef>
              <a:spcAft>
                <a:spcPts val="0"/>
              </a:spcAft>
              <a:buSzPts val="1100"/>
              <a:buFont typeface="Arial" panose="020B0604020202020204" pitchFamily="34" charset="0"/>
              <a:buChar cha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Topics – </a:t>
            </a:r>
          </a:p>
          <a:p>
            <a:pPr marL="1085850" marR="0" lvl="2" indent="-171450" fontAlgn="ctr">
              <a:spcBef>
                <a:spcPts val="0"/>
              </a:spcBef>
              <a:spcAft>
                <a:spcPts val="0"/>
              </a:spcAft>
              <a:buSzPts val="1100"/>
              <a:buFont typeface="Arial" panose="020B0604020202020204" pitchFamily="34" charset="0"/>
              <a:buChar cha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Use of labeling by consumers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Identification and management of consumer expectations (e.g., limitations of religion and the need for public health protection versus preference, and use of surveys).</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Overview of ingredients and uses.</a:t>
            </a:r>
          </a:p>
          <a:p>
            <a:pPr marL="171450" marR="0" lvl="0"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Week 4 (Thursday, 2PM – 4PM, April 4, 2024) –</a:t>
            </a:r>
          </a:p>
          <a:p>
            <a:pPr marL="628650" marR="0" lvl="1"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Topics –</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Common misunderstandings or lack of understanding about labeling terms (e.g., sugars, “healthy,” GMO, “natural,” and animal raising practices).</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Challenges in verifying label claims.</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Trusting food labels (e.g., impact of frequent food recalls).</a:t>
            </a:r>
          </a:p>
          <a:p>
            <a:pPr marL="171450" marR="0" lvl="0"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Week 5 (Thursday, 2PM – 4PM, April 11, 2024) –</a:t>
            </a:r>
          </a:p>
          <a:p>
            <a:pPr marL="628650" marR="0" lvl="1"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Topics – </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Deception for fraud and financial gain.</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Using actual labels to demonstrate misleading information and to focus on fine print.</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Getting help on labeling issues. </a:t>
            </a:r>
          </a:p>
          <a:p>
            <a:pPr marL="171450" marR="0" lvl="0"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Week 6 (Thursday, 2PM – 4PM, April 18, 2024) –</a:t>
            </a:r>
          </a:p>
          <a:p>
            <a:pPr marL="628650" marR="0" lvl="1"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Topics – </a:t>
            </a:r>
          </a:p>
          <a:p>
            <a:pPr marL="1085850" marR="0" lvl="2" indent="-171450" fontAlgn="ctr">
              <a:spcBef>
                <a:spcPts val="0"/>
              </a:spcBef>
              <a:spcAft>
                <a:spcPts val="0"/>
              </a:spcAft>
              <a:buSzPts val="1100"/>
              <a:buFont typeface="Arial" panose="020B0604020202020204" pitchFamily="34" charset="0"/>
              <a:buChar char="•"/>
            </a:pPr>
            <a:r>
              <a:rPr lang="en-US" sz="1100" kern="0" dirty="0">
                <a:effectLst/>
                <a:latin typeface="Calibri" panose="020F0502020204030204" pitchFamily="34" charset="0"/>
                <a:ea typeface="Times New Roman" panose="02020603050405020304" pitchFamily="18" charset="0"/>
                <a:cs typeface="Times New Roman" panose="02020603050405020304" pitchFamily="18" charset="0"/>
              </a:rPr>
              <a:t>Discussion on cultured animal cells, petitions, and other ways to find out what current food labeling issues are being considered nationally.</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Discussion on assigned reading associated with the ins-and-outs of how a recent labeling rulemaking was designed, including a look at the cost-benefit analysis and the substantive issues that had to be considered in creating the policy --   </a:t>
            </a:r>
          </a:p>
          <a:p>
            <a:pPr marL="1543050" marR="0" lvl="3"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Gluten-free labeling of Fermented or Hydrolyzed Foods -- (FDA Docket No. FDA-2014-N-1021).</a:t>
            </a:r>
          </a:p>
          <a:p>
            <a:pPr marL="1085850" marR="0" lvl="2" indent="-171450" fontAlgn="ctr">
              <a:spcBef>
                <a:spcPts val="0"/>
              </a:spcBef>
              <a:spcAft>
                <a:spcPts val="0"/>
              </a:spcAft>
              <a:buSzPts val="1100"/>
              <a:buFont typeface="Arial" panose="020B0604020202020204" pitchFamily="34" charset="0"/>
              <a:buChar char="•"/>
            </a:pPr>
            <a:r>
              <a:rPr lang="en-US" sz="1100" kern="100" dirty="0">
                <a:effectLst/>
                <a:latin typeface="Calibri" panose="020F0502020204030204" pitchFamily="34" charset="0"/>
                <a:ea typeface="Times New Roman" panose="02020603050405020304" pitchFamily="18" charset="0"/>
                <a:cs typeface="Times New Roman" panose="02020603050405020304" pitchFamily="18" charset="0"/>
              </a:rPr>
              <a:t>Wrap-up.</a:t>
            </a:r>
          </a:p>
          <a:p>
            <a:pPr marL="171450" indent="-171450">
              <a:buFont typeface="Arial" panose="020B0604020202020204" pitchFamily="34" charset="0"/>
              <a:buChar char="•"/>
            </a:pPr>
            <a:endParaRPr lang="en-US" sz="1200" dirty="0">
              <a:effectLst/>
            </a:endParaRPr>
          </a:p>
          <a:p>
            <a:pPr marL="171450" indent="-171450">
              <a:buFont typeface="Arial" panose="020B0604020202020204" pitchFamily="34" charset="0"/>
              <a:buChar char="•"/>
            </a:pPr>
            <a:endParaRPr lang="en-US" sz="1200" dirty="0">
              <a:effectLst/>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2</a:t>
            </a:fld>
            <a:endParaRPr lang="en-US"/>
          </a:p>
        </p:txBody>
      </p:sp>
    </p:spTree>
    <p:extLst>
      <p:ext uri="{BB962C8B-B14F-4D97-AF65-F5344CB8AC3E}">
        <p14:creationId xmlns:p14="http://schemas.microsoft.com/office/powerpoint/2010/main" val="586804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#20A – More general terminology -- consumer</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Consumer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 person who is a member of the public, takes possession of food, is not functioning in the capacity of an operator of a food establishment or food processing plant, and does not offer the food for resale.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Note that there are numerous consumer advocacy organizations representing large groups of individual consumers.  The advocacy groups often have a presence at the table with policy- and lawmakers.  Because the advocacy groups generally represent large numbers of individual consumers, the advocacy groups are perceived to have more influence than a lone consumer’s voice.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Example advocacy groups include:</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American Medical Association,</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Center for Food Safety,</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Center for Science in the Public Interest,</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Clean Label Project,</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Consumer Federation of America,</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Consumer Reports,</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Consumers Union,</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EatrightPRO.org,</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Food and Water Watch,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FoodAllergy.org, and</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Just Label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20</a:t>
            </a:fld>
            <a:endParaRPr lang="en-US"/>
          </a:p>
        </p:txBody>
      </p:sp>
    </p:spTree>
    <p:extLst>
      <p:ext uri="{BB962C8B-B14F-4D97-AF65-F5344CB8AC3E}">
        <p14:creationId xmlns:p14="http://schemas.microsoft.com/office/powerpoint/2010/main" val="984587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#21A – Even more general terminology definitions, including” ingredient”</a:t>
            </a:r>
          </a:p>
          <a:p>
            <a:pPr marL="171450" indent="-171450">
              <a:buFont typeface="Arial" panose="020B0604020202020204" pitchFamily="34" charset="0"/>
              <a:buChar char="•"/>
            </a:pPr>
            <a:r>
              <a:rPr lang="en-US" sz="1200" dirty="0">
                <a:effectLst/>
                <a:latin typeface="+mn-l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Dietary supplement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Any substance that is a vitamin, mineral, herb or other botanical (e.g., echinacea and ginger), botanical compound (e.g., caffeine and curcumin), amino acid (e.g., tryptophan and glutamine), substances used to increase dietary intake, and a biologic (not including an antibiotic such as probiotics that are live microbials).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Are different from conventional food because they are intended to add to or supplement the diet.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For example, they can help an individual meet daily requirements of essential nutrients beyond a well-balanced diet.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Although they are not labeled as drugs, they are perceived as a means to treat, diagnose, cure, or prevent disease.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They can help improve health but can also have health risks because many dietary supplements contain ingredients that have strong biological effects that may conflict with a medicine.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It is advisable to consult a health care professional to help decide if a supplement is right for you.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Some supplements can interact with medications, interfere with lab tests, or have dangerous effects during surgery.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They are ingested and come in many forms, including tablets, capsules, soft gels, gel caps, powders, bars, gummies, and liquids.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Drinking water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Water that meets the criteria specified in the National Primary Drinking Water regulations.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It is traditionally known as potable water (as opposed to not potable water such as mop water, rainwater, wastewater, and non-drinking water).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Information panel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Applies to food in packaged form and is the part of the label immediately contiguous and to the right of the principal display panel observed by an individual facing the principal display panel.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All information on the principal display panel or the information panel must appear prominently and conspicuously, but in no case may the letters and/or numbers be less than one-sixteenth inch in height (unless an exception is provided for).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All information appearing on the information panel must appear in one place without other intervening material.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Ingredient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Any substance that is added to a food to achieve a desired effect, including an additive.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Such a substance forms parts of a mixture.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All ingredients are required to be listed in the ingredient statement for a food unless the ingredient is subject to an exemption (e.g., an incidental additive).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The listing in the ingredient statement is by descending order of predominance by weight, with the ingredients used in the greatest amount first, followed by those in smaller amounts.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The label must list the names of any certified color additives (e.g., FD&amp;C Blue No. 1 or abbreviated as Blue 1), but some ingredients can be listed collectively without naming each if exempt from certification (i.e., “artificial colors,” artificial flavoring,” “flavors,” or “spices.”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For more specific information, see “Type of Food Ingredients – FDA.”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Ingredient declaration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This feature is required on all foods that have more than one ingredient and includes all the ingredients in the recipe.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A one-component food would have the “one ingredient” identified in the product name.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Declaration allows consumers to identify allergens, avoid foods with certain ingredients they reject, and select foods with certain ingredients they prefer.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Ingredients must be listed by their common or usual names in decreasing order of their predominance by weight.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Times New Roman" panose="02020603050405020304" pitchFamily="18" charset="0"/>
                <a:cs typeface="Times New Roman" panose="02020603050405020304" pitchFamily="18" charset="0"/>
              </a:rPr>
              <a:t>Foods with two or more discrete components may alternatively have a separate ingredient list for each of the components (decreasing order of predominance within the component listing, and the components must also be in decreasing order by weight).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Ingredient declaration exception -- color additives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Those colors certified by the Food and Drug Administration for food (i.e., Yellow No. 5, Red No. 40, Red No. 3, Yellow No. 6, Blue No. 1, Blue No. 2, and Green No. 3 and their lakes – specifically formulated non soluble colors) must be declared on all foods except butter, cheese, and ice cream.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Yellow No. 5 must always be declared for all foods because it triggers allergic reactions in some people.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Colors exempt from Food and Drug Administration certification (i.e., caramel, paprika, and beet juice) do not have to be specifically identified but can be listed simply as “artificial colors.”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 functional purpose of added coloring must always be declared (e.g., “___color” or “colored with ___”).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Ingredient declaration exception -- percent (%) ingredient labeling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When a certain ingredient is a characterizing component in a food and the proportion of that ingredient has a material bearing on the price (e.g., shrimp in shrimp cocktail), the percent of that ingredient must be part of the common or usual name of the food (e.g., “shrimp cocktail contains 45 % shrimp”).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Voluntary use of percent labeling must be by weight rather than volume to avoid inconsistent calculations, expressed to the nearest 1 %, in parentheses following the name of the ingredient.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Ingredient declaration exception -- spices and flavors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May be listed generically, without naming the specific source, except that any artificial colors or artificial flavors must be identified as artificial.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Flavor enhancers are not exempt from individual declaration (can’t be generically stated) and must be declared individually in the ingredient statement (e.g., MSG).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Includes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Protein hydrolysates (hydrolyzed proteins broken down by acid or enzymes into amino acids) and may serve as leavening agents, stabilizers, thickeners).</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Caseinate — For foods that claim to be nondairy (coffee whitener), the caseinate must be labeled as a milk derivative in the ingredient statement (and as part of the allergen labeling for the Food Allergen Labeling and Consumer Protection Act – FALCPA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Incidental additives and processing aids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Present in food at insignificant levels and have no technical or functional effect in that food, and are not required to be listed in the ingredient statement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Defined only for sulfiting agents, which is less than 10 ppm (10 mg/Kg) in the finished food (scientifically established that there is no technical and functional effect at this level, and that a sensitive person would not have an allergic reaction).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Net quantity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Food in a package must bear a label with an accurate statement of the quantity of the contents in terms of weight, measure, or numerical count.   This helps consumers in two ways.  It allows them to know how much food is in the container and aids in price comparison.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“Net” refers to the quantity of edible food in a package or container.  It excludes any liquid or juice in which the food may be packed unless the liquid is usually consumed as part of the food.  It also excludes the weight of the container or wrapper.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 net statement must appear on the principle display panel in terms of the customary inch/pound system of measure and, with a law change in 1994, also in the SI metric system.  In addition, the statement must appear in lines generally parallel to the base of the package when displayed for sale.  If the area of the principle display panel is larger than five square inches, the statement must appear within the lower 30 % of the label panel.  The statement must appear in conspicuous and easily legible boldface print or type in distinct contrast to other matter on the package.  Random weight packages, where each package weight is different, need not include a metric weight.  Items packaged at a retail store need not include a metric weight.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Moisture loss/gain in packaged product does occur (e.g., dry products packed in a humid climate and then stored in a dry climate).  Thus, reasonable variations are tolerated.  The specifics of when reasonable becomes unreasonable are determined using the approaches taken by the National Conference on Weights and Measures and the National Institute of Standards and Technology (NIST, previously the Bureau of Standards).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Nutrient content claim variation — expressed nutrient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Any direct statement about the level (or range) of a nutrient in the food (e.g., “low sodium” or “contains….”. Generally, terms such as “free,” “high,” or “low” are used.  However, terms may be used to compare the level of a nutrient in a food to that of another food (i.e., “more,” reduced,” and “lite.”  Most use of such claims apply only to those nutrients that have an established Daily Value.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Nutrient content claim variation — implied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Claims about a food or ingredient or method of preparation that suggests that the nutrient or ingredient are absent or present in a certain amount or claims about a food that suggests a food may be useful in maintaining healthy dietary practices and which are made with an explicit claim (e.g., “healthy, contains X grams of fat”).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 term “healthy” and related terms can be used if the food (i.e., individual food, seafood/game meat, or meal/main dish) meets specific regulatory requirements (e.g., total fat, saturated fat, sodium, cholesterol, beneficial nutrients, and fortification).  Beneficial nutrients included those containing a certain percentage of the Reference Amount Customarily Consumed per Eating Occasion or RACC for vitamins A, C, calcium, iron, protein, or fiber.  There are exceptions for raw fruits and vegetables or single ingredient or mixture of frozen or canned fruits and vegetables and enriched cereal grain products. [See Appendix B:  Additional Requirements for Nutrient Content Claims — in “A Food Labeling Guide – Guidance to Industry” by FDA.]</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There are health claims made in labeling already supported and incorporated into regulation and that allow model claim statements (e.g., “development of cancer depends on many factors.  A diet low in total fat may reduce the risk of some cancers), including:  Calcium and osteoporosis and calcium, vitamin D, and osteoporosis; dietary fat and cancer; sodium and hypertension; dietary saturated fat and cholesterol and risk of coronary heart disease; fiber-containing grain products, fruits, and vegetables and cancer; fruits, vegetables, and grain products that contain fiber, particularly soluble fiber, and risk of </a:t>
            </a: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coronary heart </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disease; fruits and vegetables and cancer; folate and neural tube defects; dietary non-cariogenic carbohydrate sweeteners and dental caries; soluble fiber from certain foods and risk of coronary heart disease; soy protein and risk of coronary heart disease; and plant sterol/stanol esters and risk of coronary heart disease.  [See Appendix C:  Health Claims — in “A Food Labeling Guide – Guidance to Industry” by FDA.]</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Additional health claims authorized based on an authoritative statement by Federal scientific bodies include:  Whole grain foods and risk of heart disease and certain cancers; whole grain foods with moderate fat content and risk of heart disease; potassium and the risk of high blood pressure and stroke; fluoridated water and reduced risk of dental caries; saturated fat, cholesterol, and trans fat, and reduced risk of heart disease; and substitution of saturated fat in the diet with unsaturated fatty acids and reduced risk of heart disease.  [See Appendix C:  Health Claims — in “A Food Labeling Guide – Guidance to Industry” by FDA.]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Nutrient content claim variation — qualified health claims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Claims meet the general regulatory requirements except for meeting the significant scientific agreement standard.  Such claims have a mandatory disclaimer for consideration in use of enforcement discretion in removing product from commerce that is placed immediately adjacent to and directly beneath the claim with no intervening material, in the same size, typeface, and contrast as the claim.  Examples of the disclaimer statement include:  “FDA does not endorse this claim…,” “FDA evaluated the above claim,” “some scientific evidence suggests…,” “evidence is limited and not conclusive…,” “very limited and preliminary scientific research….” The qualified health claim list is quite extensive.  [See Appendix C:  Health Claims — in “A Food Labeling Guide – Guidance to Industry” by FDA.]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Principle display panel (PDP)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Applies to food in packaged form and is the part of a label that is most likely to be displayed, presented, shown, or examined under customary conditions of display for retail sale.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Must be large enough to accommodate all the mandatory label information required to be placed thereon, with clarity and conspicuousness and without obscuring design, vignettes, or crowding.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 Statement of identify must appear on the principle display panel.  It must be prominent (printed and arranged with prominence and conspicuousness, rendering it likely to be read and understood by the average consumer).  It must be in bold print/type.  The type size must be reasonably related to the most prominent printed matter on the front panel and should be one of the most prominent features on the principle display panel.  Generally, this is interpreted to be one-half the size of the largest print on the label.  Also, it must be in lines generally parallel to the base of the package as it is displayed.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Standardized foods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 set of recipes and naming requirements for a food product listed by regulation.   The complete name in the standard of identity must be used, including the common or usual name plus any additional terms required to be declared.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For example: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“Sweet corn” is not a complete identification.  It must be identified, at a minimum, as “whole kernel sweet corn” or “whole kernel corn.”  The declared name must be either “corn,” “sweet corn,” or “sugar corn.”   The style must be declared as either whole kernel or cream style.  The color type must be declared if other than yellow (i.e., “white” if white corn).  In addition, the words “vacuum pack” or “vacuum packed” must be included, if applicable.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 another example, the Court has ruled against the Food Safety and Inspection Service and allows for a frankfurter to be labeled as “all meat” even though standard of identify allows up to 15 % binders, corn syrup, spice, and curing agents.  This is because the “recipe” requires these other ingredients to be present.  If a different mixture of meat is used, then the species of the different meats must be included in the ingredient statement but not necessarily in the product name.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For the Food and Drug Administration, there are at least 21 categories of products listed in 21 C.F.R, Chapter 1, Subchapter B, Parts 131-169, with variations within each, as follows:  Bakery products; beverages; cacao products; canned fruits; canned fruit juices; canned vegetables; cereal flours and related products; cheeses and related cheese products; eggs and egg products; fish and shellfish; food dressings and flavorings; frozen desserts; frozen vegetables; fruit butters, jellies, preserves, and related products; fruit pies; margarine; milk and cream; macaroni and noodle products; sweeteners and table sirups; and tree nuts and peanut products; vegetable juices;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For the Food Safety and Inspection Service, there are at least 20 categories of products listed in 9 C.F.R., Chapter III, Part 319 with variations within each, as follows:  Canned, frozen, or dehydrated meat food products; cooked meats; cooked sausage; cured meats, unsmoked and smoked; dietetic meat foods; dry fermented sausage; fats, oils, shortenings; general, including labeling and preparation of standardized products, products and nitrates and nitrites, mechanically separated (species), and limitations with respect to use of mechanically separated species; luncheon meat, loaves and jellied products; meat baby foods; meat food entrée products, pies, and turnovers; meat salads and meat spreads; meat snacks, hors d’oeuvres, pizza, and specialty items; meat soups, soup mixes, broths, stocks, extracts; meat specialties, puddings, and nonspecific loaves; miscellaneous; raw meat products; sausage generally – fresh sausage; semi-dry fermented sausage; and uncooked, smoked sausage.   There are at least 20 categories of products listed in 9 C.F.R., Chapter III, Subpart P, 381 with variations within each, as follows:  breaded products; canned boned poultry and baby or geriatric food; definition and standard for “turkey ham”; general; (kind) barbecued; (kind) barbecued prepared with moist heat; (kind) baked or (kind) roasted; (kind) burgers, (kind) patties; (kind) a la </a:t>
            </a:r>
            <a:r>
              <a:rPr lang="en-US" sz="1200" kern="100" dirty="0" err="1">
                <a:effectLst/>
                <a:latin typeface="Calibri" panose="020F0502020204030204" pitchFamily="34" charset="0"/>
                <a:ea typeface="Times New Roman" panose="02020603050405020304" pitchFamily="18" charset="0"/>
                <a:cs typeface="Times New Roman" panose="02020603050405020304" pitchFamily="18" charset="0"/>
              </a:rPr>
              <a:t>kiev</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 (kind) steak or fillet; limitations with respect to use of mechanically separated (kind of poultry); maximum percent of skin in certain poultry products; mechanically separated (kind of poultry); other poultry dishes and specialty items; poultry dinners (frozen) and pies; poultry meat content standards for certain poultry products; poultry rolls; requirements for substitute standardized poultry products named by use of an expressed nutrient content claim and a standardized term; and standards for kinds and classes, and for cuts of raw poultry.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Statement of Identity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This is the legally required name of the food.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If the name of a food mentions ingredients, the ingredients must be listed in order of predominance in the name of the food (e.g., “apple-strawberry pie”).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 form of the food must be described unless the form is visible through the container or is depicted in an appropriate vignette (e.g., whole, sliced, or diced).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Statement of identity variation — brand name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If the nature of the food is obvious and understood by the public, then a brand name (e.g., Pepsi Cola, Coca Cola) can be used.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Statement of identity variation -- common or usual name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If there is no standard of identity, the common or usual name must be used.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See also “percent ingredient labeling” for additional requirements.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Statement of identity variation -- descriptive phrase for name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If there is no common or usual name, a descriptive phrase must be used.  The descriptor must include, in simple and as direct terms as possible, the basic nature of the food or its characterizing ingredients or properties (e.g., “chocolate-flavored caramel corn” but not “praline cruncher”).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Statement of identity variation -- fanciful name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If the nature of the food is obvious and understood by the public, then a fanciful name (e.g., “submarine sandwich” for a large sandwich made with a small loaf of bread and containing lettuce, condiments, and a variety of meats and cheeses) can be used.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Statement of identity variation -- imitation food name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This is any product that resembles and substitutes for a traditional food and contains less nutritional value than the traditional food (e.g., for protein or a lesser amount of any essential vitamin).  Such a food must be labeled in type of uniform size and prominence with the word “imitation” immediately followed by the name of the food imitated.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If artificially flavored components are used, these components must be part of the product name and be not less than one-half the size of the name of the food.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If a beverage purport to contain juice, then the total percentage of juice must be declared on the information panel.  If a multi-juice beverage states one or more – but not all – juices are present and the predominant juice is in minor amounts, the product’s name must state that the beverage is flavored with that juice or declare the amount of the juice in a 5 % range (e.g., “raspberry-flavored juice blend” or “juice blend, 2-7 % raspberry juice”).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Water —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 Food and Drug Administration regulates bottled water whereas the Environmental Protection Agency regulates public drinking water and tap water.  The standard of identify regulations define different types of bottled water (e.g., Artesian well water that is collected from a well that taps an aquifer that is under pressure from surrounding upper layers of rock or clay; mineral water that is from an underground source and contains at least 250 parts per million total dissolved solids; spring water that comes from an underground formation from which water flows naturally to the surface and for which the water must be collected only at the spring or through a borehole that taps the underground formation feeding the spring; and well water that come from a hole bored or drilled into the ground, which taps into an aquifer).  Bottled water may be used as an ingredient in beverages (e.g., diluted juices or flavored bottled waters).  However, the bottled water standard does not apply to beverages, which are addressed as soft drinks (e.g., “sparkling water,” seltzer water,” “soda water,” “tonic water,” or “club soda”).   Further, some bottled water may come from municipal sources that then undergo water treatments (e.g., distillation; reverse osmosis; absolute 1 micron filtration; or ozonation) and can be labeled as “purified water.”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21</a:t>
            </a:fld>
            <a:endParaRPr lang="en-US"/>
          </a:p>
        </p:txBody>
      </p:sp>
    </p:spTree>
    <p:extLst>
      <p:ext uri="{BB962C8B-B14F-4D97-AF65-F5344CB8AC3E}">
        <p14:creationId xmlns:p14="http://schemas.microsoft.com/office/powerpoint/2010/main" val="166644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#3A – Chaos, law, then justice -- </a:t>
            </a:r>
          </a:p>
          <a:p>
            <a:pPr marL="171450" indent="-171450">
              <a:buFont typeface="Arial" panose="020B0604020202020204" pitchFamily="34" charset="0"/>
              <a:buChar char="•"/>
            </a:pPr>
            <a:r>
              <a:rPr lang="en-US" sz="1200" dirty="0">
                <a:effectLst/>
              </a:rPr>
              <a:t>Week 1 Topics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Genesis of the need for labeling and regulatory oversight in the United States and internationally -- </a:t>
            </a:r>
          </a:p>
          <a:p>
            <a:pPr marL="1085850" lvl="2" indent="-171450">
              <a:buFont typeface="Arial" panose="020B0604020202020204" pitchFamily="34" charset="0"/>
              <a:buChar char="•"/>
            </a:pPr>
            <a:r>
              <a:rPr lang="en-US" sz="1200" dirty="0">
                <a:effectLst/>
              </a:rPr>
              <a:t>As with many things, inconsistency and unfairness in the marketplace create chaos.  </a:t>
            </a:r>
          </a:p>
          <a:p>
            <a:pPr marL="1085850" lvl="2" indent="-171450">
              <a:buFont typeface="Arial" panose="020B0604020202020204" pitchFamily="34" charset="0"/>
              <a:buChar char="•"/>
            </a:pPr>
            <a:r>
              <a:rPr lang="en-US" sz="1200" dirty="0">
                <a:effectLst/>
              </a:rPr>
              <a:t>Generally, long thereafter and especially if there are deaths or undue economic pressure, law and order sets boundaries for the marketplace.  </a:t>
            </a:r>
          </a:p>
          <a:p>
            <a:pPr marL="1085850" lvl="2" indent="-171450">
              <a:buFont typeface="Arial" panose="020B0604020202020204" pitchFamily="34" charset="0"/>
              <a:buChar char="•"/>
            </a:pPr>
            <a:r>
              <a:rPr lang="en-US" sz="1200" dirty="0">
                <a:effectLst/>
              </a:rPr>
              <a:t>For non-food safety labeling policy, consumer expectation is a critical parameter. </a:t>
            </a:r>
          </a:p>
          <a:p>
            <a:pPr marL="1543050" lvl="3" indent="-171450">
              <a:buFont typeface="Arial" panose="020B0604020202020204" pitchFamily="34" charset="0"/>
              <a:buChar char="•"/>
            </a:pPr>
            <a:r>
              <a:rPr lang="en-US" sz="1200" dirty="0">
                <a:effectLst/>
              </a:rPr>
              <a:t>However, the devil is in the details.  </a:t>
            </a:r>
          </a:p>
          <a:p>
            <a:pPr marL="2000250" lvl="4" indent="-171450">
              <a:buFont typeface="Arial" panose="020B0604020202020204" pitchFamily="34" charset="0"/>
              <a:buChar char="•"/>
            </a:pPr>
            <a:r>
              <a:rPr lang="en-US" sz="1200" dirty="0">
                <a:effectLst/>
              </a:rPr>
              <a:t>Industry wants to make a buck and sell product; marketing campaigns play on consumer misunderstanding, confusion, and “trust.”</a:t>
            </a:r>
          </a:p>
          <a:p>
            <a:pPr marL="1085850" lvl="2" indent="-171450">
              <a:buFont typeface="Arial" panose="020B0604020202020204" pitchFamily="34" charset="0"/>
              <a:buChar char="•"/>
            </a:pPr>
            <a:r>
              <a:rPr lang="en-US" sz="1200" dirty="0">
                <a:effectLst/>
              </a:rPr>
              <a:t>For food safety labeling policy, deaths often are the driver for policy and government generally sets the parameters with incidental consumer input on implementation aspects; industry concerns are given more weight but are not the deciding factor for the ultimate policy. </a:t>
            </a:r>
          </a:p>
          <a:p>
            <a:pPr marL="1543050" lvl="3" indent="-171450">
              <a:buFont typeface="Arial" panose="020B0604020202020204" pitchFamily="34" charset="0"/>
              <a:buChar char="•"/>
            </a:pPr>
            <a:r>
              <a:rPr lang="en-US" sz="1200" dirty="0">
                <a:effectLst/>
              </a:rPr>
              <a:t>Our discussion about food safety labeling features will focus mostly on allergens, as well as handling and preparation instructions.    </a:t>
            </a:r>
          </a:p>
          <a:p>
            <a:pPr marL="1085850" lvl="2" indent="-171450">
              <a:buFont typeface="Arial" panose="020B0604020202020204" pitchFamily="34" charset="0"/>
              <a:buChar char="•"/>
            </a:pPr>
            <a:r>
              <a:rPr lang="en-US" sz="1200" dirty="0">
                <a:effectLst/>
              </a:rPr>
              <a:t>Labeling policy is one of the most frequently litigated issues worldwide. </a:t>
            </a:r>
          </a:p>
          <a:p>
            <a:pPr marL="1543050" lvl="3" indent="-171450">
              <a:buFont typeface="Arial" panose="020B0604020202020204" pitchFamily="34" charset="0"/>
              <a:buChar char="•"/>
            </a:pPr>
            <a:r>
              <a:rPr lang="en-US" sz="1200" dirty="0">
                <a:effectLst/>
              </a:rPr>
              <a:t>Ultimately, the courts get the final say on interpretation of what labeling means.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Virtually everything associated with truth in labeling, especially in resolving litigated cases, boils down to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“What a reasonable consumer</a:t>
            </a: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 believes when acting reasonably under the circumstances.”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We will parse out how consumer confidence is built into food labeling as we progress through this course.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Meanwhile, we will stick with the basics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 purpose of food labeling is protective in two ways –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Ensuring that the qualities associated with a product are not deceptive, and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Preventing false claims that create unfair competition for businesses.  </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Internationally, food traded must comply with consensus agreements in the form of Codex Alimentarius food labeling standards.</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Codex standards are managed by a joint effort of the Food and Agriculture Organization and World Health Organization.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The Codex guiding principle on food labeling descriptively state: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Prepackaged food shall not be described or presented on any label or in any labeling, as follows -- </a:t>
            </a: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 a manner that is false, misleading, or deceptive or is likely to create an erroneous impression regarding its character in any respect;</a:t>
            </a: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By words, pictorial, or other device that refer to or are suggestive either directly or indirectly of any other product with which such food might be confused; or </a:t>
            </a: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In such a manner as to lead the purchaser or consumer to support that the food is connected with such other product.  </a:t>
            </a:r>
          </a:p>
          <a:p>
            <a:pPr marL="1143000" marR="0" lvl="2" indent="-22860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As a former regulator of food labeling for all meat, poultry, and processed egg products in the U.S., government is concerned about consumer perceptions of labeling.  </a:t>
            </a:r>
          </a:p>
          <a:p>
            <a:pPr marL="1600200" marR="0" lvl="3" indent="-22860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As you will learn, there are significant limitations as to how far government can verify the truthfulness of food labeling. </a:t>
            </a:r>
          </a:p>
          <a:p>
            <a:pPr marL="2057400" marR="0" lvl="4"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a recent survey by DigitalHubUSA titled “Americans Don’t Trust Food Labels” –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Approximately half of Americans (53 %) feel like food labels are sometimes misleading.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Mistrust in food labels extends to 11 % who find labels completely untrustworthy.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Feeling tricked by nutrition labels extends to 82 % of Americans due to the label being vague and causing the label to be misleading.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514600" marR="0" lvl="5"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Nearly 44 % of Americans felt that brands are misleading consumers as a way to sell products, such as use of health claims purported on food labels.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spcBef>
                <a:spcPts val="0"/>
              </a:spcBef>
              <a:spcAft>
                <a:spcPts val="0"/>
              </a:spcAft>
              <a:buFont typeface="Arial" panose="020B0604020202020204" pitchFamily="34" charset="0"/>
              <a:buChar char="•"/>
            </a:pPr>
            <a:r>
              <a:rPr lang="en-US" sz="12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Clearly, getting to what is “truth” regarding labeling is an issue.  </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I will sum up this dilemma in a very simple phrase — </a:t>
            </a:r>
          </a:p>
          <a:p>
            <a:pPr marL="2057400" marR="0" lvl="4" indent="-22860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“Money is the root of all evil.” </a:t>
            </a:r>
          </a:p>
          <a:p>
            <a:pPr marL="2057400" marR="0" lvl="4" indent="-228600">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Money can be made with the most subtle turn of a phrase, insertion of a word, absence of a word, or reference to a condition that means different things to different people.</a:t>
            </a:r>
          </a:p>
          <a:p>
            <a:pPr marL="1600200" marR="0" lvl="3" indent="-228600">
              <a:spcBef>
                <a:spcPts val="0"/>
              </a:spcBef>
              <a:spcAft>
                <a:spcPts val="0"/>
              </a:spcAft>
              <a:buFont typeface="Arial" panose="020B0604020202020204" pitchFamily="34" charset="0"/>
              <a:buChar cha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371600" marR="0" lvl="3" indent="0">
              <a:spcBef>
                <a:spcPts val="0"/>
              </a:spcBef>
              <a:spcAft>
                <a:spcPts val="0"/>
              </a:spcAft>
              <a:buFont typeface="Arial" panose="020B0604020202020204" pitchFamily="34" charset="0"/>
              <a:buNone/>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3</a:t>
            </a:fld>
            <a:endParaRPr lang="en-US"/>
          </a:p>
        </p:txBody>
      </p:sp>
    </p:spTree>
    <p:extLst>
      <p:ext uri="{BB962C8B-B14F-4D97-AF65-F5344CB8AC3E}">
        <p14:creationId xmlns:p14="http://schemas.microsoft.com/office/powerpoint/2010/main" val="338806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#4A – Genesis of need -- </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Genesis of the need for labeling and regulatory oversight in the United States and internationally -- </a:t>
            </a:r>
          </a:p>
          <a:p>
            <a:pPr marL="1085850" lvl="2" indent="-171450">
              <a:buFont typeface="Arial" panose="020B0604020202020204" pitchFamily="34" charset="0"/>
              <a:buChar cha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 look at the historical record on food labeling policy development can help to better appreciate the challenges with present day food labeling.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Pre-government intervention –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As early as 372-287 BC, Theophrastus noted in his writings collectively titled “Enquiry into Plants” the use of artificial flavorings in food, which today would constitute adulterants for economic reasons (i.e., fraud).</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No laws were known to have been written at that time, nor were there labels on foods.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Initial proclamation on food labeling  --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King of England, in early thirteenth century, proclaimed in an Assize of Bread, a prohibition against mixing ground peas and beans into bread dough.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Such a law was intended, in part, to regulate the bread weight.</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Interestingly, today, consumers would willingly pay a premium for such a “fortified” bread although in today’s marketplace, the ingredient statement would include reference to the peas and beans.</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Common law (up to 1906) in the U.S. –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Food labeling emerged haphazardly around the country out of a plethora of acute illnesses that followed from foodborne contamination affecting localized populations.</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included undisclosed, harmful ingredients, particularly when an ingredient was unsafe to consume over time.</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Muckrakers (“reform-minded journalists”) helped expose dangerous qualities of food.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focus on food by the U.S. government first targeted policies to address economic adulteration.</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 1785, Massachusetts passed a food law aimed at the selling of unwholesome provisions, whether meat or drink.</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 1883, President Abraham Lincoln appointed a chemist to raise public awareness about food poisoning.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chemist was assigned to work at the U. S. Department of Agriculture (USDA), a Federal Cabinet agency.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U. S. Department of Agriculture was first created In 1872 by President Lincoln.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At the time, a fairly large number of individuals in the general population died after consuming suspect products before the chemist was alerted to begin investigating.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chemist’s job was to review food products suspected of being formulated with unsafe compounds.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chemist (Harvey Wiley) famously assembled a group of young, healthy human male government employee volunteers and tasked them with eating steadily increasing amounts of a suspect additives, carefully tracking the impact on their bodies.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For example, capsules of borax, formaldehyde, and other preservatives were consumed alongside daily meals.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[See “The Poison Squad” by Deborah Blum for more details about the work of the chemist and his staff.]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371850" lvl="7"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Examples of some of the issues investigated included: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829050" lvl="8"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Over-the-counter nostrums, particularly milk whitened with chalk dust; fruit and vegetables preserved and colored with copper sulfate; and bread permeated with saw dust.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Common law prevailed as an ineffective way for States to regulate food, whether for safety or truthful labeling.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Although it was a crime to sell diseased meat as early as 1860, individuals had to bring a lawsuit against a seller even though there was no enforcement mechanism to assist in litigation or in get product removed from commerce.0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Litigating individuals had the burden of investigating the situation and covering the cost of litigation.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 addition, States were powerless when tainted food crossed State lines; private individuals also had to bring a suit outside the State.</a:t>
            </a:r>
          </a:p>
          <a:p>
            <a:pPr marL="0" lvl="0" indent="0">
              <a:buFont typeface="Arial" panose="020B0604020202020204" pitchFamily="34" charset="0"/>
              <a:buNone/>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lvl="4"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lvl="4"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lvl="4" indent="-171450">
              <a:buFont typeface="Arial" panose="020B0604020202020204" pitchFamily="34" charset="0"/>
              <a:buChar cha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4</a:t>
            </a:fld>
            <a:endParaRPr lang="en-US"/>
          </a:p>
        </p:txBody>
      </p:sp>
    </p:spTree>
    <p:extLst>
      <p:ext uri="{BB962C8B-B14F-4D97-AF65-F5344CB8AC3E}">
        <p14:creationId xmlns:p14="http://schemas.microsoft.com/office/powerpoint/2010/main" val="2503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#5A – More genesis of need -- </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 </a:t>
            </a: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Genesis of the need for labeling and regulatory oversight in the United States and internationally --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Statutory law (1890 forward) –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1890, President Benjamin Harrison signed the first law requiring the U. S. Department of Agriculture to inspect live animals and meat products solely for export purposes.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Inspection was for animal disease control and protecting agriculture – not public health.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Congress enacted this law because our foreign trading partners refused to purchase meat from the U. S. without government inspection, fearing disease would be “imported into their country.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law applied solely to exported livestock meat.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1906, two national, precedent-setting laws were passed by Congress and enacted (signed) by the President, followed by statutes pertaining to specific species and food-related issues —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Pure Food and Drug Act (PFDA) proscribed dangerous foods and drugs and curtailed deceptive marketing and labeling practices nationwide.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Two major weaknesses in this precedent-setting law were later corrected --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First, this new law failed to address premarket testing or review procedures for regulated products and their ingredients (i.e., products were allowed to enter commerce — the marketplace — without a review by government); and</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Second, the presumption that consumers can protect themselves from fraud.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law gave the Food and Drug Administration the authority to prescribe the safety and use provisions for food ingredients.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For a perspective on the difficulties with writing and enforcing a national food law, between 1879 and 1905, over 100 food and drug bills were debated by Congress but none passed.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One crisis that spurred action by Congress to address food ingredient safety and labeling was the “embalmed beef scandal” associated with the Spanish-American War.  </a:t>
            </a:r>
          </a:p>
          <a:p>
            <a:pPr marL="3371850" lvl="7"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commander of the Army (General Nelson A. Miles) provided testimony to Congress describing that available beef for the soldiers had an “odor like an embalmed dead body.” </a:t>
            </a:r>
          </a:p>
          <a:p>
            <a:pPr marL="3371850" lvl="7"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Shortly thereafter, Congress passed the 1906 Pure Food and Drug Act.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Federal Meat Inspection Act (FMIA) was the first national prohibition of uninspected, adulterated, or misbranded livestock meat products.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Act ensured healthy animals were processed under sanitary conditions and gave the U.S. Department of Agriculture authority to inspect and issue food standards for meat.</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Each individual animal and its associated edible product are inspected both before and after slaughter.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Note:  Just prior to 1906, “The Jungle,” a novel by Upton Sinclair, portrayed the harsh conditions of immigrants in the Chicago meatpacking industry. </a:t>
            </a: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author urged President Theodore Roosevelt to require inspectors in meat slaughter facilities in which the meat was destined for the domestic marketplace.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914650" marR="0" lvl="6"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was the filthy conditions described in horrific detail that caused a public furor and moved government to action to pass the FMIA.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1926, the Poultry Products Inspection Act for poultry was enacted.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law was designed similarly to the livestock statute.  </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Each individual animal and its associated edible product are inspected both before and after slaughter.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However, there are several important differences.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Because many people in cities owned poultry and were easily able to slaughter them for personal use in their own home, the law exempted inspection unless a large number (i.e., several thousand) was to be routinely slaughtered.  A similar exemption holds for restaurants and commercial markets, which also is tied to revenue restrictions that are associated with an annual cost-of-living change..  </a:t>
            </a:r>
          </a:p>
          <a:p>
            <a:pPr marL="2914650" lvl="6"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5</a:t>
            </a:fld>
            <a:endParaRPr lang="en-US"/>
          </a:p>
        </p:txBody>
      </p:sp>
    </p:spTree>
    <p:extLst>
      <p:ext uri="{BB962C8B-B14F-4D97-AF65-F5344CB8AC3E}">
        <p14:creationId xmlns:p14="http://schemas.microsoft.com/office/powerpoint/2010/main" val="1988239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#6A – Labeling enhancements -- </a:t>
            </a:r>
          </a:p>
          <a:p>
            <a:pPr marL="171450" indent="-171450">
              <a:buFont typeface="Arial" panose="020B0604020202020204" pitchFamily="34" charset="0"/>
              <a:buChar char="•"/>
            </a:pPr>
            <a:r>
              <a:rPr lang="en-US" sz="1200" dirty="0">
                <a:effectLst/>
              </a:rPr>
              <a:t>Week 1 Topic – </a:t>
            </a:r>
          </a:p>
          <a:p>
            <a:pPr marL="628650" lvl="1"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Statutory law (after 1906) –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1938, the Federal Food, Drug, and Cosmetic Act (FFDCA) was enacted.</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Just prior to 1938, a new cure-all was placed on the market called “Elixir of Sulfanilamide.”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manufacturer added a combination of chemicals used in paint, varnish, and antifreeze to disguise the bad taste, smell, and appearance of the product.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Nearly 100 people, mostly children, died due to toxic effects of the chemicals used that were never tested for harm prior to use in the product and placement in commerce.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FFDCA addressed three important lessons learned from passage of the 1906 Pure Food and Drug Act:</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Congress indicated courts should broadly construe the new Act to protect the public;</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Congress rejected the 1906 statuary assumption that consumers could protect themselves; and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objective of this new Act not only addressed protecting public health, but also added emphasis on defending consumers by preventing fraud (i.e., the first comprehensive labeling law issued in the U.S.).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From a personal perspective, both my parents were born prior to 1937 and could have been exposed to some of the unconscionable incidents that we now know were commonplace.    </a:t>
            </a:r>
          </a:p>
          <a:p>
            <a:pPr marL="2000250" lvl="4"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000250" lvl="4"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6</a:t>
            </a:fld>
            <a:endParaRPr lang="en-US"/>
          </a:p>
        </p:txBody>
      </p:sp>
    </p:spTree>
    <p:extLst>
      <p:ext uri="{BB962C8B-B14F-4D97-AF65-F5344CB8AC3E}">
        <p14:creationId xmlns:p14="http://schemas.microsoft.com/office/powerpoint/2010/main" val="382113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#7A – Further labeling enhancements -- </a:t>
            </a:r>
          </a:p>
          <a:p>
            <a:pPr marL="171450" indent="-171450">
              <a:buFont typeface="Arial" panose="020B0604020202020204" pitchFamily="34" charset="0"/>
              <a:buChar char="•"/>
            </a:pPr>
            <a:r>
              <a:rPr lang="en-US" sz="1200" dirty="0">
                <a:effectLst/>
              </a:rPr>
              <a:t>Week 1 Topic – </a:t>
            </a:r>
          </a:p>
          <a:p>
            <a:pPr marL="628650" lvl="1"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Statutory law (after 1906) –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1946, the Agricultural Marketing Act for exotic species and voluntary inspection (fee-for-service) for food commodities was enacted to ensure fair and competitive trading.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Commodities are graded and assigned quality grades (e.g., USDA Prime beef, Grade AA eggs), along with specific restrictions for how products can be labeled using U. S. Department of Agriculture grades names.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1958, the Food Additive Amendment was incorporated into the Federal Food, Drug, and Cosmetic Act.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labeling enhancement added the Delaney Clause.</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clause requires the Food and Drug Administration to ban food additives that are found to cause cancer or induce cancer in humans or animals,</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 addition, this Amendment requires that any substance intentionally added to food is a food additive and is subject to pre-market approval process by the Food and Drug Administration for safety and use unless the use of the substance is generally recognized as safe.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1960, the Color Additive Amendment was incorporated into the Federal Food, Drug, and Cosmetic Act.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labeling enhancement brought approval of all colors, natural and synthetic, into a pre-market approval process by the Food and Drug Administration for safety and use unless the use of the substance is generally recognized as safe.</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1967, the Fair Packaging and Labeling Act (FPLA) was enacted and ensured truthful and transparent labels on consumer commodities, including food.</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Although the food provisions are specifically applicable to products under the jurisdiction of the Food and Drug Administration, the Food Safety and Inspection Service adopted the tenets of this Act by deeming foods misbranded and/or adulterated if not complying with the Fair Packaging and Labeling Act.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Consumer commodities other than food are under the jurisdiction of the Federal Trade Commission for ensuring compliance with the law.  </a:t>
            </a:r>
          </a:p>
          <a:p>
            <a:pPr marL="2457450" lvl="5"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7</a:t>
            </a:fld>
            <a:endParaRPr lang="en-US"/>
          </a:p>
        </p:txBody>
      </p:sp>
    </p:spTree>
    <p:extLst>
      <p:ext uri="{BB962C8B-B14F-4D97-AF65-F5344CB8AC3E}">
        <p14:creationId xmlns:p14="http://schemas.microsoft.com/office/powerpoint/2010/main" val="2129306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#8A – Foundational labeling -- </a:t>
            </a:r>
          </a:p>
          <a:p>
            <a:pPr marL="171450" indent="-171450">
              <a:buFont typeface="Arial" panose="020B0604020202020204" pitchFamily="34" charset="0"/>
              <a:buChar char="•"/>
            </a:pPr>
            <a:r>
              <a:rPr lang="en-US" sz="1200" dirty="0">
                <a:effectLst/>
              </a:rPr>
              <a:t>Week 1 Topic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 </a:t>
            </a: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Statutory law (after 1906) –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1967 Fair Packaging and Labeling Act was foundational because it established the basic provisions for what must be on all food labels for sale.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law required that labels disclosed: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Net contents;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Net quantity of each serving;</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Identity of commodity; and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Name and place of business of the product’s manufacturer, packer, or distributor.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At the time, most products were subject to standardized labeling requirements, and some had a mix of safety warnings, instructions, and factual information.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Warnings generally described risks that may not have been obvious to a reasonable consumer.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Instructions explained how to use the product and reduce risk of injury.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Generally, a food intended for sale to consumers is considered misbranded if: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has a false or misleading label;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is misnamed;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Is an imitation but does not so state;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container is itself misleading in some way;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container does not disclose the name and place of business of the manufacturer, packer, or distributor;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does not state the quantity of the contents;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Required information is not prominently displayed;</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misrepresents to be a food with a standard of identify;</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does not disclose the ingredient list using common usual names of ingredients;</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does not meet standards of quality prescribed by regulations (e.g., pasteurization);</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misrepresents that it is for special dietary use;</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does not list artificial flavoring, coloring, or chemical preservatives; or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does not disclose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eight major food allergens (Note:  This was changed to nine in 2023);</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Nutrition information; or</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Health- and nutrition-related claims according to regulations.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Ingredients must be disclosed in descending order of predominance by weight until the product contains 2 % or less by weight of an ingredient (in which case, the manufacturer may use a quantifying statement, such as “Contains _ % or less of _.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NOTE: The first amendment to the U.S. Constitution creates a labeling consideration in that Congress shall make no law “abridging the freedom of speech.”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Labeling is speech --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Protection is not limitless in that the government can limit speech --   </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Commercial speech is protected with intermediary scrutiny – not haphazard – to prevent being false, deceptive, or misleading.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is defined as the proposal of a commercial transaction such as factual disclosure for advertising, labeling, and other types of commercial solicitations (e.g., brochures).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If the information is “potentially misleading” but can be explained through disclaimers or factual disclosures to become non-misleading, such speech cannot be banned.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Vendors have no constitutional right to sell goods without giving the purchaser fair information of what it is that is being sold. </a:t>
            </a:r>
          </a:p>
          <a:p>
            <a:pPr marL="2457450" lvl="5"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Safety and health generally suffice for maintaining government interest in preventing deception and, thus, limiting speech.</a:t>
            </a:r>
          </a:p>
          <a:p>
            <a:pPr marL="2914650" lvl="6"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However, consumer curiosity alone is not sufficient to require disclosure.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1970. the Egg Products Inspection Act for processed egg products was enacted and included labeling provisions specific to this product and its use.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1983, the Federal Anti-Tampering Act issued to help prevent intentional contamination of product spurred by the deliberate poisoning of bottles of Tylenol in the Chicago area.</a:t>
            </a:r>
          </a:p>
          <a:p>
            <a:pPr marL="1543050" lvl="3"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8</a:t>
            </a:fld>
            <a:endParaRPr lang="en-US"/>
          </a:p>
        </p:txBody>
      </p:sp>
    </p:spTree>
    <p:extLst>
      <p:ext uri="{BB962C8B-B14F-4D97-AF65-F5344CB8AC3E}">
        <p14:creationId xmlns:p14="http://schemas.microsoft.com/office/powerpoint/2010/main" val="392753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81589"/>
          </a:xfrm>
        </p:spPr>
        <p:txBody>
          <a:bodyPr/>
          <a:lstStyle/>
          <a:p>
            <a:pPr marL="171450" indent="-171450">
              <a:buFont typeface="Arial" panose="020B0604020202020204" pitchFamily="34" charset="0"/>
              <a:buChar char="•"/>
            </a:pPr>
            <a:r>
              <a:rPr lang="en-US" sz="1200" dirty="0">
                <a:effectLst/>
              </a:rPr>
              <a:t>Slide #9A – Nutritional labeling -- </a:t>
            </a:r>
          </a:p>
          <a:p>
            <a:pPr marL="171450" indent="-171450">
              <a:buFont typeface="Arial" panose="020B0604020202020204" pitchFamily="34" charset="0"/>
              <a:buChar char="•"/>
            </a:pPr>
            <a:r>
              <a:rPr lang="en-US" sz="1200" dirty="0">
                <a:effectLst/>
              </a:rPr>
              <a:t>Week 1 Topic – </a:t>
            </a:r>
          </a:p>
          <a:p>
            <a:pPr marL="628650" lvl="1"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By 1990, the National Organic Program (NOP) and the associated law (Organic Foods Production Act – OFPA) was enacted.</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law provided consistent standards governing the marketing of agricultural products as organically produced.</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implementation of the law is administered by the Agricultural Marketing Service of the U.S. Department of Agriculture.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Food safety is not part of the NOP nor is it within the authority of this Act.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Importantly, products produced and labeled as organic have limited options for the types of process controls, including pathogen reduction treatments, that can be applied.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There have been documented situations in which foodborne illness resulted from products being processed as organic because pathogens survived either at a frequency or level sufficient to cause illness.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Also, by 1990, the Nutritional Labeling and Education Act amended the 1938 Federal Food, Drug, and Cosmetic Act.  </a:t>
            </a:r>
          </a:p>
          <a:p>
            <a:pPr marL="1085850" lvl="2"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This ACT required nutritional content on the label.  </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product would be considered misbranded unless the Nutrition Facts panel provided: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The serving size based on the amount customarily consumed or common household measure;</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Number of servings per container;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Total number of calories;</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Total number of calories derived from the total fat;</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Amount per serving of total fat, saturated fat, cholesterol, sodium, total carbohydrates, complex carbohydrates, sugars, dietary fiber, and total protein; </a:t>
            </a:r>
          </a:p>
          <a:p>
            <a:pPr marL="2000250" lvl="4"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Amount per serving of specific vitamins and minerals.  </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It permits other nutrients for the Nutrition Fact Panel if such information “will assist consumers in maintaining healthy dietary practices.”</a:t>
            </a:r>
          </a:p>
          <a:p>
            <a:pPr marL="1543050" lvl="3" indent="-171450">
              <a:buFont typeface="Arial" panose="020B0604020202020204" pitchFamily="34" charset="0"/>
              <a:buChar char="•"/>
            </a:pPr>
            <a:r>
              <a:rPr lang="en-US" sz="1200" kern="0" dirty="0">
                <a:effectLst/>
                <a:latin typeface="Calibri" panose="020F0502020204030204" pitchFamily="34" charset="0"/>
                <a:ea typeface="Times New Roman" panose="02020603050405020304" pitchFamily="18" charset="0"/>
                <a:cs typeface="Times New Roman" panose="02020603050405020304" pitchFamily="18" charset="0"/>
              </a:rPr>
              <a:t>Specific claims for levels of nutrients (e.g., “high,” “low,” “reduced,” and “more”) were allowed under certain conditions.  </a:t>
            </a:r>
          </a:p>
          <a:p>
            <a:pPr marL="171450" lvl="0"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914650" lvl="6"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2914650" lvl="6" indent="-171450">
              <a:buFont typeface="Arial" panose="020B0604020202020204" pitchFamily="34" charset="0"/>
              <a:buChar char="•"/>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endParaRPr lang="en-US" sz="1200" kern="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2575C8-C3BD-468C-9868-8B701F9F9384}" type="slidenum">
              <a:rPr lang="en-US" smtClean="0"/>
              <a:t>9</a:t>
            </a:fld>
            <a:endParaRPr lang="en-US"/>
          </a:p>
        </p:txBody>
      </p:sp>
    </p:spTree>
    <p:extLst>
      <p:ext uri="{BB962C8B-B14F-4D97-AF65-F5344CB8AC3E}">
        <p14:creationId xmlns:p14="http://schemas.microsoft.com/office/powerpoint/2010/main" val="1115139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70CA-A291-467E-822C-E208FE9BEB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B3EAD6-6005-4762-9C9B-822B0089C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10AD3D-25DD-4502-990A-B6CD9936027F}"/>
              </a:ext>
            </a:extLst>
          </p:cNvPr>
          <p:cNvSpPr>
            <a:spLocks noGrp="1"/>
          </p:cNvSpPr>
          <p:nvPr>
            <p:ph type="dt" sz="half" idx="10"/>
          </p:nvPr>
        </p:nvSpPr>
        <p:spPr/>
        <p:txBody>
          <a:bodyPr/>
          <a:lstStyle/>
          <a:p>
            <a:fld id="{CABD7780-E84E-4837-9D7A-9EBEBA48AEA7}" type="datetime1">
              <a:rPr lang="en-US" smtClean="0"/>
              <a:t>3/1/2024</a:t>
            </a:fld>
            <a:endParaRPr lang="en-US"/>
          </a:p>
        </p:txBody>
      </p:sp>
      <p:sp>
        <p:nvSpPr>
          <p:cNvPr id="5" name="Footer Placeholder 4">
            <a:extLst>
              <a:ext uri="{FF2B5EF4-FFF2-40B4-BE49-F238E27FC236}">
                <a16:creationId xmlns:a16="http://schemas.microsoft.com/office/drawing/2014/main" id="{B5829C9B-EB12-4F1A-B40F-AB6AFC651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7D8B16-DCBB-413C-B7BF-CC2017C2F955}"/>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86030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02A7-1F4B-4207-A491-30AD830E9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55047-9AF8-49DF-8F5C-69E2FDE8E8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80E46-F3F1-40C0-A05E-1622A8DEAC10}"/>
              </a:ext>
            </a:extLst>
          </p:cNvPr>
          <p:cNvSpPr>
            <a:spLocks noGrp="1"/>
          </p:cNvSpPr>
          <p:nvPr>
            <p:ph type="dt" sz="half" idx="10"/>
          </p:nvPr>
        </p:nvSpPr>
        <p:spPr/>
        <p:txBody>
          <a:bodyPr/>
          <a:lstStyle/>
          <a:p>
            <a:fld id="{B6B6B3B6-8F45-4EF9-9639-4C8A769B93A7}" type="datetime1">
              <a:rPr lang="en-US" smtClean="0"/>
              <a:t>3/1/2024</a:t>
            </a:fld>
            <a:endParaRPr lang="en-US"/>
          </a:p>
        </p:txBody>
      </p:sp>
      <p:sp>
        <p:nvSpPr>
          <p:cNvPr id="5" name="Footer Placeholder 4">
            <a:extLst>
              <a:ext uri="{FF2B5EF4-FFF2-40B4-BE49-F238E27FC236}">
                <a16:creationId xmlns:a16="http://schemas.microsoft.com/office/drawing/2014/main" id="{18DD7DBD-CFDD-41F6-BE6D-2C60988F6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079DE-FF03-4598-BB34-58A1708DAC7C}"/>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818712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53D1DA-EA84-431D-B2E0-08C08D746E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5700F0-AFBA-4532-878D-63C530FCFD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58677-E94D-4DC0-A48F-8A6EDFBFA3BA}"/>
              </a:ext>
            </a:extLst>
          </p:cNvPr>
          <p:cNvSpPr>
            <a:spLocks noGrp="1"/>
          </p:cNvSpPr>
          <p:nvPr>
            <p:ph type="dt" sz="half" idx="10"/>
          </p:nvPr>
        </p:nvSpPr>
        <p:spPr/>
        <p:txBody>
          <a:bodyPr/>
          <a:lstStyle/>
          <a:p>
            <a:fld id="{4C46CFF1-6E62-40C3-9719-78B0B4FA4066}" type="datetime1">
              <a:rPr lang="en-US" smtClean="0"/>
              <a:t>3/1/2024</a:t>
            </a:fld>
            <a:endParaRPr lang="en-US"/>
          </a:p>
        </p:txBody>
      </p:sp>
      <p:sp>
        <p:nvSpPr>
          <p:cNvPr id="5" name="Footer Placeholder 4">
            <a:extLst>
              <a:ext uri="{FF2B5EF4-FFF2-40B4-BE49-F238E27FC236}">
                <a16:creationId xmlns:a16="http://schemas.microsoft.com/office/drawing/2014/main" id="{9AFF4733-63C0-4E04-B8BF-20758B1ED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1FFEC-83B2-47D7-A691-300F664EA12B}"/>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13106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E625-CE91-4CFD-96F0-0D3F7E324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86AAD-0D29-4E68-B8EC-4FA415DC3D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62AF0-B223-47DF-8F40-1D2C61AE627E}"/>
              </a:ext>
            </a:extLst>
          </p:cNvPr>
          <p:cNvSpPr>
            <a:spLocks noGrp="1"/>
          </p:cNvSpPr>
          <p:nvPr>
            <p:ph type="dt" sz="half" idx="10"/>
          </p:nvPr>
        </p:nvSpPr>
        <p:spPr/>
        <p:txBody>
          <a:bodyPr/>
          <a:lstStyle/>
          <a:p>
            <a:fld id="{090A4315-1A06-470A-A4CB-628755A303D6}" type="datetime1">
              <a:rPr lang="en-US" smtClean="0"/>
              <a:t>3/1/2024</a:t>
            </a:fld>
            <a:endParaRPr lang="en-US"/>
          </a:p>
        </p:txBody>
      </p:sp>
      <p:sp>
        <p:nvSpPr>
          <p:cNvPr id="5" name="Footer Placeholder 4">
            <a:extLst>
              <a:ext uri="{FF2B5EF4-FFF2-40B4-BE49-F238E27FC236}">
                <a16:creationId xmlns:a16="http://schemas.microsoft.com/office/drawing/2014/main" id="{A42D72E0-4AE6-4E4F-8AEE-3F9385DFB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A1DB0-506B-4E32-81B7-6E54C90389B0}"/>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348913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51CD-9734-4879-A690-B823F35C53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798873-1656-43CD-AB50-6DCC9BCB5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C6683B-4020-42A0-9BF0-81D8CB8A5091}"/>
              </a:ext>
            </a:extLst>
          </p:cNvPr>
          <p:cNvSpPr>
            <a:spLocks noGrp="1"/>
          </p:cNvSpPr>
          <p:nvPr>
            <p:ph type="dt" sz="half" idx="10"/>
          </p:nvPr>
        </p:nvSpPr>
        <p:spPr/>
        <p:txBody>
          <a:bodyPr/>
          <a:lstStyle/>
          <a:p>
            <a:fld id="{00F0CF3A-580C-4562-A64E-EFB5B1E8F5C3}" type="datetime1">
              <a:rPr lang="en-US" smtClean="0"/>
              <a:t>3/1/2024</a:t>
            </a:fld>
            <a:endParaRPr lang="en-US"/>
          </a:p>
        </p:txBody>
      </p:sp>
      <p:sp>
        <p:nvSpPr>
          <p:cNvPr id="5" name="Footer Placeholder 4">
            <a:extLst>
              <a:ext uri="{FF2B5EF4-FFF2-40B4-BE49-F238E27FC236}">
                <a16:creationId xmlns:a16="http://schemas.microsoft.com/office/drawing/2014/main" id="{B92B2999-6804-4B83-91F6-B4E6006CD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CA061-E005-4532-9E3E-08CBB99321A1}"/>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336871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39B3-A1C3-4EC4-84B9-382439796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9285F6-0F9C-4DF5-B30E-7814AACB7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7026D-38E0-49BE-9643-81A39B2C5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43B109-6D23-4B4F-833C-064813705E69}"/>
              </a:ext>
            </a:extLst>
          </p:cNvPr>
          <p:cNvSpPr>
            <a:spLocks noGrp="1"/>
          </p:cNvSpPr>
          <p:nvPr>
            <p:ph type="dt" sz="half" idx="10"/>
          </p:nvPr>
        </p:nvSpPr>
        <p:spPr/>
        <p:txBody>
          <a:bodyPr/>
          <a:lstStyle/>
          <a:p>
            <a:fld id="{06B3762D-1ABF-446C-BCDB-8647F272B4CB}" type="datetime1">
              <a:rPr lang="en-US" smtClean="0"/>
              <a:t>3/1/2024</a:t>
            </a:fld>
            <a:endParaRPr lang="en-US"/>
          </a:p>
        </p:txBody>
      </p:sp>
      <p:sp>
        <p:nvSpPr>
          <p:cNvPr id="6" name="Footer Placeholder 5">
            <a:extLst>
              <a:ext uri="{FF2B5EF4-FFF2-40B4-BE49-F238E27FC236}">
                <a16:creationId xmlns:a16="http://schemas.microsoft.com/office/drawing/2014/main" id="{E52DCC10-3B4F-4099-99DE-FD78054A4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1A315-3675-4027-B577-CBEEC62287A0}"/>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2565917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B877-ADB5-4FB1-AA8D-0F4D57B46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120F69-8B05-4F8F-BF06-303E10AB85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0A7CB-681F-43DB-8FCD-3AE0233075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377306-1ACA-4A4F-8BCF-2C97F8461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02802-79C6-452E-9536-BE999C273E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727E2-B719-43B0-938B-36762CEC1152}"/>
              </a:ext>
            </a:extLst>
          </p:cNvPr>
          <p:cNvSpPr>
            <a:spLocks noGrp="1"/>
          </p:cNvSpPr>
          <p:nvPr>
            <p:ph type="dt" sz="half" idx="10"/>
          </p:nvPr>
        </p:nvSpPr>
        <p:spPr/>
        <p:txBody>
          <a:bodyPr/>
          <a:lstStyle/>
          <a:p>
            <a:fld id="{C78CF8A7-9EC4-4BF6-8EB7-4D0D5EC4BEBF}" type="datetime1">
              <a:rPr lang="en-US" smtClean="0"/>
              <a:t>3/1/2024</a:t>
            </a:fld>
            <a:endParaRPr lang="en-US"/>
          </a:p>
        </p:txBody>
      </p:sp>
      <p:sp>
        <p:nvSpPr>
          <p:cNvPr id="8" name="Footer Placeholder 7">
            <a:extLst>
              <a:ext uri="{FF2B5EF4-FFF2-40B4-BE49-F238E27FC236}">
                <a16:creationId xmlns:a16="http://schemas.microsoft.com/office/drawing/2014/main" id="{2A5F224B-2632-4499-9298-25D7D8127F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96D59B-107E-4FAB-8FB7-0B750BBAFFD4}"/>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27004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D0DB-33B2-428B-A022-0BB3611D7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365F6-479B-441F-B10F-E84B695B5048}"/>
              </a:ext>
            </a:extLst>
          </p:cNvPr>
          <p:cNvSpPr>
            <a:spLocks noGrp="1"/>
          </p:cNvSpPr>
          <p:nvPr>
            <p:ph type="dt" sz="half" idx="10"/>
          </p:nvPr>
        </p:nvSpPr>
        <p:spPr/>
        <p:txBody>
          <a:bodyPr/>
          <a:lstStyle/>
          <a:p>
            <a:fld id="{E0724D03-4B92-447A-B2DB-87C3BD29819D}" type="datetime1">
              <a:rPr lang="en-US" smtClean="0"/>
              <a:t>3/1/2024</a:t>
            </a:fld>
            <a:endParaRPr lang="en-US"/>
          </a:p>
        </p:txBody>
      </p:sp>
      <p:sp>
        <p:nvSpPr>
          <p:cNvPr id="4" name="Footer Placeholder 3">
            <a:extLst>
              <a:ext uri="{FF2B5EF4-FFF2-40B4-BE49-F238E27FC236}">
                <a16:creationId xmlns:a16="http://schemas.microsoft.com/office/drawing/2014/main" id="{FDEA98FB-45AF-488E-BDBB-40A975D51A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E8198C-4759-455D-A821-AE9832B9754A}"/>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347786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2B671-49B2-40E9-B47E-DA12E27D7DF5}"/>
              </a:ext>
            </a:extLst>
          </p:cNvPr>
          <p:cNvSpPr>
            <a:spLocks noGrp="1"/>
          </p:cNvSpPr>
          <p:nvPr>
            <p:ph type="dt" sz="half" idx="10"/>
          </p:nvPr>
        </p:nvSpPr>
        <p:spPr/>
        <p:txBody>
          <a:bodyPr/>
          <a:lstStyle/>
          <a:p>
            <a:fld id="{B2734289-8B31-4CEA-AE8A-458C3DFA0576}" type="datetime1">
              <a:rPr lang="en-US" smtClean="0"/>
              <a:t>3/1/2024</a:t>
            </a:fld>
            <a:endParaRPr lang="en-US"/>
          </a:p>
        </p:txBody>
      </p:sp>
      <p:sp>
        <p:nvSpPr>
          <p:cNvPr id="3" name="Footer Placeholder 2">
            <a:extLst>
              <a:ext uri="{FF2B5EF4-FFF2-40B4-BE49-F238E27FC236}">
                <a16:creationId xmlns:a16="http://schemas.microsoft.com/office/drawing/2014/main" id="{568B7410-0C5C-4A27-9EBD-22152A79D7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AE6BBF-A757-4B42-A2E4-04130C0D8E29}"/>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530254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3073-D113-417E-AB4E-2658011D7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7A2DF4-1FBE-4977-82B6-77E641688B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3A1E4-C2A7-4CA9-AAA7-8D6FC497B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87886-F2D7-4E4B-BC8F-FBB49581DE1B}"/>
              </a:ext>
            </a:extLst>
          </p:cNvPr>
          <p:cNvSpPr>
            <a:spLocks noGrp="1"/>
          </p:cNvSpPr>
          <p:nvPr>
            <p:ph type="dt" sz="half" idx="10"/>
          </p:nvPr>
        </p:nvSpPr>
        <p:spPr/>
        <p:txBody>
          <a:bodyPr/>
          <a:lstStyle/>
          <a:p>
            <a:fld id="{F0A2761C-F6FD-451C-ACFC-DF5CC0CA9F1E}" type="datetime1">
              <a:rPr lang="en-US" smtClean="0"/>
              <a:t>3/1/2024</a:t>
            </a:fld>
            <a:endParaRPr lang="en-US"/>
          </a:p>
        </p:txBody>
      </p:sp>
      <p:sp>
        <p:nvSpPr>
          <p:cNvPr id="6" name="Footer Placeholder 5">
            <a:extLst>
              <a:ext uri="{FF2B5EF4-FFF2-40B4-BE49-F238E27FC236}">
                <a16:creationId xmlns:a16="http://schemas.microsoft.com/office/drawing/2014/main" id="{E92C5A20-ECE9-452B-B5FF-292654F6F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1F19D-0684-4CD8-9161-ACF1E5134B3D}"/>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2520207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0E9B-4F2B-48E5-ADE8-05B6DEFD2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5B76EB-68D0-40FB-BD02-982E0F0A2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E9BC06-A552-4C3D-8A42-8B409A52E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2D2FC-54A0-4B9D-BF5C-87F0BA13F2E4}"/>
              </a:ext>
            </a:extLst>
          </p:cNvPr>
          <p:cNvSpPr>
            <a:spLocks noGrp="1"/>
          </p:cNvSpPr>
          <p:nvPr>
            <p:ph type="dt" sz="half" idx="10"/>
          </p:nvPr>
        </p:nvSpPr>
        <p:spPr/>
        <p:txBody>
          <a:bodyPr/>
          <a:lstStyle/>
          <a:p>
            <a:fld id="{2C74B9E7-D0E2-4C18-9DAB-E489CD88B6DD}" type="datetime1">
              <a:rPr lang="en-US" smtClean="0"/>
              <a:t>3/1/2024</a:t>
            </a:fld>
            <a:endParaRPr lang="en-US"/>
          </a:p>
        </p:txBody>
      </p:sp>
      <p:sp>
        <p:nvSpPr>
          <p:cNvPr id="6" name="Footer Placeholder 5">
            <a:extLst>
              <a:ext uri="{FF2B5EF4-FFF2-40B4-BE49-F238E27FC236}">
                <a16:creationId xmlns:a16="http://schemas.microsoft.com/office/drawing/2014/main" id="{9536AE60-C440-4EED-99D9-B55D93E6F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85DE7-E94C-47DB-AC91-66DFA1F8C620}"/>
              </a:ext>
            </a:extLst>
          </p:cNvPr>
          <p:cNvSpPr>
            <a:spLocks noGrp="1"/>
          </p:cNvSpPr>
          <p:nvPr>
            <p:ph type="sldNum" sz="quarter" idx="12"/>
          </p:nvPr>
        </p:nvSpPr>
        <p:spPr/>
        <p:txBody>
          <a:bodyPr/>
          <a:lstStyle/>
          <a:p>
            <a:fld id="{07F48C9A-E2EA-4D62-8C07-8A7AB21C1C13}" type="slidenum">
              <a:rPr lang="en-US" smtClean="0"/>
              <a:t>‹#›</a:t>
            </a:fld>
            <a:endParaRPr lang="en-US"/>
          </a:p>
        </p:txBody>
      </p:sp>
    </p:spTree>
    <p:extLst>
      <p:ext uri="{BB962C8B-B14F-4D97-AF65-F5344CB8AC3E}">
        <p14:creationId xmlns:p14="http://schemas.microsoft.com/office/powerpoint/2010/main" val="321814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389A9-3EFA-45B1-B582-54932B297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0098BC-4E6C-4A6B-911E-FF182B297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83399-8B51-45CE-A6B0-D7FC1BA07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BB11E-2D14-4C69-B694-65CD323FF19F}" type="datetime1">
              <a:rPr lang="en-US" smtClean="0"/>
              <a:t>3/1/2024</a:t>
            </a:fld>
            <a:endParaRPr lang="en-US"/>
          </a:p>
        </p:txBody>
      </p:sp>
      <p:sp>
        <p:nvSpPr>
          <p:cNvPr id="5" name="Footer Placeholder 4">
            <a:extLst>
              <a:ext uri="{FF2B5EF4-FFF2-40B4-BE49-F238E27FC236}">
                <a16:creationId xmlns:a16="http://schemas.microsoft.com/office/drawing/2014/main" id="{40FAEAB1-523E-4D36-990D-AD67E70E6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EEA77F-20B4-485C-965D-0DB242B4D3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48C9A-E2EA-4D62-8C07-8A7AB21C1C13}" type="slidenum">
              <a:rPr lang="en-US" smtClean="0"/>
              <a:t>‹#›</a:t>
            </a:fld>
            <a:endParaRPr lang="en-US"/>
          </a:p>
        </p:txBody>
      </p:sp>
    </p:spTree>
    <p:extLst>
      <p:ext uri="{BB962C8B-B14F-4D97-AF65-F5344CB8AC3E}">
        <p14:creationId xmlns:p14="http://schemas.microsoft.com/office/powerpoint/2010/main" val="1610053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lengeljohn@ao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achurchforstarvingartists.wordpress.com/2017/07/26/repairing-trust-it-doesnt-happen-unintentionall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www.publicdomainpictures.net/view-image.php?image=35873&amp;picture=break-u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0.jpg"/><Relationship Id="rId7" Type="http://schemas.openxmlformats.org/officeDocument/2006/relationships/hyperlink" Target="https://courses.lumenlearning.com/wmopen-introbusiness/chapter/meaning-and-purposes-of-the-law/"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s://creativecommons.org/licenses/by-sa/3.0/" TargetMode="External"/><Relationship Id="rId4" Type="http://schemas.openxmlformats.org/officeDocument/2006/relationships/hyperlink" Target="https://pix4free.org/photo/4317/common-law.htm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3.jpg"/><Relationship Id="rId7" Type="http://schemas.openxmlformats.org/officeDocument/2006/relationships/hyperlink" Target="https://www.publicdomainpictures.net/view-image.php?image=370152&amp;picture=exportar"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hyperlink" Target="https://creativecommons.org/licenses/by-sa/3.0/" TargetMode="External"/><Relationship Id="rId4" Type="http://schemas.openxmlformats.org/officeDocument/2006/relationships/hyperlink" Target="https://en.wikipedia.org/wiki/The_Jungle" TargetMode="Externa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c 37">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4A037C-78CF-4493-9448-73FBA53E3C28}"/>
              </a:ext>
            </a:extLst>
          </p:cNvPr>
          <p:cNvSpPr>
            <a:spLocks noGrp="1"/>
          </p:cNvSpPr>
          <p:nvPr>
            <p:ph type="ctrTitle"/>
          </p:nvPr>
        </p:nvSpPr>
        <p:spPr>
          <a:xfrm>
            <a:off x="1305345" y="1050023"/>
            <a:ext cx="5002917" cy="3318219"/>
          </a:xfrm>
        </p:spPr>
        <p:txBody>
          <a:bodyPr>
            <a:normAutofit fontScale="90000"/>
          </a:bodyPr>
          <a:lstStyle/>
          <a:p>
            <a:pPr algn="l"/>
            <a:r>
              <a:rPr lang="en-US" sz="5300" b="1" dirty="0">
                <a:solidFill>
                  <a:srgbClr val="FFFFFF"/>
                </a:solidFill>
              </a:rPr>
              <a:t>Truth in </a:t>
            </a:r>
            <a:br>
              <a:rPr lang="en-US" sz="5300" b="1" dirty="0">
                <a:solidFill>
                  <a:srgbClr val="FFFFFF"/>
                </a:solidFill>
              </a:rPr>
            </a:br>
            <a:r>
              <a:rPr lang="en-US" sz="5300" b="1" dirty="0">
                <a:solidFill>
                  <a:srgbClr val="FFFFFF"/>
                </a:solidFill>
              </a:rPr>
              <a:t>Labeling: </a:t>
            </a:r>
            <a:br>
              <a:rPr lang="en-US" sz="5300" b="1" dirty="0">
                <a:solidFill>
                  <a:srgbClr val="FFFFFF"/>
                </a:solidFill>
              </a:rPr>
            </a:br>
            <a:br>
              <a:rPr lang="en-US" sz="5300" b="1" dirty="0">
                <a:solidFill>
                  <a:srgbClr val="FFFFFF"/>
                </a:solidFill>
              </a:rPr>
            </a:br>
            <a:r>
              <a:rPr lang="en-US" sz="5300" b="1" dirty="0">
                <a:solidFill>
                  <a:srgbClr val="FFFFFF"/>
                </a:solidFill>
              </a:rPr>
              <a:t>It’s Anyone’s Guess</a:t>
            </a:r>
          </a:p>
        </p:txBody>
      </p:sp>
      <p:sp>
        <p:nvSpPr>
          <p:cNvPr id="3" name="Subtitle 2">
            <a:extLst>
              <a:ext uri="{FF2B5EF4-FFF2-40B4-BE49-F238E27FC236}">
                <a16:creationId xmlns:a16="http://schemas.microsoft.com/office/drawing/2014/main" id="{A4A55CC6-B599-4DE5-ADEC-75D1EFAE7BD1}"/>
              </a:ext>
            </a:extLst>
          </p:cNvPr>
          <p:cNvSpPr>
            <a:spLocks noGrp="1"/>
          </p:cNvSpPr>
          <p:nvPr>
            <p:ph type="subTitle" idx="1"/>
          </p:nvPr>
        </p:nvSpPr>
        <p:spPr>
          <a:xfrm>
            <a:off x="499061" y="5222865"/>
            <a:ext cx="4425551" cy="1073577"/>
          </a:xfrm>
        </p:spPr>
        <p:txBody>
          <a:bodyPr>
            <a:normAutofit fontScale="92500" lnSpcReduction="20000"/>
          </a:bodyPr>
          <a:lstStyle/>
          <a:p>
            <a:pPr algn="l"/>
            <a:r>
              <a:rPr lang="en-US" sz="3200" b="1" i="1" dirty="0"/>
              <a:t>Daniel  Engeljohn</a:t>
            </a:r>
            <a:r>
              <a:rPr lang="en-US" sz="3200" i="1" dirty="0"/>
              <a:t>, PhD</a:t>
            </a:r>
          </a:p>
          <a:p>
            <a:pPr algn="l"/>
            <a:r>
              <a:rPr lang="en-US" sz="2000" i="1" dirty="0">
                <a:hlinkClick r:id="rId3"/>
              </a:rPr>
              <a:t>dlengeljohn@gmail.com</a:t>
            </a:r>
            <a:endParaRPr lang="en-US" sz="2000" i="1" dirty="0"/>
          </a:p>
          <a:p>
            <a:pPr algn="l"/>
            <a:r>
              <a:rPr lang="en-US" sz="2000" i="1" dirty="0"/>
              <a:t>March/April 2024</a:t>
            </a:r>
            <a:endParaRPr lang="en-US" dirty="0"/>
          </a:p>
          <a:p>
            <a:pPr algn="l"/>
            <a:endParaRPr lang="en-US" dirty="0">
              <a:solidFill>
                <a:srgbClr val="FFFFFF"/>
              </a:solidFill>
            </a:endParaRPr>
          </a:p>
          <a:p>
            <a:pPr algn="l"/>
            <a:endParaRPr lang="en-US" dirty="0">
              <a:solidFill>
                <a:srgbClr val="FFFFFF"/>
              </a:solidFill>
            </a:endParaRPr>
          </a:p>
          <a:p>
            <a:pPr algn="l"/>
            <a:endParaRPr lang="en-US" dirty="0">
              <a:solidFill>
                <a:srgbClr val="FFFFFF"/>
              </a:solidFill>
            </a:endParaRPr>
          </a:p>
        </p:txBody>
      </p:sp>
      <p:sp>
        <p:nvSpPr>
          <p:cNvPr id="40" name="Oval 39">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a:extLst>
              <a:ext uri="{FF2B5EF4-FFF2-40B4-BE49-F238E27FC236}">
                <a16:creationId xmlns:a16="http://schemas.microsoft.com/office/drawing/2014/main" id="{A46B88F9-342D-4F0A-C33D-776520769D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90932" y="4649029"/>
            <a:ext cx="3655279" cy="1420365"/>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7" name="Picture 6">
            <a:extLst>
              <a:ext uri="{FF2B5EF4-FFF2-40B4-BE49-F238E27FC236}">
                <a16:creationId xmlns:a16="http://schemas.microsoft.com/office/drawing/2014/main" id="{3E2CD31F-660F-D0BD-BACA-3DFA53056F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31073" y="451120"/>
            <a:ext cx="3397356" cy="2124374"/>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
        <p:nvSpPr>
          <p:cNvPr id="4" name="Slide Number Placeholder 3">
            <a:extLst>
              <a:ext uri="{FF2B5EF4-FFF2-40B4-BE49-F238E27FC236}">
                <a16:creationId xmlns:a16="http://schemas.microsoft.com/office/drawing/2014/main" id="{9BD1E32B-ED20-4D41-B1F5-F6D752381F12}"/>
              </a:ext>
            </a:extLst>
          </p:cNvPr>
          <p:cNvSpPr>
            <a:spLocks noGrp="1"/>
          </p:cNvSpPr>
          <p:nvPr>
            <p:ph type="sldNum" sz="quarter" idx="12"/>
          </p:nvPr>
        </p:nvSpPr>
        <p:spPr>
          <a:xfrm>
            <a:off x="8610600" y="6356350"/>
            <a:ext cx="2743200" cy="365125"/>
          </a:xfrm>
        </p:spPr>
        <p:txBody>
          <a:bodyPr wrap="none">
            <a:normAutofit/>
          </a:bodyPr>
          <a:lstStyle/>
          <a:p>
            <a:pPr>
              <a:spcAft>
                <a:spcPts val="600"/>
              </a:spcAft>
            </a:pPr>
            <a:fld id="{07F48C9A-E2EA-4D62-8C07-8A7AB21C1C13}" type="slidenum">
              <a:rPr lang="en-US" smtClean="0">
                <a:solidFill>
                  <a:prstClr val="black">
                    <a:tint val="75000"/>
                  </a:prstClr>
                </a:solidFill>
              </a:rPr>
              <a:pPr>
                <a:spcAft>
                  <a:spcPts val="600"/>
                </a:spcAft>
              </a:pPr>
              <a:t>1</a:t>
            </a:fld>
            <a:endParaRPr lang="en-US">
              <a:solidFill>
                <a:prstClr val="black">
                  <a:tint val="75000"/>
                </a:prstClr>
              </a:solidFill>
            </a:endParaRPr>
          </a:p>
        </p:txBody>
      </p:sp>
      <p:sp>
        <p:nvSpPr>
          <p:cNvPr id="5" name="TextBox 4">
            <a:extLst>
              <a:ext uri="{FF2B5EF4-FFF2-40B4-BE49-F238E27FC236}">
                <a16:creationId xmlns:a16="http://schemas.microsoft.com/office/drawing/2014/main" id="{B34C92B3-4A00-8965-F8B5-4D737CCF2645}"/>
              </a:ext>
            </a:extLst>
          </p:cNvPr>
          <p:cNvSpPr txBox="1"/>
          <p:nvPr/>
        </p:nvSpPr>
        <p:spPr>
          <a:xfrm>
            <a:off x="6525142" y="2584352"/>
            <a:ext cx="2157656" cy="369332"/>
          </a:xfrm>
          <a:prstGeom prst="rect">
            <a:avLst/>
          </a:prstGeom>
          <a:noFill/>
        </p:spPr>
        <p:txBody>
          <a:bodyPr wrap="square" rtlCol="0">
            <a:spAutoFit/>
          </a:bodyPr>
          <a:lstStyle/>
          <a:p>
            <a:pPr algn="l"/>
            <a:r>
              <a:rPr lang="en-US" b="0" i="0" dirty="0">
                <a:solidFill>
                  <a:srgbClr val="333333"/>
                </a:solidFill>
                <a:effectLst/>
                <a:latin typeface="_OpenSans"/>
              </a:rPr>
              <a:t> </a:t>
            </a:r>
            <a:r>
              <a:rPr lang="en-US" b="1" i="1" dirty="0">
                <a:solidFill>
                  <a:srgbClr val="FF0000"/>
                </a:solidFill>
                <a:effectLst/>
                <a:latin typeface="_OpenSans"/>
              </a:rPr>
              <a:t>Menu mislabeling …</a:t>
            </a:r>
          </a:p>
        </p:txBody>
      </p:sp>
    </p:spTree>
    <p:extLst>
      <p:ext uri="{BB962C8B-B14F-4D97-AF65-F5344CB8AC3E}">
        <p14:creationId xmlns:p14="http://schemas.microsoft.com/office/powerpoint/2010/main" val="2477539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93203" y="440630"/>
            <a:ext cx="4827010" cy="4769306"/>
          </a:xfrm>
          <a:prstGeom prst="rect">
            <a:avLst/>
          </a:prstGeom>
        </p:spPr>
        <p:txBody>
          <a:bodyPr>
            <a:normAutofit/>
          </a:bodyPr>
          <a:lstStyle/>
          <a:p>
            <a:pPr marL="172959" indent="-352044" defTabSz="556230">
              <a:spcAft>
                <a:spcPts val="462"/>
              </a:spcAft>
              <a:buFont typeface="Arial" panose="020B0604020202020204" pitchFamily="34" charset="0"/>
              <a:buChar char="•"/>
            </a:pPr>
            <a:r>
              <a:rPr lang="en-US" sz="2800" dirty="0"/>
              <a:t>COOL Act of 2002 --  </a:t>
            </a:r>
            <a:endParaRPr lang="en-US" sz="2600" dirty="0"/>
          </a:p>
          <a:p>
            <a:pPr marL="1087359" lvl="2" indent="-352044" defTabSz="556230">
              <a:spcAft>
                <a:spcPts val="462"/>
              </a:spcAft>
              <a:buFont typeface="Arial" panose="020B0604020202020204" pitchFamily="34" charset="0"/>
              <a:buChar char="•"/>
            </a:pPr>
            <a:r>
              <a:rPr lang="en-US" sz="2600" dirty="0"/>
              <a:t>County-of-origin labeling</a:t>
            </a:r>
          </a:p>
          <a:p>
            <a:pPr marL="172959" indent="-352044" defTabSz="556230">
              <a:spcAft>
                <a:spcPts val="462"/>
              </a:spcAft>
              <a:buFont typeface="Arial" panose="020B0604020202020204" pitchFamily="34" charset="0"/>
              <a:buChar char="•"/>
            </a:pPr>
            <a:r>
              <a:rPr lang="en-US" sz="2800" dirty="0"/>
              <a:t>FALCPA of 2004 – </a:t>
            </a:r>
            <a:endParaRPr lang="en-US" sz="2600" dirty="0"/>
          </a:p>
          <a:p>
            <a:pPr marL="1087359" lvl="2" indent="-352044" defTabSz="556230">
              <a:spcAft>
                <a:spcPts val="462"/>
              </a:spcAft>
              <a:buFont typeface="Arial" panose="020B0604020202020204" pitchFamily="34" charset="0"/>
              <a:buChar char="•"/>
            </a:pPr>
            <a:r>
              <a:rPr lang="en-US" sz="2600" dirty="0"/>
              <a:t>Disclosure of allergens causing 90 % of illnesses/deaths</a:t>
            </a:r>
            <a:endParaRPr lang="en-US" sz="2800" dirty="0"/>
          </a:p>
          <a:p>
            <a:pPr marL="172959" indent="-352044" defTabSz="556230">
              <a:spcAft>
                <a:spcPts val="462"/>
              </a:spcAft>
              <a:buFont typeface="Arial" panose="020B0604020202020204" pitchFamily="34" charset="0"/>
              <a:buChar char="•"/>
            </a:pPr>
            <a:r>
              <a:rPr lang="en-US" sz="2800" dirty="0"/>
              <a:t>FASTER Act of 2023 –</a:t>
            </a:r>
            <a:endParaRPr lang="en-US" sz="2600" dirty="0"/>
          </a:p>
          <a:p>
            <a:pPr marL="1087359" lvl="2" indent="-352044" defTabSz="556230">
              <a:spcAft>
                <a:spcPts val="462"/>
              </a:spcAft>
              <a:buFont typeface="Arial" panose="020B0604020202020204" pitchFamily="34" charset="0"/>
              <a:buChar char="•"/>
            </a:pPr>
            <a:r>
              <a:rPr lang="en-US" sz="2600" dirty="0"/>
              <a:t>Sesame as an allergen</a:t>
            </a: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179776" y="484332"/>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10</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8212557" y="5858891"/>
            <a:ext cx="313441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Allergen labeling </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7" name="Picture 6" descr="A group of food allergens&#10;&#10;Description automatically generated">
            <a:extLst>
              <a:ext uri="{FF2B5EF4-FFF2-40B4-BE49-F238E27FC236}">
                <a16:creationId xmlns:a16="http://schemas.microsoft.com/office/drawing/2014/main" id="{BE00D4FF-D65E-91DA-6148-1366F4AB3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834" y="238126"/>
            <a:ext cx="6426698" cy="3726660"/>
          </a:xfrm>
          <a:prstGeom prst="rect">
            <a:avLst/>
          </a:prstGeom>
        </p:spPr>
      </p:pic>
      <p:pic>
        <p:nvPicPr>
          <p:cNvPr id="9" name="Picture 8" descr="A brown background with white text and blue letters&#10;&#10;Description automatically generated">
            <a:extLst>
              <a:ext uri="{FF2B5EF4-FFF2-40B4-BE49-F238E27FC236}">
                <a16:creationId xmlns:a16="http://schemas.microsoft.com/office/drawing/2014/main" id="{E558383E-D7E0-606B-7F43-2B9F53975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116" y="4061763"/>
            <a:ext cx="6121350" cy="1704650"/>
          </a:xfrm>
          <a:prstGeom prst="rect">
            <a:avLst/>
          </a:prstGeom>
        </p:spPr>
      </p:pic>
      <p:sp>
        <p:nvSpPr>
          <p:cNvPr id="6" name="Arrow: Left-Up 5">
            <a:extLst>
              <a:ext uri="{FF2B5EF4-FFF2-40B4-BE49-F238E27FC236}">
                <a16:creationId xmlns:a16="http://schemas.microsoft.com/office/drawing/2014/main" id="{383C4180-C7F3-9754-766A-19FAB42E4448}"/>
              </a:ext>
            </a:extLst>
          </p:cNvPr>
          <p:cNvSpPr/>
          <p:nvPr/>
        </p:nvSpPr>
        <p:spPr>
          <a:xfrm rot="8557478">
            <a:off x="4156499" y="1903713"/>
            <a:ext cx="1913129" cy="2563230"/>
          </a:xfrm>
          <a:prstGeom prst="leftUp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E83CA4-50F0-1CBF-8077-236499FDFC43}"/>
              </a:ext>
            </a:extLst>
          </p:cNvPr>
          <p:cNvSpPr txBox="1"/>
          <p:nvPr/>
        </p:nvSpPr>
        <p:spPr>
          <a:xfrm>
            <a:off x="1390411" y="4368965"/>
            <a:ext cx="2696930" cy="830997"/>
          </a:xfrm>
          <a:prstGeom prst="rect">
            <a:avLst/>
          </a:prstGeom>
          <a:solidFill>
            <a:srgbClr val="FF0000"/>
          </a:solidFill>
          <a:ln>
            <a:solidFill>
              <a:schemeClr val="accent1"/>
            </a:solidFill>
          </a:ln>
        </p:spPr>
        <p:txBody>
          <a:bodyPr wrap="square" rtlCol="0">
            <a:spAutoFit/>
          </a:bodyPr>
          <a:lstStyle/>
          <a:p>
            <a:r>
              <a:rPr lang="en-US" sz="2400" b="1" dirty="0">
                <a:solidFill>
                  <a:schemeClr val="bg1"/>
                </a:solidFill>
              </a:rPr>
              <a:t>The full  list of food allergens is vast...</a:t>
            </a:r>
          </a:p>
        </p:txBody>
      </p:sp>
    </p:spTree>
    <p:extLst>
      <p:ext uri="{BB962C8B-B14F-4D97-AF65-F5344CB8AC3E}">
        <p14:creationId xmlns:p14="http://schemas.microsoft.com/office/powerpoint/2010/main" val="2033953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56633" y="850527"/>
            <a:ext cx="4297338" cy="4226621"/>
          </a:xfrm>
          <a:prstGeom prst="rect">
            <a:avLst/>
          </a:prstGeom>
        </p:spPr>
        <p:txBody>
          <a:bodyPr>
            <a:normAutofit/>
          </a:bodyPr>
          <a:lstStyle/>
          <a:p>
            <a:pPr marL="172959" indent="-352044" defTabSz="556230">
              <a:spcAft>
                <a:spcPts val="462"/>
              </a:spcAft>
              <a:buFont typeface="Arial" panose="020B0604020202020204" pitchFamily="34" charset="0"/>
              <a:buChar char="•"/>
            </a:pPr>
            <a:r>
              <a:rPr lang="en-US" sz="2600" dirty="0"/>
              <a:t>With </a:t>
            </a:r>
            <a:r>
              <a:rPr lang="en-US" sz="2600" b="1" dirty="0"/>
              <a:t>~118 years </a:t>
            </a:r>
            <a:r>
              <a:rPr lang="en-US" sz="2600" dirty="0"/>
              <a:t>of “</a:t>
            </a:r>
            <a:r>
              <a:rPr lang="en-US" sz="2600" i="1" dirty="0"/>
              <a:t>truthfulness</a:t>
            </a:r>
            <a:r>
              <a:rPr lang="en-US" sz="2600" dirty="0"/>
              <a:t>” intervention --  </a:t>
            </a:r>
          </a:p>
          <a:p>
            <a:pPr marL="630159" lvl="1" indent="-352044" defTabSz="556230">
              <a:spcAft>
                <a:spcPts val="462"/>
              </a:spcAft>
              <a:buFont typeface="Arial" panose="020B0604020202020204" pitchFamily="34" charset="0"/>
              <a:buChar char="•"/>
            </a:pPr>
            <a:r>
              <a:rPr lang="en-US" sz="2600" b="1" dirty="0"/>
              <a:t>~53 % find labels misleading </a:t>
            </a:r>
            <a:endParaRPr lang="en-US" sz="2400" b="1" dirty="0"/>
          </a:p>
          <a:p>
            <a:pPr marL="1087359" lvl="2" indent="-352044" defTabSz="556230">
              <a:spcAft>
                <a:spcPts val="462"/>
              </a:spcAft>
              <a:buFont typeface="Arial" panose="020B0604020202020204" pitchFamily="34" charset="0"/>
              <a:buChar char="•"/>
            </a:pPr>
            <a:r>
              <a:rPr lang="en-US" sz="2400" dirty="0"/>
              <a:t>i.e., claims for health and natural) and at both grocery and restaurants</a:t>
            </a:r>
          </a:p>
          <a:p>
            <a:pPr marL="1544559" lvl="3" indent="-352044" defTabSz="556230">
              <a:spcAft>
                <a:spcPts val="462"/>
              </a:spcAft>
              <a:buFont typeface="Arial" panose="020B0604020202020204" pitchFamily="34" charset="0"/>
              <a:buChar char="•"/>
            </a:pPr>
            <a:r>
              <a:rPr lang="en-US" sz="2200" dirty="0"/>
              <a:t>~11.3 % of personal income spent on food (~$187 weekly)</a:t>
            </a:r>
            <a:endParaRPr lang="en-US" sz="2400" b="1" dirty="0"/>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651793" y="552802"/>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11</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7516068" y="5840432"/>
            <a:ext cx="391412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Trust, but verify…</a:t>
            </a:r>
          </a:p>
        </p:txBody>
      </p:sp>
      <p:sp>
        <p:nvSpPr>
          <p:cNvPr id="5" name="TextBox 4">
            <a:extLst>
              <a:ext uri="{FF2B5EF4-FFF2-40B4-BE49-F238E27FC236}">
                <a16:creationId xmlns:a16="http://schemas.microsoft.com/office/drawing/2014/main" id="{40453022-C6AF-A395-EB6A-147725F875C7}"/>
              </a:ext>
            </a:extLst>
          </p:cNvPr>
          <p:cNvSpPr txBox="1"/>
          <p:nvPr/>
        </p:nvSpPr>
        <p:spPr>
          <a:xfrm>
            <a:off x="79697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8" name="Picture 7" descr="A group of tiles with words on it&#10;&#10;Description automatically generated">
            <a:extLst>
              <a:ext uri="{FF2B5EF4-FFF2-40B4-BE49-F238E27FC236}">
                <a16:creationId xmlns:a16="http://schemas.microsoft.com/office/drawing/2014/main" id="{3A4A432F-28B5-A657-10B2-A6C164A5F02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0626" y="318424"/>
            <a:ext cx="6897306" cy="4251489"/>
          </a:xfrm>
          <a:prstGeom prst="rect">
            <a:avLst/>
          </a:prstGeom>
        </p:spPr>
      </p:pic>
      <p:sp>
        <p:nvSpPr>
          <p:cNvPr id="11" name="TextBox 10">
            <a:extLst>
              <a:ext uri="{FF2B5EF4-FFF2-40B4-BE49-F238E27FC236}">
                <a16:creationId xmlns:a16="http://schemas.microsoft.com/office/drawing/2014/main" id="{63A3D265-76DD-8CC1-31D9-BE2C49E84508}"/>
              </a:ext>
            </a:extLst>
          </p:cNvPr>
          <p:cNvSpPr txBox="1"/>
          <p:nvPr/>
        </p:nvSpPr>
        <p:spPr>
          <a:xfrm>
            <a:off x="6477234" y="4580185"/>
            <a:ext cx="4023027" cy="230832"/>
          </a:xfrm>
          <a:prstGeom prst="rect">
            <a:avLst/>
          </a:prstGeom>
          <a:noFill/>
        </p:spPr>
        <p:txBody>
          <a:bodyPr wrap="square" rtlCol="0">
            <a:spAutoFit/>
          </a:bodyPr>
          <a:lstStyle/>
          <a:p>
            <a:r>
              <a:rPr lang="en-US" sz="900" dirty="0">
                <a:hlinkClick r:id="rId4" tooltip="https://achurchforstarvingartists.wordpress.com/2017/07/26/repairing-trust-it-doesnt-happen-unintentionally/"/>
              </a:rPr>
              <a:t>This Photo</a:t>
            </a:r>
            <a:r>
              <a:rPr lang="en-US" sz="900" dirty="0"/>
              <a:t> by Unknown Author is licensed under </a:t>
            </a:r>
            <a:r>
              <a:rPr lang="en-US" sz="900" dirty="0">
                <a:hlinkClick r:id="rId5" tooltip="https://creativecommons.org/licenses/by-nc-sa/3.0/"/>
              </a:rPr>
              <a:t>CC BY-SA-NC</a:t>
            </a:r>
            <a:endParaRPr lang="en-US" sz="900" dirty="0"/>
          </a:p>
        </p:txBody>
      </p:sp>
      <p:sp>
        <p:nvSpPr>
          <p:cNvPr id="13" name="TextBox 12">
            <a:extLst>
              <a:ext uri="{FF2B5EF4-FFF2-40B4-BE49-F238E27FC236}">
                <a16:creationId xmlns:a16="http://schemas.microsoft.com/office/drawing/2014/main" id="{9551E3F4-71EA-4440-E7E1-1D4F6F9715DA}"/>
              </a:ext>
            </a:extLst>
          </p:cNvPr>
          <p:cNvSpPr txBox="1"/>
          <p:nvPr/>
        </p:nvSpPr>
        <p:spPr>
          <a:xfrm>
            <a:off x="5181474" y="4971424"/>
            <a:ext cx="6248715" cy="461665"/>
          </a:xfrm>
          <a:prstGeom prst="rect">
            <a:avLst/>
          </a:prstGeom>
          <a:gradFill flip="none" rotWithShape="1">
            <a:gsLst>
              <a:gs pos="69000">
                <a:srgbClr val="FFFF00">
                  <a:shade val="67500"/>
                  <a:satMod val="115000"/>
                </a:srgbClr>
              </a:gs>
              <a:gs pos="100000">
                <a:srgbClr val="FFFF00">
                  <a:shade val="30000"/>
                  <a:satMod val="115000"/>
                </a:srgbClr>
              </a:gs>
              <a:gs pos="84000">
                <a:srgbClr val="FFFF00">
                  <a:shade val="67500"/>
                  <a:satMod val="115000"/>
                </a:srgbClr>
              </a:gs>
              <a:gs pos="66000">
                <a:srgbClr val="FFFF00">
                  <a:shade val="100000"/>
                  <a:satMod val="115000"/>
                </a:srgbClr>
              </a:gs>
            </a:gsLst>
            <a:lin ang="2700000" scaled="1"/>
            <a:tileRect/>
          </a:gradFill>
          <a:ln>
            <a:solidFill>
              <a:schemeClr val="accent1"/>
            </a:solidFill>
          </a:ln>
        </p:spPr>
        <p:txBody>
          <a:bodyPr wrap="square" rtlCol="0">
            <a:spAutoFit/>
          </a:bodyPr>
          <a:lstStyle/>
          <a:p>
            <a:r>
              <a:rPr lang="en-US" sz="2400" b="1" dirty="0"/>
              <a:t>Safety of additives no longer seem a concern…</a:t>
            </a:r>
          </a:p>
        </p:txBody>
      </p:sp>
    </p:spTree>
    <p:extLst>
      <p:ext uri="{BB962C8B-B14F-4D97-AF65-F5344CB8AC3E}">
        <p14:creationId xmlns:p14="http://schemas.microsoft.com/office/powerpoint/2010/main" val="246845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93202" y="440629"/>
            <a:ext cx="6212881" cy="5297155"/>
          </a:xfrm>
          <a:prstGeom prst="rect">
            <a:avLst/>
          </a:prstGeom>
        </p:spPr>
        <p:txBody>
          <a:bodyPr>
            <a:normAutofit/>
          </a:bodyPr>
          <a:lstStyle/>
          <a:p>
            <a:pPr marL="172959" indent="-352044"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marL="172959" indent="-352044" defTabSz="556230">
              <a:spcAft>
                <a:spcPts val="462"/>
              </a:spcAft>
              <a:buFont typeface="Arial" panose="020B0604020202020204" pitchFamily="34" charset="0"/>
              <a:buChar char="•"/>
            </a:pPr>
            <a:endParaRPr lang="en-US" sz="2800" b="1" dirty="0"/>
          </a:p>
          <a:p>
            <a:pPr marL="172959" indent="-352044"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marL="172959" indent="-352044" algn="ctr"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marL="172959" indent="-352044" algn="ctr" defTabSz="556230">
              <a:spcAft>
                <a:spcPts val="462"/>
              </a:spcAft>
              <a:buFont typeface="Arial" panose="020B0604020202020204" pitchFamily="34" charset="0"/>
              <a:buChar char="•"/>
            </a:pPr>
            <a:r>
              <a:rPr lang="en-US" sz="4000" b="1" kern="1200" dirty="0">
                <a:solidFill>
                  <a:schemeClr val="tx1"/>
                </a:solidFill>
                <a:latin typeface="+mn-lt"/>
                <a:ea typeface="+mn-ea"/>
                <a:cs typeface="+mn-cs"/>
              </a:rPr>
              <a:t>10-minutes</a:t>
            </a:r>
            <a:endParaRPr lang="en-US" sz="4000" b="1" dirty="0"/>
          </a:p>
          <a:p>
            <a:pPr marL="630159" lvl="1" indent="-352044" defTabSz="556230">
              <a:spcAft>
                <a:spcPts val="462"/>
              </a:spcAft>
              <a:buFont typeface="Arial" panose="020B0604020202020204" pitchFamily="34" charset="0"/>
              <a:buChar char="•"/>
            </a:pPr>
            <a:endParaRPr lang="en-US" sz="2600" dirty="0"/>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6602680" y="543277"/>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12</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7516068" y="5840432"/>
            <a:ext cx="391412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Take a stretch…</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7" name="Picture 6" descr="A alarm clock with a yellow sign&#10;&#10;Description automatically generated">
            <a:extLst>
              <a:ext uri="{FF2B5EF4-FFF2-40B4-BE49-F238E27FC236}">
                <a16:creationId xmlns:a16="http://schemas.microsoft.com/office/drawing/2014/main" id="{6646FA6B-A291-08D6-18FA-B07F0795BA2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71218" y="1297168"/>
            <a:ext cx="4952598" cy="3309236"/>
          </a:xfrm>
          <a:prstGeom prst="rect">
            <a:avLst/>
          </a:prstGeom>
        </p:spPr>
      </p:pic>
    </p:spTree>
    <p:extLst>
      <p:ext uri="{BB962C8B-B14F-4D97-AF65-F5344CB8AC3E}">
        <p14:creationId xmlns:p14="http://schemas.microsoft.com/office/powerpoint/2010/main" val="78082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426992" y="1387486"/>
            <a:ext cx="6159781" cy="3581115"/>
          </a:xfrm>
          <a:prstGeom prst="rect">
            <a:avLst/>
          </a:prstGeom>
        </p:spPr>
        <p:txBody>
          <a:bodyPr>
            <a:normAutofit/>
          </a:bodyPr>
          <a:lstStyle/>
          <a:p>
            <a:pPr marL="172959" indent="-352044" defTabSz="556230">
              <a:spcAft>
                <a:spcPts val="462"/>
              </a:spcAft>
              <a:buFont typeface="Arial" panose="020B0604020202020204" pitchFamily="34" charset="0"/>
              <a:buChar char="•"/>
            </a:pPr>
            <a:r>
              <a:rPr lang="en-US" sz="2800" dirty="0"/>
              <a:t>Substance consumed for sustenance – </a:t>
            </a:r>
          </a:p>
          <a:p>
            <a:pPr marL="630159" lvl="1" indent="-352044" defTabSz="556230">
              <a:spcAft>
                <a:spcPts val="462"/>
              </a:spcAft>
              <a:buFont typeface="Arial" panose="020B0604020202020204" pitchFamily="34" charset="0"/>
              <a:buChar char="•"/>
            </a:pPr>
            <a:r>
              <a:rPr lang="en-US" sz="2800" dirty="0"/>
              <a:t>For humans and animals   </a:t>
            </a:r>
            <a:endParaRPr lang="en-US" sz="2600" dirty="0"/>
          </a:p>
          <a:p>
            <a:pPr marL="630159" lvl="1" indent="-352044" defTabSz="556230">
              <a:spcAft>
                <a:spcPts val="462"/>
              </a:spcAft>
              <a:buFont typeface="Arial" panose="020B0604020202020204" pitchFamily="34" charset="0"/>
              <a:buChar char="•"/>
            </a:pPr>
            <a:r>
              <a:rPr lang="en-US" sz="2600" dirty="0"/>
              <a:t>Includes – </a:t>
            </a:r>
          </a:p>
          <a:p>
            <a:pPr marL="1087359" lvl="2" indent="-352044" defTabSz="556230">
              <a:spcAft>
                <a:spcPts val="462"/>
              </a:spcAft>
              <a:buFont typeface="Arial" panose="020B0604020202020204" pitchFamily="34" charset="0"/>
              <a:buChar char="•"/>
            </a:pPr>
            <a:r>
              <a:rPr lang="en-US" sz="2600" dirty="0"/>
              <a:t>Beverages </a:t>
            </a:r>
          </a:p>
          <a:p>
            <a:pPr marL="1087359" lvl="2" indent="-352044" defTabSz="556230">
              <a:spcAft>
                <a:spcPts val="462"/>
              </a:spcAft>
              <a:buFont typeface="Arial" panose="020B0604020202020204" pitchFamily="34" charset="0"/>
              <a:buChar char="•"/>
            </a:pPr>
            <a:r>
              <a:rPr lang="en-US" sz="2600" dirty="0"/>
              <a:t>Chewing gum,</a:t>
            </a:r>
          </a:p>
          <a:p>
            <a:pPr marL="1087359" lvl="2" indent="-352044" defTabSz="556230">
              <a:spcAft>
                <a:spcPts val="462"/>
              </a:spcAft>
              <a:buFont typeface="Arial" panose="020B0604020202020204" pitchFamily="34" charset="0"/>
              <a:buChar char="•"/>
            </a:pPr>
            <a:r>
              <a:rPr lang="en-US" sz="2600" dirty="0"/>
              <a:t>Dietary supplements, and</a:t>
            </a:r>
          </a:p>
          <a:p>
            <a:pPr marL="1087359" lvl="2" indent="-352044" defTabSz="556230">
              <a:spcAft>
                <a:spcPts val="462"/>
              </a:spcAft>
              <a:buFont typeface="Arial" panose="020B0604020202020204" pitchFamily="34" charset="0"/>
              <a:buChar char="•"/>
            </a:pPr>
            <a:r>
              <a:rPr lang="en-US" sz="2600" dirty="0"/>
              <a:t>Ice</a:t>
            </a: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6563914" y="578362"/>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13</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7653254" y="5875517"/>
            <a:ext cx="391412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What is “food”…</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8" name="Picture 7" descr="Hamburger and fries meal with juice and an orange">
            <a:extLst>
              <a:ext uri="{FF2B5EF4-FFF2-40B4-BE49-F238E27FC236}">
                <a16:creationId xmlns:a16="http://schemas.microsoft.com/office/drawing/2014/main" id="{3A4A432F-28B5-A657-10B2-A6C164A5F0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14239" y="498631"/>
            <a:ext cx="5592149" cy="6019773"/>
          </a:xfrm>
          <a:prstGeom prst="rect">
            <a:avLst/>
          </a:prstGeom>
        </p:spPr>
      </p:pic>
      <p:sp>
        <p:nvSpPr>
          <p:cNvPr id="12" name="TextBox 11">
            <a:extLst>
              <a:ext uri="{FF2B5EF4-FFF2-40B4-BE49-F238E27FC236}">
                <a16:creationId xmlns:a16="http://schemas.microsoft.com/office/drawing/2014/main" id="{148A7D71-5D09-2B3B-F26C-AED2590E45BA}"/>
              </a:ext>
            </a:extLst>
          </p:cNvPr>
          <p:cNvSpPr txBox="1"/>
          <p:nvPr/>
        </p:nvSpPr>
        <p:spPr>
          <a:xfrm>
            <a:off x="2310814" y="4936623"/>
            <a:ext cx="6829071" cy="461665"/>
          </a:xfrm>
          <a:prstGeom prst="rect">
            <a:avLst/>
          </a:prstGeom>
          <a:blipFill>
            <a:blip r:embed="rId5"/>
            <a:tile tx="0" ty="0" sx="100000" sy="100000" flip="none" algn="tl"/>
          </a:blipFill>
          <a:ln>
            <a:solidFill>
              <a:schemeClr val="accent1"/>
            </a:solidFill>
          </a:ln>
        </p:spPr>
        <p:txBody>
          <a:bodyPr wrap="square" rtlCol="0">
            <a:spAutoFit/>
          </a:bodyPr>
          <a:lstStyle/>
          <a:p>
            <a:r>
              <a:rPr lang="en-US" sz="2400" b="1" dirty="0"/>
              <a:t>…regardless of state of readiness for consumption...</a:t>
            </a:r>
          </a:p>
        </p:txBody>
      </p:sp>
      <p:sp>
        <p:nvSpPr>
          <p:cNvPr id="16" name="TextBox 15">
            <a:extLst>
              <a:ext uri="{FF2B5EF4-FFF2-40B4-BE49-F238E27FC236}">
                <a16:creationId xmlns:a16="http://schemas.microsoft.com/office/drawing/2014/main" id="{E0854A68-B643-F02D-BB84-C070CAFFE35B}"/>
              </a:ext>
            </a:extLst>
          </p:cNvPr>
          <p:cNvSpPr txBox="1"/>
          <p:nvPr/>
        </p:nvSpPr>
        <p:spPr>
          <a:xfrm>
            <a:off x="1370124" y="440519"/>
            <a:ext cx="9448703" cy="769441"/>
          </a:xfrm>
          <a:prstGeom prst="rect">
            <a:avLst/>
          </a:prstGeom>
          <a:blipFill>
            <a:blip r:embed="rId6"/>
            <a:tile tx="0" ty="0" sx="100000" sy="100000" flip="none" algn="tl"/>
          </a:blipFill>
          <a:ln>
            <a:solidFill>
              <a:schemeClr val="accent1"/>
            </a:solidFill>
          </a:ln>
        </p:spPr>
        <p:txBody>
          <a:bodyPr wrap="square" rtlCol="0">
            <a:spAutoFit/>
          </a:bodyPr>
          <a:lstStyle/>
          <a:p>
            <a:r>
              <a:rPr lang="en-US" sz="4400" b="1" dirty="0">
                <a:solidFill>
                  <a:schemeClr val="bg1"/>
                </a:solidFill>
              </a:rPr>
              <a:t>…conventional and non-conventional...</a:t>
            </a:r>
          </a:p>
        </p:txBody>
      </p:sp>
      <p:pic>
        <p:nvPicPr>
          <p:cNvPr id="7" name="Picture 6" descr="Cows outdoor">
            <a:extLst>
              <a:ext uri="{FF2B5EF4-FFF2-40B4-BE49-F238E27FC236}">
                <a16:creationId xmlns:a16="http://schemas.microsoft.com/office/drawing/2014/main" id="{6876DC0A-0E56-FD1B-B6AF-E7C0DBCC14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4239" y="1687189"/>
            <a:ext cx="2455580" cy="1637053"/>
          </a:xfrm>
          <a:prstGeom prst="rect">
            <a:avLst/>
          </a:prstGeom>
        </p:spPr>
      </p:pic>
    </p:spTree>
    <p:extLst>
      <p:ext uri="{BB962C8B-B14F-4D97-AF65-F5344CB8AC3E}">
        <p14:creationId xmlns:p14="http://schemas.microsoft.com/office/powerpoint/2010/main" val="11637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324299" y="1447837"/>
            <a:ext cx="2399852" cy="2784352"/>
          </a:xfrm>
          <a:prstGeom prst="rect">
            <a:avLst/>
          </a:prstGeom>
        </p:spPr>
        <p:txBody>
          <a:bodyPr>
            <a:normAutofit/>
          </a:bodyPr>
          <a:lstStyle/>
          <a:p>
            <a:pPr marL="172959" indent="-352044" defTabSz="556230">
              <a:spcAft>
                <a:spcPts val="462"/>
              </a:spcAft>
              <a:buFont typeface="Arial" panose="020B0604020202020204" pitchFamily="34" charset="0"/>
              <a:buChar char="•"/>
            </a:pPr>
            <a:r>
              <a:rPr lang="en-US" sz="2800" dirty="0"/>
              <a:t>Witten matter on the immediate container </a:t>
            </a: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2882285" y="310214"/>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14</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7653254" y="5875517"/>
            <a:ext cx="391412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What’s a food label?</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8" name="Picture 7">
            <a:extLst>
              <a:ext uri="{FF2B5EF4-FFF2-40B4-BE49-F238E27FC236}">
                <a16:creationId xmlns:a16="http://schemas.microsoft.com/office/drawing/2014/main" id="{3A4A432F-28B5-A657-10B2-A6C164A5F0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451" y="402202"/>
            <a:ext cx="8987364" cy="5205167"/>
          </a:xfrm>
          <a:prstGeom prst="rect">
            <a:avLst/>
          </a:prstGeom>
        </p:spPr>
      </p:pic>
      <p:sp>
        <p:nvSpPr>
          <p:cNvPr id="14" name="TextBox 13">
            <a:extLst>
              <a:ext uri="{FF2B5EF4-FFF2-40B4-BE49-F238E27FC236}">
                <a16:creationId xmlns:a16="http://schemas.microsoft.com/office/drawing/2014/main" id="{B30D589A-3CB6-999C-F1A9-BE9768AE44C9}"/>
              </a:ext>
            </a:extLst>
          </p:cNvPr>
          <p:cNvSpPr txBox="1"/>
          <p:nvPr/>
        </p:nvSpPr>
        <p:spPr>
          <a:xfrm>
            <a:off x="5882126" y="234116"/>
            <a:ext cx="3352704" cy="646331"/>
          </a:xfrm>
          <a:prstGeom prst="rect">
            <a:avLst/>
          </a:prstGeom>
          <a:solidFill>
            <a:schemeClr val="accent2">
              <a:lumMod val="50000"/>
            </a:schemeClr>
          </a:solidFill>
          <a:ln>
            <a:solidFill>
              <a:schemeClr val="accent1"/>
            </a:solidFill>
          </a:ln>
        </p:spPr>
        <p:txBody>
          <a:bodyPr wrap="square" rtlCol="0">
            <a:spAutoFit/>
          </a:bodyPr>
          <a:lstStyle/>
          <a:p>
            <a:r>
              <a:rPr lang="en-US" sz="3600" b="1" dirty="0">
                <a:solidFill>
                  <a:schemeClr val="bg1"/>
                </a:solidFill>
              </a:rPr>
              <a:t>…it’s all of this...</a:t>
            </a:r>
          </a:p>
        </p:txBody>
      </p:sp>
      <p:sp>
        <p:nvSpPr>
          <p:cNvPr id="11" name="Oval 10">
            <a:extLst>
              <a:ext uri="{FF2B5EF4-FFF2-40B4-BE49-F238E27FC236}">
                <a16:creationId xmlns:a16="http://schemas.microsoft.com/office/drawing/2014/main" id="{09530202-6F50-53F0-4F65-299BD49B17ED}"/>
              </a:ext>
            </a:extLst>
          </p:cNvPr>
          <p:cNvSpPr/>
          <p:nvPr/>
        </p:nvSpPr>
        <p:spPr>
          <a:xfrm>
            <a:off x="10076514" y="2474752"/>
            <a:ext cx="1597313" cy="110605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At least in English in the U.S.</a:t>
            </a:r>
          </a:p>
        </p:txBody>
      </p:sp>
    </p:spTree>
    <p:extLst>
      <p:ext uri="{BB962C8B-B14F-4D97-AF65-F5344CB8AC3E}">
        <p14:creationId xmlns:p14="http://schemas.microsoft.com/office/powerpoint/2010/main" val="1864567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93203" y="440629"/>
            <a:ext cx="4420234" cy="5297155"/>
          </a:xfrm>
          <a:prstGeom prst="rect">
            <a:avLst/>
          </a:prstGeom>
        </p:spPr>
        <p:txBody>
          <a:bodyPr>
            <a:normAutofit/>
          </a:bodyPr>
          <a:lstStyle/>
          <a:p>
            <a:pPr marL="172959" indent="-352044" defTabSz="556230">
              <a:spcAft>
                <a:spcPts val="462"/>
              </a:spcAft>
              <a:buFont typeface="Arial" panose="020B0604020202020204" pitchFamily="34" charset="0"/>
              <a:buChar char="•"/>
            </a:pPr>
            <a:r>
              <a:rPr lang="en-US" sz="2800" dirty="0"/>
              <a:t>Also, all that is referred at a  website, magazine, or radio </a:t>
            </a:r>
            <a:r>
              <a:rPr lang="en-US" sz="2600" dirty="0"/>
              <a:t>ad </a:t>
            </a:r>
          </a:p>
          <a:p>
            <a:pPr marL="630159" lvl="1" indent="-352044" defTabSz="556230">
              <a:spcAft>
                <a:spcPts val="462"/>
              </a:spcAft>
              <a:buFont typeface="Arial" panose="020B0604020202020204" pitchFamily="34" charset="0"/>
              <a:buChar char="•"/>
            </a:pPr>
            <a:r>
              <a:rPr lang="en-US" sz="2600" dirty="0"/>
              <a:t>The Federal Trade Commission takes primary responsibility for addressing such misleading statements.</a:t>
            </a: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006640" y="287834"/>
            <a:ext cx="104847" cy="5865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15</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7653254" y="5875517"/>
            <a:ext cx="391412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What’s food labeling?</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sp>
        <p:nvSpPr>
          <p:cNvPr id="11" name="Oval 10">
            <a:extLst>
              <a:ext uri="{FF2B5EF4-FFF2-40B4-BE49-F238E27FC236}">
                <a16:creationId xmlns:a16="http://schemas.microsoft.com/office/drawing/2014/main" id="{09530202-6F50-53F0-4F65-299BD49B17ED}"/>
              </a:ext>
            </a:extLst>
          </p:cNvPr>
          <p:cNvSpPr/>
          <p:nvPr/>
        </p:nvSpPr>
        <p:spPr>
          <a:xfrm>
            <a:off x="596003" y="4270587"/>
            <a:ext cx="3831494" cy="70788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Go to our website …</a:t>
            </a:r>
          </a:p>
        </p:txBody>
      </p:sp>
      <p:pic>
        <p:nvPicPr>
          <p:cNvPr id="12" name="Picture 11" descr="A package of pasta on a white plate&#10;&#10;Description automatically generated">
            <a:extLst>
              <a:ext uri="{FF2B5EF4-FFF2-40B4-BE49-F238E27FC236}">
                <a16:creationId xmlns:a16="http://schemas.microsoft.com/office/drawing/2014/main" id="{63E581B5-DF03-F0D7-968A-FD2516BFC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570" y="388207"/>
            <a:ext cx="6588609" cy="5297155"/>
          </a:xfrm>
          <a:prstGeom prst="rect">
            <a:avLst/>
          </a:prstGeom>
        </p:spPr>
      </p:pic>
      <p:pic>
        <p:nvPicPr>
          <p:cNvPr id="13" name="Picture 12" descr="A close up of a label&#10;&#10;Description automatically generated">
            <a:extLst>
              <a:ext uri="{FF2B5EF4-FFF2-40B4-BE49-F238E27FC236}">
                <a16:creationId xmlns:a16="http://schemas.microsoft.com/office/drawing/2014/main" id="{F66B5D45-082D-0819-FF7E-53C901E3E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9155" y="3333750"/>
            <a:ext cx="4069718" cy="2459373"/>
          </a:xfrm>
          <a:prstGeom prst="rect">
            <a:avLst/>
          </a:prstGeom>
          <a:ln>
            <a:solidFill>
              <a:schemeClr val="accent1"/>
            </a:solidFill>
          </a:ln>
        </p:spPr>
      </p:pic>
      <p:sp>
        <p:nvSpPr>
          <p:cNvPr id="16" name="Arrow: Down 15">
            <a:extLst>
              <a:ext uri="{FF2B5EF4-FFF2-40B4-BE49-F238E27FC236}">
                <a16:creationId xmlns:a16="http://schemas.microsoft.com/office/drawing/2014/main" id="{752A767A-31FF-0892-F987-C24ED5557496}"/>
              </a:ext>
            </a:extLst>
          </p:cNvPr>
          <p:cNvSpPr/>
          <p:nvPr/>
        </p:nvSpPr>
        <p:spPr>
          <a:xfrm rot="16200000">
            <a:off x="3448120" y="3887824"/>
            <a:ext cx="484632" cy="215959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956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93203" y="745429"/>
            <a:ext cx="4794242" cy="5297155"/>
          </a:xfrm>
          <a:prstGeom prst="rect">
            <a:avLst/>
          </a:prstGeom>
        </p:spPr>
        <p:txBody>
          <a:bodyPr>
            <a:normAutofit lnSpcReduction="10000"/>
          </a:bodyPr>
          <a:lstStyle/>
          <a:p>
            <a:pPr marL="172959" indent="-352044" defTabSz="556230">
              <a:spcAft>
                <a:spcPts val="462"/>
              </a:spcAft>
              <a:buFont typeface="Arial" panose="020B0604020202020204" pitchFamily="34" charset="0"/>
              <a:buChar char="•"/>
            </a:pPr>
            <a:r>
              <a:rPr lang="en-US" sz="2800" dirty="0"/>
              <a:t>Protect the economic expectations of consumer and manufacturer</a:t>
            </a:r>
            <a:endParaRPr lang="en-US" sz="2600" dirty="0"/>
          </a:p>
          <a:p>
            <a:pPr marL="630159" lvl="1" indent="-352044" defTabSz="556230">
              <a:spcAft>
                <a:spcPts val="462"/>
              </a:spcAft>
              <a:buFont typeface="Arial" panose="020B0604020202020204" pitchFamily="34" charset="0"/>
              <a:buChar char="•"/>
            </a:pPr>
            <a:r>
              <a:rPr lang="en-US" sz="2600" dirty="0"/>
              <a:t>Affirmative requirements</a:t>
            </a:r>
            <a:r>
              <a:rPr lang="en-US" sz="2400" dirty="0"/>
              <a:t> </a:t>
            </a:r>
          </a:p>
          <a:p>
            <a:pPr marL="1087359" lvl="2" indent="-352044" defTabSz="556230">
              <a:spcAft>
                <a:spcPts val="462"/>
              </a:spcAft>
              <a:buFont typeface="Arial" panose="020B0604020202020204" pitchFamily="34" charset="0"/>
              <a:buChar char="•"/>
            </a:pPr>
            <a:r>
              <a:rPr lang="en-US" sz="2400" dirty="0"/>
              <a:t>Identity </a:t>
            </a:r>
          </a:p>
          <a:p>
            <a:pPr marL="1087359" lvl="2" indent="-352044" defTabSz="556230">
              <a:spcAft>
                <a:spcPts val="462"/>
              </a:spcAft>
              <a:buFont typeface="Arial" panose="020B0604020202020204" pitchFamily="34" charset="0"/>
              <a:buChar char="•"/>
            </a:pPr>
            <a:r>
              <a:rPr lang="en-US" sz="2400" dirty="0"/>
              <a:t>Quantity </a:t>
            </a:r>
          </a:p>
          <a:p>
            <a:pPr marL="1087359" lvl="2" indent="-352044" defTabSz="556230">
              <a:spcAft>
                <a:spcPts val="462"/>
              </a:spcAft>
              <a:buFont typeface="Arial" panose="020B0604020202020204" pitchFamily="34" charset="0"/>
              <a:buChar char="•"/>
            </a:pPr>
            <a:r>
              <a:rPr lang="en-US" sz="2400" dirty="0"/>
              <a:t>Ingredients (if two or more); </a:t>
            </a:r>
          </a:p>
          <a:p>
            <a:pPr marL="1087359" lvl="2" indent="-352044" defTabSz="556230">
              <a:spcAft>
                <a:spcPts val="462"/>
              </a:spcAft>
              <a:buFont typeface="Arial" panose="020B0604020202020204" pitchFamily="34" charset="0"/>
              <a:buChar char="•"/>
            </a:pPr>
            <a:r>
              <a:rPr lang="en-US" sz="2400" dirty="0"/>
              <a:t>Nutrition labeling; </a:t>
            </a:r>
          </a:p>
          <a:p>
            <a:pPr marL="1087359" lvl="2" indent="-352044" defTabSz="556230">
              <a:spcAft>
                <a:spcPts val="462"/>
              </a:spcAft>
              <a:buFont typeface="Arial" panose="020B0604020202020204" pitchFamily="34" charset="0"/>
              <a:buChar char="•"/>
            </a:pPr>
            <a:r>
              <a:rPr lang="en-US" sz="2400" dirty="0"/>
              <a:t>Responsible party; and</a:t>
            </a:r>
          </a:p>
          <a:p>
            <a:pPr marL="1087359" lvl="2" indent="-352044" defTabSz="556230">
              <a:spcAft>
                <a:spcPts val="462"/>
              </a:spcAft>
              <a:buFont typeface="Arial" panose="020B0604020202020204" pitchFamily="34" charset="0"/>
              <a:buChar char="•"/>
            </a:pPr>
            <a:r>
              <a:rPr lang="en-US" sz="2400" dirty="0"/>
              <a:t>Handling statements</a:t>
            </a:r>
            <a:endParaRPr lang="en-US" sz="2600" dirty="0"/>
          </a:p>
          <a:p>
            <a:pPr marL="630159" lvl="1" indent="-352044" defTabSz="556230">
              <a:spcAft>
                <a:spcPts val="462"/>
              </a:spcAft>
              <a:buFont typeface="Arial" panose="020B0604020202020204" pitchFamily="34" charset="0"/>
              <a:buChar char="•"/>
            </a:pPr>
            <a:r>
              <a:rPr lang="en-US" sz="2600" dirty="0"/>
              <a:t>Prohibitive requirements – </a:t>
            </a:r>
            <a:endParaRPr lang="en-US" sz="2400" dirty="0"/>
          </a:p>
          <a:p>
            <a:pPr marL="1087359" lvl="2" indent="-352044" defTabSz="556230">
              <a:spcAft>
                <a:spcPts val="462"/>
              </a:spcAft>
              <a:buFont typeface="Arial" panose="020B0604020202020204" pitchFamily="34" charset="0"/>
              <a:buChar char="•"/>
            </a:pPr>
            <a:r>
              <a:rPr lang="en-US" sz="2400" dirty="0"/>
              <a:t>Protect against deception</a:t>
            </a:r>
          </a:p>
          <a:p>
            <a:pPr marL="1087359" lvl="2" indent="-352044" defTabSz="556230">
              <a:spcAft>
                <a:spcPts val="462"/>
              </a:spcAft>
              <a:buFont typeface="Arial" panose="020B0604020202020204" pitchFamily="34" charset="0"/>
              <a:buChar char="•"/>
            </a:pPr>
            <a:endParaRPr lang="en-US" sz="2400" dirty="0"/>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123309" y="382870"/>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16</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8707772" y="5992963"/>
            <a:ext cx="2859603"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Label’s purpose</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8" name="Picture 7">
            <a:extLst>
              <a:ext uri="{FF2B5EF4-FFF2-40B4-BE49-F238E27FC236}">
                <a16:creationId xmlns:a16="http://schemas.microsoft.com/office/drawing/2014/main" id="{3A4A432F-28B5-A657-10B2-A6C164A5F0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77534" y="654952"/>
            <a:ext cx="6738711" cy="5297155"/>
          </a:xfrm>
          <a:prstGeom prst="rect">
            <a:avLst/>
          </a:prstGeom>
        </p:spPr>
      </p:pic>
      <p:cxnSp>
        <p:nvCxnSpPr>
          <p:cNvPr id="7" name="Straight Arrow Connector 6">
            <a:extLst>
              <a:ext uri="{FF2B5EF4-FFF2-40B4-BE49-F238E27FC236}">
                <a16:creationId xmlns:a16="http://schemas.microsoft.com/office/drawing/2014/main" id="{7129953B-8982-11C7-8010-842BB92E23E1}"/>
              </a:ext>
            </a:extLst>
          </p:cNvPr>
          <p:cNvCxnSpPr>
            <a:cxnSpLocks/>
          </p:cNvCxnSpPr>
          <p:nvPr/>
        </p:nvCxnSpPr>
        <p:spPr>
          <a:xfrm>
            <a:off x="2435537" y="2571620"/>
            <a:ext cx="3057530" cy="1168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3897D34-D575-336F-EADC-196D1985B7A8}"/>
              </a:ext>
            </a:extLst>
          </p:cNvPr>
          <p:cNvCxnSpPr>
            <a:cxnSpLocks/>
          </p:cNvCxnSpPr>
          <p:nvPr/>
        </p:nvCxnSpPr>
        <p:spPr>
          <a:xfrm>
            <a:off x="2610762" y="3001264"/>
            <a:ext cx="2990811" cy="2482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B56CAFD-6DFC-8EB0-8A56-3AD928F62F64}"/>
              </a:ext>
            </a:extLst>
          </p:cNvPr>
          <p:cNvCxnSpPr>
            <a:cxnSpLocks/>
          </p:cNvCxnSpPr>
          <p:nvPr/>
        </p:nvCxnSpPr>
        <p:spPr>
          <a:xfrm flipV="1">
            <a:off x="2731012" y="1355206"/>
            <a:ext cx="7898888" cy="2022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1375709-AFF7-0F07-B5F5-268AC531AB27}"/>
              </a:ext>
            </a:extLst>
          </p:cNvPr>
          <p:cNvCxnSpPr>
            <a:cxnSpLocks/>
          </p:cNvCxnSpPr>
          <p:nvPr/>
        </p:nvCxnSpPr>
        <p:spPr>
          <a:xfrm flipV="1">
            <a:off x="3620651" y="2668037"/>
            <a:ext cx="5485938" cy="1143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BCA069B-539D-796E-95CC-0DAE5878A5AB}"/>
              </a:ext>
            </a:extLst>
          </p:cNvPr>
          <p:cNvCxnSpPr>
            <a:cxnSpLocks/>
          </p:cNvCxnSpPr>
          <p:nvPr/>
        </p:nvCxnSpPr>
        <p:spPr>
          <a:xfrm>
            <a:off x="3959907" y="4127745"/>
            <a:ext cx="5557040" cy="767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D290C07-F614-BF6B-B67F-4D5DF0894EDA}"/>
              </a:ext>
            </a:extLst>
          </p:cNvPr>
          <p:cNvCxnSpPr>
            <a:cxnSpLocks/>
          </p:cNvCxnSpPr>
          <p:nvPr/>
        </p:nvCxnSpPr>
        <p:spPr>
          <a:xfrm>
            <a:off x="4010728" y="4557417"/>
            <a:ext cx="1539348" cy="670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DFF06A5-393C-8327-3D22-634B614E6E6E}"/>
              </a:ext>
            </a:extLst>
          </p:cNvPr>
          <p:cNvCxnSpPr>
            <a:cxnSpLocks/>
          </p:cNvCxnSpPr>
          <p:nvPr/>
        </p:nvCxnSpPr>
        <p:spPr>
          <a:xfrm>
            <a:off x="2357306" y="4759298"/>
            <a:ext cx="6551802" cy="272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8D4BD85-A782-9766-B7A2-F8D5989CFEB9}"/>
              </a:ext>
            </a:extLst>
          </p:cNvPr>
          <p:cNvSpPr txBox="1"/>
          <p:nvPr/>
        </p:nvSpPr>
        <p:spPr>
          <a:xfrm>
            <a:off x="1821476" y="280262"/>
            <a:ext cx="8545999" cy="461665"/>
          </a:xfrm>
          <a:prstGeom prst="rect">
            <a:avLst/>
          </a:prstGeom>
          <a:blipFill>
            <a:blip r:embed="rId4"/>
            <a:tile tx="0" ty="0" sx="100000" sy="100000" flip="none" algn="tl"/>
          </a:blipFill>
          <a:ln>
            <a:solidFill>
              <a:schemeClr val="accent1"/>
            </a:solidFill>
          </a:ln>
        </p:spPr>
        <p:txBody>
          <a:bodyPr wrap="square" rtlCol="0">
            <a:spAutoFit/>
          </a:bodyPr>
          <a:lstStyle/>
          <a:p>
            <a:r>
              <a:rPr lang="en-US" sz="2400" b="1" dirty="0"/>
              <a:t>…any of the information could be misleading if not understood...</a:t>
            </a:r>
          </a:p>
        </p:txBody>
      </p:sp>
    </p:spTree>
    <p:extLst>
      <p:ext uri="{BB962C8B-B14F-4D97-AF65-F5344CB8AC3E}">
        <p14:creationId xmlns:p14="http://schemas.microsoft.com/office/powerpoint/2010/main" val="1563841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321776" y="440630"/>
            <a:ext cx="11517799" cy="5194420"/>
          </a:xfrm>
          <a:prstGeom prst="rect">
            <a:avLst/>
          </a:prstGeom>
        </p:spPr>
        <p:txBody>
          <a:bodyPr>
            <a:normAutofit fontScale="85000" lnSpcReduction="20000"/>
          </a:bodyPr>
          <a:lstStyle/>
          <a:p>
            <a:pPr lvl="1" algn="ctr" defTabSz="556230">
              <a:spcAft>
                <a:spcPts val="462"/>
              </a:spcAft>
            </a:pPr>
            <a:r>
              <a:rPr lang="en-US" sz="3600" b="1" dirty="0"/>
              <a:t>Adverse action against product  </a:t>
            </a:r>
            <a:endParaRPr lang="en-US" sz="3400" b="1" dirty="0"/>
          </a:p>
          <a:p>
            <a:pPr marL="278115" lvl="1" algn="ctr" defTabSz="556230">
              <a:spcAft>
                <a:spcPts val="462"/>
              </a:spcAft>
            </a:pPr>
            <a:r>
              <a:rPr lang="en-US" sz="3400" dirty="0"/>
              <a:t>Either unintentional or intentional; can be f</a:t>
            </a:r>
            <a:r>
              <a:rPr lang="en-US" sz="3100" dirty="0"/>
              <a:t>raud or food </a:t>
            </a:r>
            <a:r>
              <a:rPr lang="en-US" sz="3400" dirty="0"/>
              <a:t>terrorism  </a:t>
            </a:r>
          </a:p>
          <a:p>
            <a:pPr marL="278115" lvl="1" algn="ctr" defTabSz="556230">
              <a:spcAft>
                <a:spcPts val="462"/>
              </a:spcAft>
            </a:pPr>
            <a:endParaRPr lang="en-US" sz="3400" dirty="0"/>
          </a:p>
          <a:p>
            <a:pPr marL="278115" lvl="1" algn="ctr" defTabSz="556230">
              <a:spcAft>
                <a:spcPts val="462"/>
              </a:spcAft>
            </a:pPr>
            <a:r>
              <a:rPr lang="en-US" sz="3400" b="1" dirty="0"/>
              <a:t>Is adulterated if -- </a:t>
            </a:r>
          </a:p>
          <a:p>
            <a:pPr marL="278115" indent="-457200" algn="ctr" defTabSz="556230">
              <a:spcAft>
                <a:spcPts val="462"/>
              </a:spcAft>
              <a:buFont typeface="Arial" panose="020B0604020202020204" pitchFamily="34" charset="0"/>
              <a:buChar char="•"/>
            </a:pPr>
            <a:r>
              <a:rPr lang="en-US" sz="3100" dirty="0"/>
              <a:t>Injurious substance added (quantity matters)  </a:t>
            </a:r>
            <a:endParaRPr lang="en-US" sz="2800" dirty="0"/>
          </a:p>
          <a:p>
            <a:pPr marL="278115" indent="-457200" algn="ctr" defTabSz="556230">
              <a:spcAft>
                <a:spcPts val="462"/>
              </a:spcAft>
              <a:buFont typeface="Arial" panose="020B0604020202020204" pitchFamily="34" charset="0"/>
              <a:buChar char="•"/>
            </a:pPr>
            <a:r>
              <a:rPr lang="en-US" sz="3100" dirty="0"/>
              <a:t>Animal given harmful additive </a:t>
            </a:r>
          </a:p>
          <a:p>
            <a:pPr marL="278115" indent="-457200" algn="ctr" defTabSz="556230">
              <a:spcAft>
                <a:spcPts val="462"/>
              </a:spcAft>
              <a:buFont typeface="Arial" panose="020B0604020202020204" pitchFamily="34" charset="0"/>
              <a:buChar char="•"/>
            </a:pPr>
            <a:r>
              <a:rPr lang="en-US" sz="3100" dirty="0"/>
              <a:t>Plant exposed to pesticide</a:t>
            </a:r>
          </a:p>
          <a:p>
            <a:pPr marL="278115" indent="-457200" algn="ctr" defTabSz="556230">
              <a:spcAft>
                <a:spcPts val="462"/>
              </a:spcAft>
              <a:buFont typeface="Arial" panose="020B0604020202020204" pitchFamily="34" charset="0"/>
              <a:buChar char="•"/>
            </a:pPr>
            <a:r>
              <a:rPr lang="en-US" sz="3100" dirty="0"/>
              <a:t>Unsafe additive added</a:t>
            </a:r>
          </a:p>
          <a:p>
            <a:pPr marL="278115" indent="-457200" algn="ctr" defTabSz="556230">
              <a:spcAft>
                <a:spcPts val="462"/>
              </a:spcAft>
              <a:buFont typeface="Arial" panose="020B0604020202020204" pitchFamily="34" charset="0"/>
              <a:buChar char="•"/>
            </a:pPr>
            <a:r>
              <a:rPr lang="en-US" sz="3100" dirty="0"/>
              <a:t>Is decomposed </a:t>
            </a:r>
          </a:p>
          <a:p>
            <a:pPr marL="278115" indent="-457200" algn="ctr" defTabSz="556230">
              <a:spcAft>
                <a:spcPts val="462"/>
              </a:spcAft>
              <a:buFont typeface="Arial" panose="020B0604020202020204" pitchFamily="34" charset="0"/>
              <a:buChar char="•"/>
            </a:pPr>
            <a:r>
              <a:rPr lang="en-US" sz="3100" dirty="0"/>
              <a:t>Held under insanitary conditions </a:t>
            </a:r>
          </a:p>
          <a:p>
            <a:pPr marL="278115" indent="-457200" algn="ctr" defTabSz="556230">
              <a:spcAft>
                <a:spcPts val="462"/>
              </a:spcAft>
              <a:buFont typeface="Arial" panose="020B0604020202020204" pitchFamily="34" charset="0"/>
              <a:buChar char="•"/>
            </a:pPr>
            <a:r>
              <a:rPr lang="en-US" sz="3100" dirty="0"/>
              <a:t>Died otherwise than by slaughter</a:t>
            </a:r>
          </a:p>
          <a:p>
            <a:pPr marL="278115" indent="-457200" algn="ctr" defTabSz="556230">
              <a:spcAft>
                <a:spcPts val="462"/>
              </a:spcAft>
              <a:buFont typeface="Arial" panose="020B0604020202020204" pitchFamily="34" charset="0"/>
              <a:buChar char="•"/>
            </a:pPr>
            <a:r>
              <a:rPr lang="en-US" sz="3100" dirty="0"/>
              <a:t>Container is harmful</a:t>
            </a:r>
          </a:p>
          <a:p>
            <a:pPr marL="278115" indent="-457200" algn="ctr" defTabSz="556230">
              <a:spcAft>
                <a:spcPts val="462"/>
              </a:spcAft>
              <a:buFont typeface="Arial" panose="020B0604020202020204" pitchFamily="34" charset="0"/>
              <a:buChar char="•"/>
            </a:pPr>
            <a:r>
              <a:rPr lang="en-US" sz="3100" dirty="0"/>
              <a:t>Valuable constituent omitted/substituted</a:t>
            </a: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17</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7653254" y="5875517"/>
            <a:ext cx="391412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What’s adulteration?</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sp>
        <p:nvSpPr>
          <p:cNvPr id="6" name="TextBox 5">
            <a:extLst>
              <a:ext uri="{FF2B5EF4-FFF2-40B4-BE49-F238E27FC236}">
                <a16:creationId xmlns:a16="http://schemas.microsoft.com/office/drawing/2014/main" id="{C8F5CD6E-1CFE-842B-EB94-5F985927D6B6}"/>
              </a:ext>
            </a:extLst>
          </p:cNvPr>
          <p:cNvSpPr txBox="1"/>
          <p:nvPr/>
        </p:nvSpPr>
        <p:spPr>
          <a:xfrm>
            <a:off x="5180076" y="2679168"/>
            <a:ext cx="1828800" cy="1828800"/>
          </a:xfrm>
          <a:prstGeom prst="rect">
            <a:avLst/>
          </a:prstGeom>
          <a:noFill/>
        </p:spPr>
        <p:txBody>
          <a:bodyPr wrap="square" rtlCol="0">
            <a:spAutoFit/>
          </a:bodyPr>
          <a:lstStyle/>
          <a:p>
            <a:pPr algn="l"/>
            <a:endParaRPr lang="en-US"/>
          </a:p>
        </p:txBody>
      </p:sp>
      <p:pic>
        <p:nvPicPr>
          <p:cNvPr id="10" name="Picture 9">
            <a:extLst>
              <a:ext uri="{FF2B5EF4-FFF2-40B4-BE49-F238E27FC236}">
                <a16:creationId xmlns:a16="http://schemas.microsoft.com/office/drawing/2014/main" id="{B9A4F39C-4484-9684-35BD-676190461702}"/>
              </a:ext>
            </a:extLst>
          </p:cNvPr>
          <p:cNvPicPr>
            <a:picLocks noChangeAspect="1"/>
          </p:cNvPicPr>
          <p:nvPr/>
        </p:nvPicPr>
        <p:blipFill>
          <a:blip r:embed="rId3"/>
          <a:stretch>
            <a:fillRect/>
          </a:stretch>
        </p:blipFill>
        <p:spPr>
          <a:xfrm>
            <a:off x="9610314" y="1500711"/>
            <a:ext cx="2504101" cy="3872543"/>
          </a:xfrm>
          <a:prstGeom prst="rect">
            <a:avLst/>
          </a:prstGeom>
          <a:ln>
            <a:solidFill>
              <a:schemeClr val="accent1"/>
            </a:solidFill>
          </a:ln>
        </p:spPr>
      </p:pic>
    </p:spTree>
    <p:extLst>
      <p:ext uri="{BB962C8B-B14F-4D97-AF65-F5344CB8AC3E}">
        <p14:creationId xmlns:p14="http://schemas.microsoft.com/office/powerpoint/2010/main" val="2212777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927401" y="514350"/>
            <a:ext cx="10639974" cy="4990861"/>
          </a:xfrm>
          <a:prstGeom prst="rect">
            <a:avLst/>
          </a:prstGeom>
        </p:spPr>
        <p:txBody>
          <a:bodyPr>
            <a:normAutofit fontScale="25000" lnSpcReduction="20000"/>
          </a:bodyPr>
          <a:lstStyle/>
          <a:p>
            <a:pPr indent="-179085" algn="ctr" defTabSz="556230">
              <a:spcAft>
                <a:spcPts val="462"/>
              </a:spcAft>
            </a:pPr>
            <a:r>
              <a:rPr lang="en-US" sz="10400" b="1" dirty="0"/>
              <a:t>A misleading labeling action </a:t>
            </a:r>
            <a:endParaRPr lang="en-US" sz="9600" b="1" dirty="0"/>
          </a:p>
          <a:p>
            <a:pPr indent="-179085" algn="ctr" defTabSz="556230">
              <a:spcAft>
                <a:spcPts val="462"/>
              </a:spcAft>
            </a:pPr>
            <a:r>
              <a:rPr lang="en-US" sz="9600" dirty="0"/>
              <a:t>Either missing or incorrectly applied; if intentional, then also likely adulterated </a:t>
            </a:r>
          </a:p>
          <a:p>
            <a:pPr indent="-179085" algn="ctr" defTabSz="556230">
              <a:spcAft>
                <a:spcPts val="462"/>
              </a:spcAft>
            </a:pPr>
            <a:endParaRPr lang="en-US" sz="9600" b="1" dirty="0"/>
          </a:p>
          <a:p>
            <a:pPr indent="-179085" algn="ctr" defTabSz="556230">
              <a:spcAft>
                <a:spcPts val="462"/>
              </a:spcAft>
            </a:pPr>
            <a:r>
              <a:rPr lang="en-US" sz="9600" b="1" dirty="0"/>
              <a:t>If –</a:t>
            </a:r>
          </a:p>
          <a:p>
            <a:pPr marL="172959" indent="-352044" algn="ctr" defTabSz="556230">
              <a:spcAft>
                <a:spcPts val="462"/>
              </a:spcAft>
              <a:buFont typeface="Arial" panose="020B0604020202020204" pitchFamily="34" charset="0"/>
              <a:buChar char="•"/>
            </a:pPr>
            <a:r>
              <a:rPr lang="en-US" sz="9600" dirty="0"/>
              <a:t>Not what it purports to be; sold as another food </a:t>
            </a:r>
          </a:p>
          <a:p>
            <a:pPr marL="172959" indent="-352044" algn="ctr" defTabSz="556230">
              <a:spcAft>
                <a:spcPts val="462"/>
              </a:spcAft>
              <a:buFont typeface="Arial" panose="020B0604020202020204" pitchFamily="34" charset="0"/>
              <a:buChar char="•"/>
            </a:pPr>
            <a:r>
              <a:rPr lang="en-US" sz="9600" dirty="0"/>
              <a:t>Imitation of another food and not noted</a:t>
            </a:r>
          </a:p>
          <a:p>
            <a:pPr marL="172959" indent="-352044" algn="ctr" defTabSz="556230">
              <a:spcAft>
                <a:spcPts val="462"/>
              </a:spcAft>
              <a:buFont typeface="Arial" panose="020B0604020202020204" pitchFamily="34" charset="0"/>
              <a:buChar char="•"/>
            </a:pPr>
            <a:r>
              <a:rPr lang="en-US" sz="9600" dirty="0"/>
              <a:t>A false quantity of contents </a:t>
            </a:r>
          </a:p>
          <a:p>
            <a:pPr marL="172959" indent="-352044" algn="ctr" defTabSz="556230">
              <a:spcAft>
                <a:spcPts val="462"/>
              </a:spcAft>
              <a:buFont typeface="Arial" panose="020B0604020202020204" pitchFamily="34" charset="0"/>
              <a:buChar char="•"/>
            </a:pPr>
            <a:r>
              <a:rPr lang="en-US" sz="9600" dirty="0"/>
              <a:t>Required information missing (e.g., address)</a:t>
            </a:r>
          </a:p>
          <a:p>
            <a:pPr marL="172959" indent="-352044" algn="ctr" defTabSz="556230">
              <a:spcAft>
                <a:spcPts val="462"/>
              </a:spcAft>
              <a:buFont typeface="Arial" panose="020B0604020202020204" pitchFamily="34" charset="0"/>
              <a:buChar char="•"/>
            </a:pPr>
            <a:r>
              <a:rPr lang="en-US" sz="9600" dirty="0"/>
              <a:t>Amount falls below the fill standard </a:t>
            </a:r>
          </a:p>
          <a:p>
            <a:pPr marL="172959" indent="-352044" algn="ctr" defTabSz="556230">
              <a:spcAft>
                <a:spcPts val="462"/>
              </a:spcAft>
              <a:buFont typeface="Arial" panose="020B0604020202020204" pitchFamily="34" charset="0"/>
              <a:buChar char="•"/>
            </a:pPr>
            <a:r>
              <a:rPr lang="en-US" sz="9600" dirty="0"/>
              <a:t>Ingredients not by common/usual name</a:t>
            </a:r>
          </a:p>
          <a:p>
            <a:pPr marL="172959" indent="-352044" algn="ctr" defTabSz="556230">
              <a:spcAft>
                <a:spcPts val="462"/>
              </a:spcAft>
              <a:buFont typeface="Arial" panose="020B0604020202020204" pitchFamily="34" charset="0"/>
              <a:buChar char="•"/>
            </a:pPr>
            <a:r>
              <a:rPr lang="en-US" sz="9600" dirty="0"/>
              <a:t>For special dietary claim, dietary properties not listed</a:t>
            </a:r>
          </a:p>
          <a:p>
            <a:pPr marL="172959" indent="-352044" algn="ctr" defTabSz="556230">
              <a:spcAft>
                <a:spcPts val="462"/>
              </a:spcAft>
              <a:buFont typeface="Arial" panose="020B0604020202020204" pitchFamily="34" charset="0"/>
              <a:buChar char="•"/>
            </a:pPr>
            <a:r>
              <a:rPr lang="en-US" sz="9600" dirty="0"/>
              <a:t>Handling condition not stated </a:t>
            </a:r>
          </a:p>
          <a:p>
            <a:pPr marL="172959" indent="-352044" algn="ctr" defTabSz="556230">
              <a:spcAft>
                <a:spcPts val="462"/>
              </a:spcAft>
              <a:buFont typeface="Arial" panose="020B0604020202020204" pitchFamily="34" charset="0"/>
              <a:buChar char="•"/>
            </a:pPr>
            <a:r>
              <a:rPr lang="en-US" sz="9600" dirty="0"/>
              <a:t>Artificial flavorings, colorings, or preservatives not listed  </a:t>
            </a: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18</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7653254" y="5875517"/>
            <a:ext cx="391412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What’s misbranding?</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7" name="Picture 6">
            <a:extLst>
              <a:ext uri="{FF2B5EF4-FFF2-40B4-BE49-F238E27FC236}">
                <a16:creationId xmlns:a16="http://schemas.microsoft.com/office/drawing/2014/main" id="{BCB985D2-B46F-CE8A-25CD-56565A8F291D}"/>
              </a:ext>
            </a:extLst>
          </p:cNvPr>
          <p:cNvPicPr>
            <a:picLocks noChangeAspect="1"/>
          </p:cNvPicPr>
          <p:nvPr/>
        </p:nvPicPr>
        <p:blipFill>
          <a:blip r:embed="rId3"/>
          <a:stretch>
            <a:fillRect/>
          </a:stretch>
        </p:blipFill>
        <p:spPr>
          <a:xfrm>
            <a:off x="9953625" y="1978386"/>
            <a:ext cx="2135673" cy="3140129"/>
          </a:xfrm>
          <a:prstGeom prst="rect">
            <a:avLst/>
          </a:prstGeom>
          <a:ln>
            <a:solidFill>
              <a:schemeClr val="accent1"/>
            </a:solidFill>
          </a:ln>
        </p:spPr>
      </p:pic>
    </p:spTree>
    <p:extLst>
      <p:ext uri="{BB962C8B-B14F-4D97-AF65-F5344CB8AC3E}">
        <p14:creationId xmlns:p14="http://schemas.microsoft.com/office/powerpoint/2010/main" val="182418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62483" y="300476"/>
            <a:ext cx="5631653" cy="5297155"/>
          </a:xfrm>
          <a:prstGeom prst="rect">
            <a:avLst/>
          </a:prstGeom>
        </p:spPr>
        <p:txBody>
          <a:bodyPr>
            <a:normAutofit/>
          </a:bodyPr>
          <a:lstStyle/>
          <a:p>
            <a:pPr marL="278115" lvl="1" algn="ctr" defTabSz="556230">
              <a:spcAft>
                <a:spcPts val="462"/>
              </a:spcAft>
            </a:pPr>
            <a:r>
              <a:rPr lang="en-US" sz="2800" b="1" dirty="0"/>
              <a:t>A substance affecting functional characteristics of a food</a:t>
            </a:r>
          </a:p>
          <a:p>
            <a:pPr marL="278115" lvl="1" algn="ctr" defTabSz="556230">
              <a:spcAft>
                <a:spcPts val="462"/>
              </a:spcAft>
            </a:pPr>
            <a:endParaRPr lang="en-US" sz="2600" dirty="0"/>
          </a:p>
          <a:p>
            <a:pPr marL="735315" lvl="1" indent="-457200" algn="ctr" defTabSz="556230">
              <a:spcAft>
                <a:spcPts val="462"/>
              </a:spcAft>
              <a:buFont typeface="Arial" panose="020B0604020202020204" pitchFamily="34" charset="0"/>
              <a:buChar char="•"/>
            </a:pPr>
            <a:r>
              <a:rPr lang="en-US" sz="2600" dirty="0"/>
              <a:t>Improves edibleness </a:t>
            </a:r>
          </a:p>
          <a:p>
            <a:pPr marL="735315" lvl="1" indent="-457200" algn="ctr" defTabSz="556230">
              <a:spcAft>
                <a:spcPts val="462"/>
              </a:spcAft>
              <a:buFont typeface="Arial" panose="020B0604020202020204" pitchFamily="34" charset="0"/>
              <a:buChar char="•"/>
            </a:pPr>
            <a:r>
              <a:rPr lang="en-US" sz="2600" dirty="0"/>
              <a:t>Improves safety</a:t>
            </a:r>
          </a:p>
          <a:p>
            <a:pPr marL="735315" lvl="1" indent="-457200" algn="ctr" defTabSz="556230">
              <a:spcAft>
                <a:spcPts val="462"/>
              </a:spcAft>
              <a:buFont typeface="Arial" panose="020B0604020202020204" pitchFamily="34" charset="0"/>
              <a:buChar char="•"/>
            </a:pPr>
            <a:r>
              <a:rPr lang="en-US" sz="2600" dirty="0"/>
              <a:t>Increases shelf-life </a:t>
            </a:r>
          </a:p>
          <a:p>
            <a:pPr marL="735315" lvl="1" indent="-457200" algn="ctr" defTabSz="556230">
              <a:spcAft>
                <a:spcPts val="462"/>
              </a:spcAft>
              <a:buFont typeface="Arial" panose="020B0604020202020204" pitchFamily="34" charset="0"/>
              <a:buChar char="•"/>
            </a:pPr>
            <a:r>
              <a:rPr lang="en-US" sz="2600" dirty="0"/>
              <a:t>Modifies sensory properties </a:t>
            </a:r>
          </a:p>
          <a:p>
            <a:pPr marL="735315" lvl="1" indent="-457200" algn="ctr" defTabSz="556230">
              <a:spcAft>
                <a:spcPts val="462"/>
              </a:spcAft>
              <a:buFont typeface="Arial" panose="020B0604020202020204" pitchFamily="34" charset="0"/>
              <a:buChar char="•"/>
            </a:pPr>
            <a:r>
              <a:rPr lang="en-US" sz="2600" dirty="0"/>
              <a:t>Preserves nutritive value </a:t>
            </a: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6941795" y="520580"/>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19</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7653254" y="5875517"/>
            <a:ext cx="391412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What’s an additive?</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10" name="Picture 9">
            <a:extLst>
              <a:ext uri="{FF2B5EF4-FFF2-40B4-BE49-F238E27FC236}">
                <a16:creationId xmlns:a16="http://schemas.microsoft.com/office/drawing/2014/main" id="{CDBE7B4B-5485-FFE4-5263-8043623B79A6}"/>
              </a:ext>
            </a:extLst>
          </p:cNvPr>
          <p:cNvPicPr>
            <a:picLocks noChangeAspect="1"/>
          </p:cNvPicPr>
          <p:nvPr/>
        </p:nvPicPr>
        <p:blipFill>
          <a:blip r:embed="rId3"/>
          <a:stretch>
            <a:fillRect/>
          </a:stretch>
        </p:blipFill>
        <p:spPr>
          <a:xfrm>
            <a:off x="5927902" y="180799"/>
            <a:ext cx="6159619" cy="5649831"/>
          </a:xfrm>
          <a:prstGeom prst="rect">
            <a:avLst/>
          </a:prstGeom>
          <a:ln>
            <a:solidFill>
              <a:schemeClr val="accent1"/>
            </a:solidFill>
          </a:ln>
        </p:spPr>
      </p:pic>
      <p:sp>
        <p:nvSpPr>
          <p:cNvPr id="12" name="Arrow: Down 11">
            <a:extLst>
              <a:ext uri="{FF2B5EF4-FFF2-40B4-BE49-F238E27FC236}">
                <a16:creationId xmlns:a16="http://schemas.microsoft.com/office/drawing/2014/main" id="{EBA8CDC0-56BD-0E34-07F6-CBD20B262F3A}"/>
              </a:ext>
            </a:extLst>
          </p:cNvPr>
          <p:cNvSpPr/>
          <p:nvPr/>
        </p:nvSpPr>
        <p:spPr>
          <a:xfrm rot="13700192">
            <a:off x="5343082" y="2441385"/>
            <a:ext cx="484632" cy="2483931"/>
          </a:xfrm>
          <a:prstGeom prst="downArrow">
            <a:avLst>
              <a:gd name="adj1" fmla="val 33013"/>
              <a:gd name="adj2"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F7127BF-AEB1-EC35-17A6-B768E06B8792}"/>
              </a:ext>
            </a:extLst>
          </p:cNvPr>
          <p:cNvSpPr txBox="1"/>
          <p:nvPr/>
        </p:nvSpPr>
        <p:spPr>
          <a:xfrm>
            <a:off x="2190367" y="4400079"/>
            <a:ext cx="2268026" cy="492443"/>
          </a:xfrm>
          <a:prstGeom prst="rect">
            <a:avLst/>
          </a:prstGeom>
          <a:blipFill>
            <a:blip r:embed="rId4"/>
            <a:tile tx="0" ty="0" sx="100000" sy="100000" flip="none" algn="tl"/>
          </a:blipFill>
          <a:ln>
            <a:solidFill>
              <a:schemeClr val="accent1"/>
            </a:solidFill>
          </a:ln>
        </p:spPr>
        <p:txBody>
          <a:bodyPr wrap="square" rtlCol="0">
            <a:spAutoFit/>
          </a:bodyPr>
          <a:lstStyle/>
          <a:p>
            <a:r>
              <a:rPr lang="en-US" sz="2600" b="1" dirty="0">
                <a:solidFill>
                  <a:schemeClr val="bg1"/>
                </a:solidFill>
              </a:rPr>
              <a:t>…Categories...</a:t>
            </a:r>
          </a:p>
        </p:txBody>
      </p:sp>
    </p:spTree>
    <p:extLst>
      <p:ext uri="{BB962C8B-B14F-4D97-AF65-F5344CB8AC3E}">
        <p14:creationId xmlns:p14="http://schemas.microsoft.com/office/powerpoint/2010/main" val="2606179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48026" y="767725"/>
            <a:ext cx="5987854" cy="4806127"/>
          </a:xfrm>
          <a:prstGeom prst="rect">
            <a:avLst/>
          </a:prstGeom>
        </p:spPr>
        <p:txBody>
          <a:bodyPr>
            <a:normAutofit/>
          </a:bodyPr>
          <a:lstStyle/>
          <a:p>
            <a:pPr marL="361188" indent="-457200" defTabSz="722376">
              <a:spcAft>
                <a:spcPts val="600"/>
              </a:spcAft>
              <a:buFont typeface="Arial" panose="020B0604020202020204" pitchFamily="34" charset="0"/>
              <a:buChar char="•"/>
            </a:pPr>
            <a:r>
              <a:rPr lang="en-US" sz="2800" b="1" dirty="0"/>
              <a:t>Weekly class notes posted</a:t>
            </a:r>
            <a:endParaRPr lang="en-US" sz="2600" dirty="0"/>
          </a:p>
          <a:p>
            <a:pPr marL="818388" lvl="1" indent="-457200" defTabSz="722376">
              <a:spcAft>
                <a:spcPts val="600"/>
              </a:spcAft>
              <a:buFont typeface="Arial" panose="020B0604020202020204" pitchFamily="34" charset="0"/>
              <a:buChar char="•"/>
            </a:pPr>
            <a:r>
              <a:rPr lang="en-US" sz="2600" dirty="0"/>
              <a:t>With slides and my notes </a:t>
            </a:r>
          </a:p>
          <a:p>
            <a:pPr marL="361188" indent="-457200" defTabSz="722376">
              <a:spcAft>
                <a:spcPts val="600"/>
              </a:spcAft>
              <a:buFont typeface="Arial" panose="020B0604020202020204" pitchFamily="34" charset="0"/>
              <a:buChar char="•"/>
            </a:pPr>
            <a:r>
              <a:rPr lang="en-US" sz="2800" b="1" dirty="0"/>
              <a:t>Break midway for 10-minutes</a:t>
            </a:r>
          </a:p>
          <a:p>
            <a:pPr marL="361188" indent="-457200" defTabSz="722376">
              <a:spcAft>
                <a:spcPts val="600"/>
              </a:spcAft>
              <a:buFont typeface="Arial" panose="020B0604020202020204" pitchFamily="34" charset="0"/>
              <a:buChar char="•"/>
            </a:pPr>
            <a:r>
              <a:rPr lang="en-US" sz="2800" b="1" dirty="0"/>
              <a:t>Short Q/A before break and end</a:t>
            </a:r>
            <a:endParaRPr lang="en-US" sz="2600" b="1" dirty="0"/>
          </a:p>
          <a:p>
            <a:pPr marL="818388" lvl="1" indent="-457200" defTabSz="722376">
              <a:spcAft>
                <a:spcPts val="600"/>
              </a:spcAft>
              <a:buFont typeface="Arial" panose="020B0604020202020204" pitchFamily="34" charset="0"/>
              <a:buChar char="•"/>
            </a:pPr>
            <a:r>
              <a:rPr lang="en-US" sz="2600" dirty="0"/>
              <a:t>Submit questions via the portal during the week</a:t>
            </a:r>
          </a:p>
          <a:p>
            <a:pPr marL="818388" lvl="1" indent="-457200" defTabSz="722376">
              <a:spcAft>
                <a:spcPts val="600"/>
              </a:spcAft>
              <a:buFont typeface="Arial" panose="020B0604020202020204" pitchFamily="34" charset="0"/>
              <a:buChar char="•"/>
            </a:pPr>
            <a:r>
              <a:rPr lang="en-US" sz="2600" dirty="0"/>
              <a:t>I will post weekly answers for all to see</a:t>
            </a:r>
          </a:p>
          <a:p>
            <a:pPr marL="246888" indent="-342900" defTabSz="722376">
              <a:spcAft>
                <a:spcPts val="600"/>
              </a:spcAft>
              <a:buFont typeface="Arial" panose="020B0604020202020204" pitchFamily="34" charset="0"/>
              <a:buChar char="•"/>
            </a:pPr>
            <a:r>
              <a:rPr lang="en-US" sz="2800" b="1" dirty="0"/>
              <a:t>Lots to cover over 6-weeks </a:t>
            </a:r>
            <a:endParaRPr lang="en-US" sz="2600" dirty="0"/>
          </a:p>
          <a:p>
            <a:pPr marL="704088" lvl="1" indent="-342900" defTabSz="722376">
              <a:spcAft>
                <a:spcPts val="600"/>
              </a:spcAft>
              <a:buFont typeface="Arial" panose="020B0604020202020204" pitchFamily="34" charset="0"/>
              <a:buChar char="•"/>
            </a:pPr>
            <a:r>
              <a:rPr lang="en-US" sz="2600" dirty="0"/>
              <a:t>Will comment on many actual labels</a:t>
            </a: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6164159" y="434349"/>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2</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6242216" y="5791581"/>
            <a:ext cx="5369774" cy="769441"/>
          </a:xfrm>
          <a:prstGeom prst="rect">
            <a:avLst/>
          </a:prstGeom>
          <a:solidFill>
            <a:schemeClr val="accent4">
              <a:lumMod val="20000"/>
              <a:lumOff val="80000"/>
            </a:schemeClr>
          </a:solidFill>
          <a:ln>
            <a:solidFill>
              <a:schemeClr val="accent1"/>
            </a:solidFill>
          </a:ln>
        </p:spPr>
        <p:txBody>
          <a:bodyPr wrap="square" rtlCol="0">
            <a:spAutoFit/>
          </a:bodyPr>
          <a:lstStyle/>
          <a:p>
            <a:r>
              <a:rPr lang="en-US" sz="4400" b="1" dirty="0"/>
              <a:t>Truth versus puffery…</a:t>
            </a:r>
          </a:p>
        </p:txBody>
      </p:sp>
      <p:sp>
        <p:nvSpPr>
          <p:cNvPr id="5" name="TextBox 4">
            <a:extLst>
              <a:ext uri="{FF2B5EF4-FFF2-40B4-BE49-F238E27FC236}">
                <a16:creationId xmlns:a16="http://schemas.microsoft.com/office/drawing/2014/main" id="{40453022-C6AF-A395-EB6A-147725F875C7}"/>
              </a:ext>
            </a:extLst>
          </p:cNvPr>
          <p:cNvSpPr txBox="1"/>
          <p:nvPr/>
        </p:nvSpPr>
        <p:spPr>
          <a:xfrm>
            <a:off x="730323" y="5831027"/>
            <a:ext cx="4405180"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Overview </a:t>
            </a:r>
          </a:p>
        </p:txBody>
      </p:sp>
      <p:pic>
        <p:nvPicPr>
          <p:cNvPr id="7" name="Picture 6" descr="A blue sign with white text&#10;&#10;Description automatically generated">
            <a:extLst>
              <a:ext uri="{FF2B5EF4-FFF2-40B4-BE49-F238E27FC236}">
                <a16:creationId xmlns:a16="http://schemas.microsoft.com/office/drawing/2014/main" id="{1DDB05DE-4B47-05AC-419B-8FDB7C168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300" y="525283"/>
            <a:ext cx="5519757" cy="5063659"/>
          </a:xfrm>
          <a:prstGeom prst="rect">
            <a:avLst/>
          </a:prstGeom>
        </p:spPr>
      </p:pic>
      <p:sp>
        <p:nvSpPr>
          <p:cNvPr id="8" name="Oval 7">
            <a:extLst>
              <a:ext uri="{FF2B5EF4-FFF2-40B4-BE49-F238E27FC236}">
                <a16:creationId xmlns:a16="http://schemas.microsoft.com/office/drawing/2014/main" id="{55D267FC-EB9B-D38A-A2AD-2FD1957D1D0B}"/>
              </a:ext>
            </a:extLst>
          </p:cNvPr>
          <p:cNvSpPr/>
          <p:nvPr/>
        </p:nvSpPr>
        <p:spPr>
          <a:xfrm>
            <a:off x="6746630" y="3362324"/>
            <a:ext cx="4960146" cy="7334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…for you…</a:t>
            </a:r>
          </a:p>
        </p:txBody>
      </p:sp>
    </p:spTree>
    <p:extLst>
      <p:ext uri="{BB962C8B-B14F-4D97-AF65-F5344CB8AC3E}">
        <p14:creationId xmlns:p14="http://schemas.microsoft.com/office/powerpoint/2010/main" val="2753565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136346" y="228693"/>
            <a:ext cx="4472923" cy="5297155"/>
          </a:xfrm>
          <a:prstGeom prst="rect">
            <a:avLst/>
          </a:prstGeom>
        </p:spPr>
        <p:txBody>
          <a:bodyPr>
            <a:normAutofit/>
          </a:bodyPr>
          <a:lstStyle/>
          <a:p>
            <a:pPr indent="-179085" algn="ctr" defTabSz="556230">
              <a:spcAft>
                <a:spcPts val="462"/>
              </a:spcAft>
            </a:pPr>
            <a:r>
              <a:rPr lang="en-US" sz="3000" b="1" dirty="0"/>
              <a:t>A person who is –</a:t>
            </a:r>
          </a:p>
          <a:p>
            <a:pPr marL="735315" lvl="2" algn="ctr" defTabSz="556230">
              <a:spcAft>
                <a:spcPts val="462"/>
              </a:spcAft>
            </a:pPr>
            <a:endParaRPr lang="en-US" sz="2600" b="1" dirty="0"/>
          </a:p>
          <a:p>
            <a:pPr marL="172959" indent="-352044" algn="ctr" defTabSz="556230">
              <a:spcAft>
                <a:spcPts val="462"/>
              </a:spcAft>
              <a:buFont typeface="Arial" panose="020B0604020202020204" pitchFamily="34" charset="0"/>
              <a:buChar char="•"/>
            </a:pPr>
            <a:r>
              <a:rPr lang="en-US" sz="2600" dirty="0"/>
              <a:t>A member of the public </a:t>
            </a:r>
          </a:p>
          <a:p>
            <a:pPr marL="172959" indent="-352044" algn="ctr" defTabSz="556230">
              <a:spcAft>
                <a:spcPts val="462"/>
              </a:spcAft>
              <a:buFont typeface="Arial" panose="020B0604020202020204" pitchFamily="34" charset="0"/>
              <a:buChar char="•"/>
            </a:pPr>
            <a:r>
              <a:rPr lang="en-US" sz="2600" dirty="0"/>
              <a:t>Takes possession of food</a:t>
            </a:r>
          </a:p>
          <a:p>
            <a:pPr marL="172959" indent="-352044" algn="ctr" defTabSz="556230">
              <a:spcAft>
                <a:spcPts val="462"/>
              </a:spcAft>
              <a:buFont typeface="Arial" panose="020B0604020202020204" pitchFamily="34" charset="0"/>
              <a:buChar char="•"/>
            </a:pPr>
            <a:r>
              <a:rPr lang="en-US" sz="2600" dirty="0"/>
              <a:t>Not a food operator</a:t>
            </a:r>
          </a:p>
          <a:p>
            <a:pPr marL="172959" indent="-352044" algn="ctr" defTabSz="556230">
              <a:spcAft>
                <a:spcPts val="462"/>
              </a:spcAft>
              <a:buFont typeface="Arial" panose="020B0604020202020204" pitchFamily="34" charset="0"/>
              <a:buChar char="•"/>
            </a:pPr>
            <a:r>
              <a:rPr lang="en-US" sz="2600" dirty="0"/>
              <a:t>Not selling food for resale</a:t>
            </a:r>
          </a:p>
          <a:p>
            <a:pPr marL="1544559" lvl="3" indent="-352044" algn="ctr" defTabSz="556230">
              <a:spcAft>
                <a:spcPts val="462"/>
              </a:spcAft>
              <a:buFont typeface="Arial" panose="020B0604020202020204" pitchFamily="34" charset="0"/>
              <a:buChar char="•"/>
            </a:pPr>
            <a:endParaRPr lang="en-US" sz="2600" dirty="0"/>
          </a:p>
          <a:p>
            <a:pPr indent="-179085" algn="ctr" defTabSz="556230">
              <a:spcAft>
                <a:spcPts val="462"/>
              </a:spcAft>
            </a:pPr>
            <a:endParaRPr lang="en-US" sz="2600" dirty="0"/>
          </a:p>
          <a:p>
            <a:pPr indent="-179085" algn="ctr" defTabSz="556230">
              <a:spcAft>
                <a:spcPts val="462"/>
              </a:spcAft>
            </a:pPr>
            <a:r>
              <a:rPr lang="en-US" sz="2600" b="1" dirty="0"/>
              <a:t>Advocacy organizations -- </a:t>
            </a:r>
          </a:p>
          <a:p>
            <a:pPr marL="278115" indent="-457200" algn="ctr" defTabSz="556230">
              <a:spcAft>
                <a:spcPts val="462"/>
              </a:spcAft>
              <a:buFont typeface="Arial" panose="020B0604020202020204" pitchFamily="34" charset="0"/>
              <a:buChar char="•"/>
            </a:pPr>
            <a:r>
              <a:rPr lang="en-US" sz="2600" dirty="0"/>
              <a:t>Have significant influence</a:t>
            </a:r>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20</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6900571" y="5875517"/>
            <a:ext cx="469197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What’s a consumer?</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7" name="Picture 6">
            <a:extLst>
              <a:ext uri="{FF2B5EF4-FFF2-40B4-BE49-F238E27FC236}">
                <a16:creationId xmlns:a16="http://schemas.microsoft.com/office/drawing/2014/main" id="{3F2BED28-9AD3-9F1A-3053-54AC870F8627}"/>
              </a:ext>
            </a:extLst>
          </p:cNvPr>
          <p:cNvPicPr>
            <a:picLocks noChangeAspect="1"/>
          </p:cNvPicPr>
          <p:nvPr/>
        </p:nvPicPr>
        <p:blipFill>
          <a:blip r:embed="rId3"/>
          <a:stretch>
            <a:fillRect/>
          </a:stretch>
        </p:blipFill>
        <p:spPr>
          <a:xfrm>
            <a:off x="4804815" y="336414"/>
            <a:ext cx="7250839" cy="5434548"/>
          </a:xfrm>
          <a:prstGeom prst="rect">
            <a:avLst/>
          </a:prstGeom>
          <a:ln>
            <a:solidFill>
              <a:schemeClr val="accent1"/>
            </a:solidFill>
          </a:ln>
        </p:spPr>
      </p:pic>
      <p:sp>
        <p:nvSpPr>
          <p:cNvPr id="9" name="Arrow: Down 8">
            <a:extLst>
              <a:ext uri="{FF2B5EF4-FFF2-40B4-BE49-F238E27FC236}">
                <a16:creationId xmlns:a16="http://schemas.microsoft.com/office/drawing/2014/main" id="{31A69E72-4745-998B-3A30-CF5632EA60F6}"/>
              </a:ext>
            </a:extLst>
          </p:cNvPr>
          <p:cNvSpPr/>
          <p:nvPr/>
        </p:nvSpPr>
        <p:spPr>
          <a:xfrm rot="13656416">
            <a:off x="4539669" y="2009238"/>
            <a:ext cx="484632" cy="2338233"/>
          </a:xfrm>
          <a:prstGeom prst="down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3500000" scaled="1"/>
            <a:tileRect/>
          </a:gra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440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34611" y="397708"/>
            <a:ext cx="6051673" cy="4982141"/>
          </a:xfrm>
          <a:prstGeom prst="rect">
            <a:avLst/>
          </a:prstGeom>
        </p:spPr>
        <p:txBody>
          <a:bodyPr>
            <a:normAutofit/>
          </a:bodyPr>
          <a:lstStyle/>
          <a:p>
            <a:pPr marL="172959" indent="-352044" defTabSz="556230">
              <a:spcAft>
                <a:spcPts val="462"/>
              </a:spcAft>
              <a:buFont typeface="Arial" panose="020B0604020202020204" pitchFamily="34" charset="0"/>
              <a:buChar char="•"/>
            </a:pPr>
            <a:r>
              <a:rPr lang="en-US" sz="2800" b="1" dirty="0"/>
              <a:t>Ingredien</a:t>
            </a:r>
            <a:r>
              <a:rPr lang="en-US" sz="2800" dirty="0"/>
              <a:t>t –</a:t>
            </a:r>
            <a:r>
              <a:rPr lang="en-US" sz="2400" dirty="0"/>
              <a:t>    </a:t>
            </a:r>
            <a:endParaRPr lang="en-US" sz="2600" dirty="0"/>
          </a:p>
          <a:p>
            <a:pPr marL="630159" lvl="1" indent="-352044" defTabSz="556230">
              <a:spcAft>
                <a:spcPts val="462"/>
              </a:spcAft>
              <a:buFont typeface="Arial" panose="020B0604020202020204" pitchFamily="34" charset="0"/>
              <a:buChar char="•"/>
            </a:pPr>
            <a:r>
              <a:rPr lang="en-US" sz="2600" dirty="0"/>
              <a:t>Substance in food</a:t>
            </a:r>
          </a:p>
          <a:p>
            <a:pPr marL="630159" lvl="1" indent="-352044" defTabSz="556230">
              <a:spcAft>
                <a:spcPts val="462"/>
              </a:spcAft>
              <a:buFont typeface="Arial" panose="020B0604020202020204" pitchFamily="34" charset="0"/>
              <a:buChar char="•"/>
            </a:pPr>
            <a:r>
              <a:rPr lang="en-US" sz="2600" dirty="0"/>
              <a:t>Forms part of a mixture   </a:t>
            </a:r>
          </a:p>
          <a:p>
            <a:pPr marL="630159" lvl="1" indent="-352044" defTabSz="556230">
              <a:spcAft>
                <a:spcPts val="462"/>
              </a:spcAft>
              <a:buFont typeface="Arial" panose="020B0604020202020204" pitchFamily="34" charset="0"/>
              <a:buChar char="•"/>
            </a:pPr>
            <a:r>
              <a:rPr lang="en-US" sz="2600" dirty="0"/>
              <a:t>Listed by weight (descending order)</a:t>
            </a:r>
          </a:p>
          <a:p>
            <a:pPr marL="630159" lvl="1" indent="-352044" defTabSz="556230">
              <a:spcAft>
                <a:spcPts val="462"/>
              </a:spcAft>
              <a:buFont typeface="Arial" panose="020B0604020202020204" pitchFamily="34" charset="0"/>
              <a:buChar char="•"/>
            </a:pPr>
            <a:r>
              <a:rPr lang="en-US" sz="2600" dirty="0"/>
              <a:t>Major allergens specially noted</a:t>
            </a:r>
          </a:p>
          <a:p>
            <a:pPr marL="630159" lvl="1" indent="-352044" defTabSz="556230">
              <a:spcAft>
                <a:spcPts val="462"/>
              </a:spcAft>
              <a:buFont typeface="Arial" panose="020B0604020202020204" pitchFamily="34" charset="0"/>
              <a:buChar char="•"/>
            </a:pPr>
            <a:r>
              <a:rPr lang="en-US" sz="2600" dirty="0"/>
              <a:t>Includes color additives and flavorings</a:t>
            </a:r>
          </a:p>
          <a:p>
            <a:pPr marL="630159" lvl="1" indent="-352044" defTabSz="556230">
              <a:spcAft>
                <a:spcPts val="462"/>
              </a:spcAft>
              <a:buFont typeface="Arial" panose="020B0604020202020204" pitchFamily="34" charset="0"/>
              <a:buChar char="•"/>
            </a:pPr>
            <a:endParaRPr lang="en-US" sz="2800" b="1" dirty="0"/>
          </a:p>
          <a:p>
            <a:pPr marL="630159" lvl="1" indent="-352044" defTabSz="556230">
              <a:spcAft>
                <a:spcPts val="462"/>
              </a:spcAft>
              <a:buFont typeface="Arial" panose="020B0604020202020204" pitchFamily="34" charset="0"/>
              <a:buChar char="•"/>
            </a:pPr>
            <a:endParaRPr lang="en-US" sz="2800" b="1" dirty="0"/>
          </a:p>
          <a:p>
            <a:pPr marL="630159" lvl="1" indent="-352044" defTabSz="556230">
              <a:spcAft>
                <a:spcPts val="462"/>
              </a:spcAft>
              <a:buFont typeface="Arial" panose="020B0604020202020204" pitchFamily="34" charset="0"/>
              <a:buChar char="•"/>
            </a:pPr>
            <a:endParaRPr lang="en-US" sz="2800" b="1" dirty="0"/>
          </a:p>
          <a:p>
            <a:pPr marL="630159" lvl="1" indent="-352044" defTabSz="556230">
              <a:spcAft>
                <a:spcPts val="462"/>
              </a:spcAft>
              <a:buFont typeface="Arial" panose="020B0604020202020204" pitchFamily="34" charset="0"/>
              <a:buChar char="•"/>
            </a:pPr>
            <a:r>
              <a:rPr lang="en-US" sz="2800" b="1" dirty="0"/>
              <a:t>Plus, about 50 other terms … </a:t>
            </a:r>
            <a:endParaRPr lang="en-US" sz="2200" dirty="0"/>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6207955" y="352418"/>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21</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6031684" y="5875517"/>
            <a:ext cx="5535691"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Even more general terminology</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8" name="Picture 7">
            <a:extLst>
              <a:ext uri="{FF2B5EF4-FFF2-40B4-BE49-F238E27FC236}">
                <a16:creationId xmlns:a16="http://schemas.microsoft.com/office/drawing/2014/main" id="{DC3A5514-FD21-F122-2033-D0E85E518130}"/>
              </a:ext>
            </a:extLst>
          </p:cNvPr>
          <p:cNvPicPr>
            <a:picLocks noChangeAspect="1"/>
          </p:cNvPicPr>
          <p:nvPr/>
        </p:nvPicPr>
        <p:blipFill>
          <a:blip r:embed="rId3"/>
          <a:stretch>
            <a:fillRect/>
          </a:stretch>
        </p:blipFill>
        <p:spPr>
          <a:xfrm>
            <a:off x="6567985" y="386981"/>
            <a:ext cx="4919289" cy="2782926"/>
          </a:xfrm>
          <a:prstGeom prst="rect">
            <a:avLst/>
          </a:prstGeom>
        </p:spPr>
      </p:pic>
      <p:pic>
        <p:nvPicPr>
          <p:cNvPr id="10" name="Picture 9">
            <a:extLst>
              <a:ext uri="{FF2B5EF4-FFF2-40B4-BE49-F238E27FC236}">
                <a16:creationId xmlns:a16="http://schemas.microsoft.com/office/drawing/2014/main" id="{0EE1F896-418D-57DC-87C1-B8C86DD45C63}"/>
              </a:ext>
            </a:extLst>
          </p:cNvPr>
          <p:cNvPicPr>
            <a:picLocks noChangeAspect="1"/>
          </p:cNvPicPr>
          <p:nvPr/>
        </p:nvPicPr>
        <p:blipFill>
          <a:blip r:embed="rId4"/>
          <a:stretch>
            <a:fillRect/>
          </a:stretch>
        </p:blipFill>
        <p:spPr>
          <a:xfrm>
            <a:off x="6411685" y="3283004"/>
            <a:ext cx="5274765" cy="2496673"/>
          </a:xfrm>
          <a:prstGeom prst="rect">
            <a:avLst/>
          </a:prstGeom>
        </p:spPr>
      </p:pic>
      <p:sp>
        <p:nvSpPr>
          <p:cNvPr id="12" name="Rectangle: Rounded Corners 11">
            <a:extLst>
              <a:ext uri="{FF2B5EF4-FFF2-40B4-BE49-F238E27FC236}">
                <a16:creationId xmlns:a16="http://schemas.microsoft.com/office/drawing/2014/main" id="{6AC762BF-BB62-E2B2-00B1-31019F09D261}"/>
              </a:ext>
            </a:extLst>
          </p:cNvPr>
          <p:cNvSpPr/>
          <p:nvPr/>
        </p:nvSpPr>
        <p:spPr>
          <a:xfrm>
            <a:off x="9879616" y="4851159"/>
            <a:ext cx="2077773" cy="5220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Club crackers</a:t>
            </a:r>
          </a:p>
        </p:txBody>
      </p:sp>
      <p:sp>
        <p:nvSpPr>
          <p:cNvPr id="14" name="Rectangle: Rounded Corners 13">
            <a:extLst>
              <a:ext uri="{FF2B5EF4-FFF2-40B4-BE49-F238E27FC236}">
                <a16:creationId xmlns:a16="http://schemas.microsoft.com/office/drawing/2014/main" id="{45FC0841-C611-3D48-AF41-0DBE605D6232}"/>
              </a:ext>
            </a:extLst>
          </p:cNvPr>
          <p:cNvSpPr/>
          <p:nvPr/>
        </p:nvSpPr>
        <p:spPr>
          <a:xfrm>
            <a:off x="9821026" y="1801786"/>
            <a:ext cx="2077773" cy="45706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Saltine crackers</a:t>
            </a:r>
          </a:p>
        </p:txBody>
      </p:sp>
      <p:sp>
        <p:nvSpPr>
          <p:cNvPr id="16" name="Rectangle: Rounded Corners 15">
            <a:extLst>
              <a:ext uri="{FF2B5EF4-FFF2-40B4-BE49-F238E27FC236}">
                <a16:creationId xmlns:a16="http://schemas.microsoft.com/office/drawing/2014/main" id="{FC61EBBE-FB03-1845-2422-D381FA25FB8B}"/>
              </a:ext>
            </a:extLst>
          </p:cNvPr>
          <p:cNvSpPr/>
          <p:nvPr/>
        </p:nvSpPr>
        <p:spPr>
          <a:xfrm>
            <a:off x="1602213" y="3291595"/>
            <a:ext cx="3441870" cy="1211909"/>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e.g., Yellow No. 5 must be declared – triggers allergic reaction</a:t>
            </a:r>
          </a:p>
        </p:txBody>
      </p:sp>
    </p:spTree>
    <p:extLst>
      <p:ext uri="{BB962C8B-B14F-4D97-AF65-F5344CB8AC3E}">
        <p14:creationId xmlns:p14="http://schemas.microsoft.com/office/powerpoint/2010/main" val="3343068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93204" y="440629"/>
            <a:ext cx="5369774" cy="5297155"/>
          </a:xfrm>
          <a:prstGeom prst="rect">
            <a:avLst/>
          </a:prstGeom>
        </p:spPr>
        <p:txBody>
          <a:bodyPr>
            <a:normAutofit/>
          </a:bodyPr>
          <a:lstStyle/>
          <a:p>
            <a:pPr marL="172959" indent="-352044"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marL="172959" indent="-352044" defTabSz="556230">
              <a:spcAft>
                <a:spcPts val="462"/>
              </a:spcAft>
              <a:buFont typeface="Arial" panose="020B0604020202020204" pitchFamily="34" charset="0"/>
              <a:buChar char="•"/>
            </a:pPr>
            <a:r>
              <a:rPr lang="en-US" sz="2800" b="1" kern="1200" dirty="0">
                <a:solidFill>
                  <a:schemeClr val="tx1"/>
                </a:solidFill>
                <a:latin typeface="+mn-lt"/>
                <a:ea typeface="+mn-ea"/>
                <a:cs typeface="+mn-cs"/>
              </a:rPr>
              <a:t>Genesis of the need for labeling</a:t>
            </a:r>
          </a:p>
          <a:p>
            <a:pPr marL="172959" indent="-352044"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marL="172959" indent="-352044"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marL="172959" indent="-352044" defTabSz="556230">
              <a:spcAft>
                <a:spcPts val="462"/>
              </a:spcAft>
              <a:buFont typeface="Arial" panose="020B0604020202020204" pitchFamily="34" charset="0"/>
              <a:buChar char="•"/>
            </a:pPr>
            <a:r>
              <a:rPr lang="en-US" sz="2800" b="1" kern="1200" dirty="0">
                <a:solidFill>
                  <a:schemeClr val="tx1"/>
                </a:solidFill>
                <a:latin typeface="+mn-lt"/>
                <a:ea typeface="+mn-ea"/>
                <a:cs typeface="+mn-cs"/>
              </a:rPr>
              <a:t>Defining food</a:t>
            </a:r>
          </a:p>
          <a:p>
            <a:pPr marL="172959" indent="-352044"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marL="172959" indent="-352044"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marL="172959" indent="-352044" defTabSz="556230">
              <a:spcAft>
                <a:spcPts val="462"/>
              </a:spcAft>
              <a:buFont typeface="Arial" panose="020B0604020202020204" pitchFamily="34" charset="0"/>
              <a:buChar char="•"/>
            </a:pPr>
            <a:r>
              <a:rPr lang="en-US" sz="2800" b="1" kern="1200" dirty="0">
                <a:solidFill>
                  <a:schemeClr val="tx1"/>
                </a:solidFill>
                <a:latin typeface="+mn-lt"/>
                <a:ea typeface="+mn-ea"/>
                <a:cs typeface="+mn-cs"/>
              </a:rPr>
              <a:t>Defining labeling and terminology</a:t>
            </a:r>
          </a:p>
          <a:p>
            <a:pPr marL="172959" indent="-352044"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marL="172959" indent="-352044"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defTabSz="722376">
              <a:spcAft>
                <a:spcPts val="600"/>
              </a:spcAft>
            </a:pPr>
            <a:endParaRPr lang="en-US" sz="3200" b="1" kern="1200" dirty="0">
              <a:solidFill>
                <a:schemeClr val="tx1"/>
              </a:solidFill>
              <a:latin typeface="+mn-lt"/>
              <a:ea typeface="+mn-ea"/>
              <a:cs typeface="+mn-cs"/>
            </a:endParaRP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662978" y="440629"/>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3</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5983633" y="5248091"/>
            <a:ext cx="5942614" cy="769441"/>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4400" b="1" dirty="0"/>
              <a:t>Chaos, law, then justice</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837368"/>
            <a:ext cx="3562129"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Topics</a:t>
            </a:r>
          </a:p>
        </p:txBody>
      </p:sp>
      <p:pic>
        <p:nvPicPr>
          <p:cNvPr id="7" name="Graphic 6" descr="Gavel with solid fill">
            <a:extLst>
              <a:ext uri="{FF2B5EF4-FFF2-40B4-BE49-F238E27FC236}">
                <a16:creationId xmlns:a16="http://schemas.microsoft.com/office/drawing/2014/main" id="{195BF464-C47A-60F4-975D-35EA114139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5004" y="1174407"/>
            <a:ext cx="2211987" cy="2211987"/>
          </a:xfrm>
          <a:prstGeom prst="rect">
            <a:avLst/>
          </a:prstGeom>
        </p:spPr>
      </p:pic>
      <p:pic>
        <p:nvPicPr>
          <p:cNvPr id="9" name="Graphic 8" descr="Scales of justice with solid fill">
            <a:extLst>
              <a:ext uri="{FF2B5EF4-FFF2-40B4-BE49-F238E27FC236}">
                <a16:creationId xmlns:a16="http://schemas.microsoft.com/office/drawing/2014/main" id="{C92F46E5-9D1A-8C48-B85A-68CBDDC379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2811" y="2466895"/>
            <a:ext cx="2355818" cy="2355818"/>
          </a:xfrm>
          <a:prstGeom prst="rect">
            <a:avLst/>
          </a:prstGeom>
        </p:spPr>
      </p:pic>
      <p:pic>
        <p:nvPicPr>
          <p:cNvPr id="11" name="Graphic 10" descr="Rollercoaster Down with solid fill">
            <a:extLst>
              <a:ext uri="{FF2B5EF4-FFF2-40B4-BE49-F238E27FC236}">
                <a16:creationId xmlns:a16="http://schemas.microsoft.com/office/drawing/2014/main" id="{E1F52EAB-D5B1-63CA-8FA7-DE94D0B202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7189" y="295972"/>
            <a:ext cx="2211986" cy="2211986"/>
          </a:xfrm>
          <a:prstGeom prst="rect">
            <a:avLst/>
          </a:prstGeom>
        </p:spPr>
      </p:pic>
      <p:sp>
        <p:nvSpPr>
          <p:cNvPr id="16" name="TextBox 15">
            <a:extLst>
              <a:ext uri="{FF2B5EF4-FFF2-40B4-BE49-F238E27FC236}">
                <a16:creationId xmlns:a16="http://schemas.microsoft.com/office/drawing/2014/main" id="{92302E22-DB51-40CC-07C7-65B2DB558045}"/>
              </a:ext>
            </a:extLst>
          </p:cNvPr>
          <p:cNvSpPr txBox="1"/>
          <p:nvPr/>
        </p:nvSpPr>
        <p:spPr>
          <a:xfrm>
            <a:off x="6934835" y="3551202"/>
            <a:ext cx="2160335" cy="400110"/>
          </a:xfrm>
          <a:prstGeom prst="rect">
            <a:avLst/>
          </a:prstGeom>
          <a:solidFill>
            <a:schemeClr val="bg1">
              <a:lumMod val="95000"/>
            </a:schemeClr>
          </a:solidFill>
          <a:ln>
            <a:solidFill>
              <a:schemeClr val="accent1"/>
            </a:solidFill>
          </a:ln>
        </p:spPr>
        <p:txBody>
          <a:bodyPr wrap="none" rtlCol="0">
            <a:spAutoFit/>
          </a:bodyPr>
          <a:lstStyle/>
          <a:p>
            <a:r>
              <a:rPr lang="en-US" sz="2000" b="1" dirty="0"/>
              <a:t>Who do you trust?</a:t>
            </a:r>
          </a:p>
        </p:txBody>
      </p:sp>
      <p:sp>
        <p:nvSpPr>
          <p:cNvPr id="17" name="TextBox 16">
            <a:extLst>
              <a:ext uri="{FF2B5EF4-FFF2-40B4-BE49-F238E27FC236}">
                <a16:creationId xmlns:a16="http://schemas.microsoft.com/office/drawing/2014/main" id="{EB5CF0AF-0369-D33F-5810-9D491D1F6441}"/>
              </a:ext>
            </a:extLst>
          </p:cNvPr>
          <p:cNvSpPr txBox="1"/>
          <p:nvPr/>
        </p:nvSpPr>
        <p:spPr>
          <a:xfrm>
            <a:off x="9538026" y="714781"/>
            <a:ext cx="1709955" cy="400110"/>
          </a:xfrm>
          <a:prstGeom prst="rect">
            <a:avLst/>
          </a:prstGeom>
          <a:solidFill>
            <a:schemeClr val="bg1">
              <a:lumMod val="95000"/>
            </a:schemeClr>
          </a:solidFill>
          <a:ln>
            <a:solidFill>
              <a:schemeClr val="accent1"/>
            </a:solidFill>
          </a:ln>
        </p:spPr>
        <p:txBody>
          <a:bodyPr wrap="none" rtlCol="0">
            <a:spAutoFit/>
          </a:bodyPr>
          <a:lstStyle/>
          <a:p>
            <a:r>
              <a:rPr lang="en-US" sz="2000" b="1" dirty="0"/>
              <a:t>What is truth?</a:t>
            </a:r>
          </a:p>
        </p:txBody>
      </p:sp>
      <p:sp>
        <p:nvSpPr>
          <p:cNvPr id="18" name="TextBox 17">
            <a:extLst>
              <a:ext uri="{FF2B5EF4-FFF2-40B4-BE49-F238E27FC236}">
                <a16:creationId xmlns:a16="http://schemas.microsoft.com/office/drawing/2014/main" id="{34BC36AE-6FCB-7311-0E5D-6612BC7CF2AB}"/>
              </a:ext>
            </a:extLst>
          </p:cNvPr>
          <p:cNvSpPr txBox="1"/>
          <p:nvPr/>
        </p:nvSpPr>
        <p:spPr>
          <a:xfrm>
            <a:off x="6342686" y="4559190"/>
            <a:ext cx="3344634" cy="400110"/>
          </a:xfrm>
          <a:prstGeom prst="rect">
            <a:avLst/>
          </a:prstGeom>
          <a:solidFill>
            <a:schemeClr val="bg1">
              <a:lumMod val="95000"/>
            </a:schemeClr>
          </a:solidFill>
          <a:ln>
            <a:solidFill>
              <a:schemeClr val="accent1"/>
            </a:solidFill>
          </a:ln>
        </p:spPr>
        <p:txBody>
          <a:bodyPr wrap="none" rtlCol="0">
            <a:spAutoFit/>
          </a:bodyPr>
          <a:lstStyle/>
          <a:p>
            <a:r>
              <a:rPr lang="en-US" sz="2000" b="1" dirty="0"/>
              <a:t>What are reasonable actions?</a:t>
            </a:r>
          </a:p>
        </p:txBody>
      </p:sp>
      <p:sp>
        <p:nvSpPr>
          <p:cNvPr id="19" name="TextBox 18">
            <a:extLst>
              <a:ext uri="{FF2B5EF4-FFF2-40B4-BE49-F238E27FC236}">
                <a16:creationId xmlns:a16="http://schemas.microsoft.com/office/drawing/2014/main" id="{86900932-9823-B719-0ECB-80AE1350335C}"/>
              </a:ext>
            </a:extLst>
          </p:cNvPr>
          <p:cNvSpPr txBox="1"/>
          <p:nvPr/>
        </p:nvSpPr>
        <p:spPr>
          <a:xfrm>
            <a:off x="6159303" y="4040048"/>
            <a:ext cx="3711401" cy="400110"/>
          </a:xfrm>
          <a:prstGeom prst="rect">
            <a:avLst/>
          </a:prstGeom>
          <a:solidFill>
            <a:schemeClr val="bg1">
              <a:lumMod val="95000"/>
            </a:schemeClr>
          </a:solidFill>
          <a:ln>
            <a:solidFill>
              <a:schemeClr val="accent1"/>
            </a:solidFill>
          </a:ln>
        </p:spPr>
        <p:txBody>
          <a:bodyPr wrap="none" rtlCol="0">
            <a:spAutoFit/>
          </a:bodyPr>
          <a:lstStyle/>
          <a:p>
            <a:r>
              <a:rPr lang="en-US" sz="2000" b="1" dirty="0"/>
              <a:t>What is a reasonable consumer?</a:t>
            </a:r>
          </a:p>
        </p:txBody>
      </p:sp>
    </p:spTree>
    <p:extLst>
      <p:ext uri="{BB962C8B-B14F-4D97-AF65-F5344CB8AC3E}">
        <p14:creationId xmlns:p14="http://schemas.microsoft.com/office/powerpoint/2010/main" val="2907329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93204" y="1050230"/>
            <a:ext cx="5369774" cy="3869574"/>
          </a:xfrm>
          <a:prstGeom prst="rect">
            <a:avLst/>
          </a:prstGeom>
        </p:spPr>
        <p:txBody>
          <a:bodyPr>
            <a:normAutofit/>
          </a:bodyPr>
          <a:lstStyle/>
          <a:p>
            <a:pPr marL="172959" indent="-352044" defTabSz="556230">
              <a:spcAft>
                <a:spcPts val="462"/>
              </a:spcAft>
              <a:buFont typeface="Arial" panose="020B0604020202020204" pitchFamily="34" charset="0"/>
              <a:buChar char="•"/>
            </a:pPr>
            <a:r>
              <a:rPr lang="en-US" sz="2800" b="1" kern="1200" dirty="0">
                <a:solidFill>
                  <a:schemeClr val="tx1"/>
                </a:solidFill>
                <a:latin typeface="+mn-lt"/>
                <a:ea typeface="+mn-ea"/>
                <a:cs typeface="+mn-cs"/>
              </a:rPr>
              <a:t>Fraud ruled without law  </a:t>
            </a:r>
            <a:endParaRPr lang="en-US" sz="2600" kern="1200" dirty="0">
              <a:solidFill>
                <a:schemeClr val="tx1"/>
              </a:solidFill>
              <a:latin typeface="+mn-lt"/>
              <a:ea typeface="+mn-ea"/>
              <a:cs typeface="+mn-cs"/>
            </a:endParaRPr>
          </a:p>
          <a:p>
            <a:pPr marL="630159" lvl="1" indent="-352044" defTabSz="556230">
              <a:spcAft>
                <a:spcPts val="462"/>
              </a:spcAft>
              <a:buFont typeface="Arial" panose="020B0604020202020204" pitchFamily="34" charset="0"/>
              <a:buChar char="•"/>
            </a:pPr>
            <a:r>
              <a:rPr lang="en-US" sz="2600" dirty="0"/>
              <a:t>Artificial flavorings in plants…</a:t>
            </a:r>
          </a:p>
          <a:p>
            <a:pPr marL="278115" lvl="1" defTabSz="556230">
              <a:spcAft>
                <a:spcPts val="462"/>
              </a:spcAft>
            </a:pPr>
            <a:r>
              <a:rPr lang="en-US" sz="2600" dirty="0"/>
              <a:t>Addition of ground peas… </a:t>
            </a:r>
          </a:p>
          <a:p>
            <a:pPr marL="278115" indent="-457200"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marL="278115" indent="-457200" defTabSz="556230">
              <a:spcAft>
                <a:spcPts val="462"/>
              </a:spcAft>
              <a:buFont typeface="Arial" panose="020B0604020202020204" pitchFamily="34" charset="0"/>
              <a:buChar char="•"/>
            </a:pPr>
            <a:r>
              <a:rPr lang="en-US" sz="2800" b="1" kern="1200" dirty="0">
                <a:solidFill>
                  <a:schemeClr val="tx1"/>
                </a:solidFill>
                <a:latin typeface="+mn-lt"/>
                <a:ea typeface="+mn-ea"/>
                <a:cs typeface="+mn-cs"/>
              </a:rPr>
              <a:t>Common law emerged</a:t>
            </a:r>
            <a:endParaRPr lang="en-US" sz="2600" b="1" kern="1200" dirty="0">
              <a:solidFill>
                <a:schemeClr val="tx1"/>
              </a:solidFill>
              <a:latin typeface="+mn-lt"/>
              <a:ea typeface="+mn-ea"/>
              <a:cs typeface="+mn-cs"/>
            </a:endParaRPr>
          </a:p>
          <a:p>
            <a:pPr marL="630159" lvl="1" indent="-352044" defTabSz="556230">
              <a:spcAft>
                <a:spcPts val="462"/>
              </a:spcAft>
              <a:buFont typeface="Arial" panose="020B0604020202020204" pitchFamily="34" charset="0"/>
              <a:buChar char="•"/>
            </a:pPr>
            <a:r>
              <a:rPr lang="en-US" sz="2600" dirty="0"/>
              <a:t>Consumers on their own…</a:t>
            </a:r>
          </a:p>
          <a:p>
            <a:pPr marL="630159" lvl="1" indent="-352044" defTabSz="556230">
              <a:spcAft>
                <a:spcPts val="462"/>
              </a:spcAft>
              <a:buFont typeface="Arial" panose="020B0604020202020204" pitchFamily="34" charset="0"/>
              <a:buChar char="•"/>
            </a:pPr>
            <a:r>
              <a:rPr lang="en-US" sz="2600" dirty="0"/>
              <a:t>Ingredients were toxic…</a:t>
            </a:r>
          </a:p>
          <a:p>
            <a:pPr marL="630159" lvl="1" indent="-352044" defTabSz="556230">
              <a:spcAft>
                <a:spcPts val="462"/>
              </a:spcAft>
              <a:buFont typeface="Arial" panose="020B0604020202020204" pitchFamily="34" charset="0"/>
              <a:buChar char="•"/>
            </a:pPr>
            <a:r>
              <a:rPr lang="en-US" sz="2600" kern="1200" dirty="0">
                <a:solidFill>
                  <a:schemeClr val="tx1"/>
                </a:solidFill>
                <a:latin typeface="+mn-lt"/>
                <a:ea typeface="+mn-ea"/>
                <a:cs typeface="+mn-cs"/>
              </a:rPr>
              <a:t>“The </a:t>
            </a:r>
            <a:r>
              <a:rPr lang="en-US" sz="2600" dirty="0"/>
              <a:t>Poison Squad” stepped in…</a:t>
            </a: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662978" y="440629"/>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4</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6649914" y="5831027"/>
            <a:ext cx="4617679" cy="769441"/>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4400" b="1" dirty="0"/>
              <a:t>Genesis of need</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19" name="Picture 18" descr="Close-up of a court hearing form&#10;&#10;Description automatically generated">
            <a:extLst>
              <a:ext uri="{FF2B5EF4-FFF2-40B4-BE49-F238E27FC236}">
                <a16:creationId xmlns:a16="http://schemas.microsoft.com/office/drawing/2014/main" id="{4D93A1BA-C353-FF36-BB52-C7C848E453B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30504" y="2072304"/>
            <a:ext cx="1968621" cy="1312414"/>
          </a:xfrm>
          <a:prstGeom prst="rect">
            <a:avLst/>
          </a:prstGeom>
        </p:spPr>
      </p:pic>
      <p:sp>
        <p:nvSpPr>
          <p:cNvPr id="20" name="TextBox 19">
            <a:extLst>
              <a:ext uri="{FF2B5EF4-FFF2-40B4-BE49-F238E27FC236}">
                <a16:creationId xmlns:a16="http://schemas.microsoft.com/office/drawing/2014/main" id="{3E2CEE46-520E-74EA-69D8-4ECB415E4FF0}"/>
              </a:ext>
            </a:extLst>
          </p:cNvPr>
          <p:cNvSpPr txBox="1"/>
          <p:nvPr/>
        </p:nvSpPr>
        <p:spPr>
          <a:xfrm>
            <a:off x="5775893" y="3411996"/>
            <a:ext cx="3080265" cy="230832"/>
          </a:xfrm>
          <a:prstGeom prst="rect">
            <a:avLst/>
          </a:prstGeom>
          <a:noFill/>
        </p:spPr>
        <p:txBody>
          <a:bodyPr wrap="square" rtlCol="0">
            <a:spAutoFit/>
          </a:bodyPr>
          <a:lstStyle/>
          <a:p>
            <a:r>
              <a:rPr lang="en-US" sz="900" dirty="0">
                <a:hlinkClick r:id="rId4" tooltip="https://pix4free.org/photo/4317/common-law.html"/>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24" name="Picture 23" descr="A close-up of words&#10;&#10;Description automatically generated">
            <a:extLst>
              <a:ext uri="{FF2B5EF4-FFF2-40B4-BE49-F238E27FC236}">
                <a16:creationId xmlns:a16="http://schemas.microsoft.com/office/drawing/2014/main" id="{91A41D76-F2A6-9822-685E-34EF471EAA3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641174" y="1370626"/>
            <a:ext cx="3490045" cy="2687335"/>
          </a:xfrm>
          <a:prstGeom prst="rect">
            <a:avLst/>
          </a:prstGeom>
        </p:spPr>
      </p:pic>
      <p:sp>
        <p:nvSpPr>
          <p:cNvPr id="25" name="TextBox 24">
            <a:extLst>
              <a:ext uri="{FF2B5EF4-FFF2-40B4-BE49-F238E27FC236}">
                <a16:creationId xmlns:a16="http://schemas.microsoft.com/office/drawing/2014/main" id="{39B814CE-1068-8CCE-70C0-9639CF0C34A3}"/>
              </a:ext>
            </a:extLst>
          </p:cNvPr>
          <p:cNvSpPr txBox="1"/>
          <p:nvPr/>
        </p:nvSpPr>
        <p:spPr>
          <a:xfrm>
            <a:off x="8958753" y="4079371"/>
            <a:ext cx="3135896" cy="230832"/>
          </a:xfrm>
          <a:prstGeom prst="rect">
            <a:avLst/>
          </a:prstGeom>
          <a:noFill/>
        </p:spPr>
        <p:txBody>
          <a:bodyPr wrap="square" rtlCol="0">
            <a:spAutoFit/>
          </a:bodyPr>
          <a:lstStyle/>
          <a:p>
            <a:r>
              <a:rPr lang="en-US" sz="900" dirty="0">
                <a:hlinkClick r:id="rId7" tooltip="https://courses.lumenlearning.com/wmopen-introbusiness/chapter/meaning-and-purposes-of-the-law/"/>
              </a:rPr>
              <a:t>This Photo</a:t>
            </a:r>
            <a:r>
              <a:rPr lang="en-US" sz="900" dirty="0"/>
              <a:t> by Unknown Author is licensed under </a:t>
            </a:r>
            <a:r>
              <a:rPr lang="en-US" sz="900" dirty="0">
                <a:hlinkClick r:id="rId5" tooltip="https://creativecommons.org/licenses/by-sa/3.0/"/>
              </a:rPr>
              <a:t>CC BY-SA</a:t>
            </a:r>
            <a:endParaRPr lang="en-US" sz="900" dirty="0"/>
          </a:p>
        </p:txBody>
      </p:sp>
      <p:sp>
        <p:nvSpPr>
          <p:cNvPr id="26" name="TextBox 25">
            <a:extLst>
              <a:ext uri="{FF2B5EF4-FFF2-40B4-BE49-F238E27FC236}">
                <a16:creationId xmlns:a16="http://schemas.microsoft.com/office/drawing/2014/main" id="{F018B4EA-02B6-DE13-E14B-BE3ABF466322}"/>
              </a:ext>
            </a:extLst>
          </p:cNvPr>
          <p:cNvSpPr txBox="1"/>
          <p:nvPr/>
        </p:nvSpPr>
        <p:spPr>
          <a:xfrm>
            <a:off x="6282433" y="440629"/>
            <a:ext cx="1864765" cy="707886"/>
          </a:xfrm>
          <a:prstGeom prst="rect">
            <a:avLst/>
          </a:prstGeom>
          <a:solidFill>
            <a:schemeClr val="accent2">
              <a:lumMod val="20000"/>
              <a:lumOff val="80000"/>
            </a:schemeClr>
          </a:solidFill>
          <a:ln>
            <a:solidFill>
              <a:schemeClr val="accent1"/>
            </a:solidFill>
          </a:ln>
        </p:spPr>
        <p:txBody>
          <a:bodyPr wrap="square" rtlCol="0">
            <a:spAutoFit/>
          </a:bodyPr>
          <a:lstStyle/>
          <a:p>
            <a:r>
              <a:rPr lang="en-US" sz="2000" b="1" dirty="0"/>
              <a:t>Economic fraud</a:t>
            </a:r>
          </a:p>
          <a:p>
            <a:r>
              <a:rPr lang="en-US" sz="2000" b="1" dirty="0"/>
              <a:t> in 372 BC</a:t>
            </a:r>
          </a:p>
        </p:txBody>
      </p:sp>
      <p:sp>
        <p:nvSpPr>
          <p:cNvPr id="27" name="TextBox 26">
            <a:extLst>
              <a:ext uri="{FF2B5EF4-FFF2-40B4-BE49-F238E27FC236}">
                <a16:creationId xmlns:a16="http://schemas.microsoft.com/office/drawing/2014/main" id="{6ED5BEF0-28D0-CCE9-2F3C-40220DFA67E5}"/>
              </a:ext>
            </a:extLst>
          </p:cNvPr>
          <p:cNvSpPr txBox="1"/>
          <p:nvPr/>
        </p:nvSpPr>
        <p:spPr>
          <a:xfrm>
            <a:off x="5844674" y="1246855"/>
            <a:ext cx="2796500" cy="707886"/>
          </a:xfrm>
          <a:prstGeom prst="rect">
            <a:avLst/>
          </a:prstGeom>
          <a:solidFill>
            <a:schemeClr val="accent2">
              <a:lumMod val="20000"/>
              <a:lumOff val="80000"/>
            </a:schemeClr>
          </a:solidFill>
          <a:ln>
            <a:solidFill>
              <a:schemeClr val="accent1"/>
            </a:solidFill>
          </a:ln>
        </p:spPr>
        <p:txBody>
          <a:bodyPr wrap="square" rtlCol="0">
            <a:spAutoFit/>
          </a:bodyPr>
          <a:lstStyle/>
          <a:p>
            <a:r>
              <a:rPr lang="en-US" sz="2000" b="1" dirty="0"/>
              <a:t>The King’s proclamation in the 13</a:t>
            </a:r>
            <a:r>
              <a:rPr lang="en-US" sz="2000" b="1" baseline="30000" dirty="0"/>
              <a:t>th</a:t>
            </a:r>
            <a:r>
              <a:rPr lang="en-US" sz="2000" b="1" dirty="0"/>
              <a:t> century</a:t>
            </a:r>
          </a:p>
        </p:txBody>
      </p:sp>
      <p:sp>
        <p:nvSpPr>
          <p:cNvPr id="6" name="TextBox 5">
            <a:extLst>
              <a:ext uri="{FF2B5EF4-FFF2-40B4-BE49-F238E27FC236}">
                <a16:creationId xmlns:a16="http://schemas.microsoft.com/office/drawing/2014/main" id="{0E78D576-83BF-A8E0-E1D3-A0C2AE6A7162}"/>
              </a:ext>
            </a:extLst>
          </p:cNvPr>
          <p:cNvSpPr txBox="1"/>
          <p:nvPr/>
        </p:nvSpPr>
        <p:spPr>
          <a:xfrm>
            <a:off x="8966963" y="4344329"/>
            <a:ext cx="2918034" cy="400110"/>
          </a:xfrm>
          <a:prstGeom prst="rect">
            <a:avLst/>
          </a:prstGeom>
          <a:solidFill>
            <a:schemeClr val="accent2">
              <a:lumMod val="20000"/>
              <a:lumOff val="80000"/>
            </a:schemeClr>
          </a:solidFill>
          <a:ln>
            <a:solidFill>
              <a:schemeClr val="accent1"/>
            </a:solidFill>
          </a:ln>
        </p:spPr>
        <p:txBody>
          <a:bodyPr wrap="square" rtlCol="0">
            <a:spAutoFit/>
          </a:bodyPr>
          <a:lstStyle/>
          <a:p>
            <a:r>
              <a:rPr lang="en-US" sz="2000" b="1" dirty="0"/>
              <a:t>Statutory law after 1890</a:t>
            </a:r>
          </a:p>
        </p:txBody>
      </p:sp>
      <p:pic>
        <p:nvPicPr>
          <p:cNvPr id="9" name="Picture 8" descr="A book cover with a plate and spoon&#10;&#10;Description automatically generated">
            <a:extLst>
              <a:ext uri="{FF2B5EF4-FFF2-40B4-BE49-F238E27FC236}">
                <a16:creationId xmlns:a16="http://schemas.microsoft.com/office/drawing/2014/main" id="{070ED9FF-B74F-83E7-BEBF-53E2CDB76D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9409" y="3676215"/>
            <a:ext cx="1098175" cy="1590181"/>
          </a:xfrm>
          <a:prstGeom prst="rect">
            <a:avLst/>
          </a:prstGeom>
        </p:spPr>
      </p:pic>
      <p:sp>
        <p:nvSpPr>
          <p:cNvPr id="10" name="TextBox 9">
            <a:extLst>
              <a:ext uri="{FF2B5EF4-FFF2-40B4-BE49-F238E27FC236}">
                <a16:creationId xmlns:a16="http://schemas.microsoft.com/office/drawing/2014/main" id="{641FF02B-1BA0-8264-7BF4-26C629A8151D}"/>
              </a:ext>
            </a:extLst>
          </p:cNvPr>
          <p:cNvSpPr txBox="1"/>
          <p:nvPr/>
        </p:nvSpPr>
        <p:spPr>
          <a:xfrm>
            <a:off x="6851398" y="5206851"/>
            <a:ext cx="774196" cy="400110"/>
          </a:xfrm>
          <a:prstGeom prst="rect">
            <a:avLst/>
          </a:prstGeom>
          <a:solidFill>
            <a:schemeClr val="accent2">
              <a:lumMod val="20000"/>
              <a:lumOff val="80000"/>
            </a:schemeClr>
          </a:solidFill>
          <a:ln>
            <a:solidFill>
              <a:schemeClr val="accent1"/>
            </a:solidFill>
          </a:ln>
        </p:spPr>
        <p:txBody>
          <a:bodyPr wrap="square" rtlCol="0">
            <a:spAutoFit/>
          </a:bodyPr>
          <a:lstStyle/>
          <a:p>
            <a:r>
              <a:rPr lang="en-US" sz="2000" b="1" dirty="0"/>
              <a:t>1883</a:t>
            </a:r>
          </a:p>
        </p:txBody>
      </p:sp>
      <p:cxnSp>
        <p:nvCxnSpPr>
          <p:cNvPr id="8" name="Straight Arrow Connector 7">
            <a:extLst>
              <a:ext uri="{FF2B5EF4-FFF2-40B4-BE49-F238E27FC236}">
                <a16:creationId xmlns:a16="http://schemas.microsoft.com/office/drawing/2014/main" id="{DAC394FD-A540-5014-F00F-61DA56CFC725}"/>
              </a:ext>
            </a:extLst>
          </p:cNvPr>
          <p:cNvCxnSpPr>
            <a:cxnSpLocks/>
          </p:cNvCxnSpPr>
          <p:nvPr/>
        </p:nvCxnSpPr>
        <p:spPr>
          <a:xfrm>
            <a:off x="6381658" y="1025404"/>
            <a:ext cx="612649" cy="4231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8572B7B-9A43-2331-45D6-C85366E5F06B}"/>
              </a:ext>
            </a:extLst>
          </p:cNvPr>
          <p:cNvCxnSpPr>
            <a:cxnSpLocks/>
            <a:stCxn id="10" idx="3"/>
            <a:endCxn id="6" idx="1"/>
          </p:cNvCxnSpPr>
          <p:nvPr/>
        </p:nvCxnSpPr>
        <p:spPr>
          <a:xfrm flipV="1">
            <a:off x="7625594" y="4544384"/>
            <a:ext cx="1341369" cy="862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932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96957" y="1106860"/>
            <a:ext cx="5497914" cy="3633869"/>
          </a:xfrm>
          <a:prstGeom prst="rect">
            <a:avLst/>
          </a:prstGeom>
        </p:spPr>
        <p:txBody>
          <a:bodyPr>
            <a:normAutofit lnSpcReduction="10000"/>
          </a:bodyPr>
          <a:lstStyle/>
          <a:p>
            <a:pPr marL="172959" indent="-352044" defTabSz="556230">
              <a:spcAft>
                <a:spcPts val="462"/>
              </a:spcAft>
              <a:buFont typeface="Arial" panose="020B0604020202020204" pitchFamily="34" charset="0"/>
              <a:buChar char="•"/>
            </a:pPr>
            <a:r>
              <a:rPr lang="en-US" sz="2800" b="1" kern="1200" dirty="0">
                <a:solidFill>
                  <a:schemeClr val="tx1"/>
                </a:solidFill>
                <a:latin typeface="+mn-lt"/>
                <a:ea typeface="+mn-ea"/>
                <a:cs typeface="+mn-cs"/>
              </a:rPr>
              <a:t>Statutory law enacted  </a:t>
            </a:r>
          </a:p>
          <a:p>
            <a:pPr marL="172959" indent="-352044" defTabSz="556230">
              <a:spcAft>
                <a:spcPts val="462"/>
              </a:spcAft>
              <a:buFont typeface="Arial" panose="020B0604020202020204" pitchFamily="34" charset="0"/>
              <a:buChar char="•"/>
            </a:pPr>
            <a:endParaRPr lang="en-US" sz="2600" kern="1200" dirty="0">
              <a:solidFill>
                <a:schemeClr val="tx1"/>
              </a:solidFill>
              <a:latin typeface="+mn-lt"/>
              <a:ea typeface="+mn-ea"/>
              <a:cs typeface="+mn-cs"/>
            </a:endParaRPr>
          </a:p>
          <a:p>
            <a:pPr marL="630159" lvl="1" indent="-352044" defTabSz="556230">
              <a:spcAft>
                <a:spcPts val="462"/>
              </a:spcAft>
              <a:buFont typeface="Arial" panose="020B0604020202020204" pitchFamily="34" charset="0"/>
              <a:buChar char="•"/>
            </a:pPr>
            <a:r>
              <a:rPr lang="en-US" sz="2600" dirty="0"/>
              <a:t>By 1890, beef for export inspected</a:t>
            </a:r>
          </a:p>
          <a:p>
            <a:pPr marL="630159" lvl="1" indent="-352044" defTabSz="556230">
              <a:spcAft>
                <a:spcPts val="462"/>
              </a:spcAft>
              <a:buFont typeface="Arial" panose="020B0604020202020204" pitchFamily="34" charset="0"/>
              <a:buChar char="•"/>
            </a:pPr>
            <a:endParaRPr lang="en-US" sz="2600" dirty="0"/>
          </a:p>
          <a:p>
            <a:pPr marL="630159" lvl="1" indent="-352044" defTabSz="556230">
              <a:spcAft>
                <a:spcPts val="462"/>
              </a:spcAft>
              <a:buFont typeface="Arial" panose="020B0604020202020204" pitchFamily="34" charset="0"/>
              <a:buChar char="•"/>
            </a:pPr>
            <a:r>
              <a:rPr lang="en-US" sz="2600" dirty="0"/>
              <a:t>By 1906 --  </a:t>
            </a:r>
            <a:endParaRPr lang="en-US" sz="2400" dirty="0"/>
          </a:p>
          <a:p>
            <a:pPr marL="1087359" lvl="2" indent="-352044" defTabSz="556230">
              <a:spcAft>
                <a:spcPts val="462"/>
              </a:spcAft>
              <a:buFont typeface="Arial" panose="020B0604020202020204" pitchFamily="34" charset="0"/>
              <a:buChar char="•"/>
            </a:pPr>
            <a:r>
              <a:rPr lang="en-US" sz="2400" dirty="0"/>
              <a:t>First interstate law for livestock</a:t>
            </a:r>
          </a:p>
          <a:p>
            <a:pPr marL="1087359" lvl="2" indent="-352044" defTabSz="556230">
              <a:spcAft>
                <a:spcPts val="462"/>
              </a:spcAft>
              <a:buFont typeface="Arial" panose="020B0604020202020204" pitchFamily="34" charset="0"/>
              <a:buChar char="•"/>
            </a:pPr>
            <a:r>
              <a:rPr lang="en-US" sz="2400" kern="1200" dirty="0">
                <a:solidFill>
                  <a:schemeClr val="tx1"/>
                </a:solidFill>
                <a:latin typeface="+mn-lt"/>
                <a:ea typeface="+mn-ea"/>
                <a:cs typeface="+mn-cs"/>
              </a:rPr>
              <a:t>First i</a:t>
            </a:r>
            <a:r>
              <a:rPr lang="en-US" sz="2400" dirty="0"/>
              <a:t>nterstate law </a:t>
            </a:r>
            <a:r>
              <a:rPr lang="en-US" sz="2400" kern="1200" dirty="0">
                <a:solidFill>
                  <a:schemeClr val="tx1"/>
                </a:solidFill>
                <a:latin typeface="+mn-lt"/>
                <a:ea typeface="+mn-ea"/>
                <a:cs typeface="+mn-cs"/>
              </a:rPr>
              <a:t>for labeling </a:t>
            </a:r>
            <a:endParaRPr lang="en-US" sz="2000" kern="1200" dirty="0">
              <a:solidFill>
                <a:schemeClr val="tx1"/>
              </a:solidFill>
              <a:latin typeface="+mn-lt"/>
              <a:ea typeface="+mn-ea"/>
              <a:cs typeface="+mn-cs"/>
            </a:endParaRPr>
          </a:p>
          <a:p>
            <a:pPr marL="1544559" lvl="3" indent="-352044" defTabSz="556230">
              <a:spcAft>
                <a:spcPts val="462"/>
              </a:spcAft>
              <a:buFont typeface="Arial" panose="020B0604020202020204" pitchFamily="34" charset="0"/>
              <a:buChar char="•"/>
            </a:pPr>
            <a:r>
              <a:rPr lang="en-US" sz="2000" dirty="0"/>
              <a:t>T</a:t>
            </a:r>
            <a:r>
              <a:rPr lang="en-US" sz="2000" kern="1200" dirty="0">
                <a:solidFill>
                  <a:schemeClr val="tx1"/>
                </a:solidFill>
                <a:latin typeface="+mn-lt"/>
                <a:ea typeface="+mn-ea"/>
                <a:cs typeface="+mn-cs"/>
              </a:rPr>
              <a:t>o prevent unsafe ingredients</a:t>
            </a:r>
            <a:endParaRPr lang="en-US" sz="2800" b="1" kern="1200" dirty="0">
              <a:solidFill>
                <a:schemeClr val="tx1"/>
              </a:solidFill>
              <a:latin typeface="+mn-lt"/>
              <a:ea typeface="+mn-ea"/>
              <a:cs typeface="+mn-cs"/>
            </a:endParaRPr>
          </a:p>
          <a:p>
            <a:pPr marL="172959" indent="-352044" defTabSz="556230">
              <a:spcAft>
                <a:spcPts val="462"/>
              </a:spcAft>
              <a:buFont typeface="Arial" panose="020B0604020202020204" pitchFamily="34" charset="0"/>
              <a:buChar char="•"/>
            </a:pPr>
            <a:endParaRPr lang="en-US" sz="2800" b="1" kern="1200" dirty="0">
              <a:solidFill>
                <a:schemeClr val="tx1"/>
              </a:solidFill>
              <a:latin typeface="+mn-lt"/>
              <a:ea typeface="+mn-ea"/>
              <a:cs typeface="+mn-cs"/>
            </a:endParaRPr>
          </a:p>
          <a:p>
            <a:pPr defTabSz="722376">
              <a:spcAft>
                <a:spcPts val="600"/>
              </a:spcAft>
            </a:pPr>
            <a:endParaRPr lang="en-US" sz="3200" b="1" kern="1200" dirty="0">
              <a:solidFill>
                <a:schemeClr val="tx1"/>
              </a:solidFill>
              <a:latin typeface="+mn-lt"/>
              <a:ea typeface="+mn-ea"/>
              <a:cs typeface="+mn-cs"/>
            </a:endParaRP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flipH="1">
            <a:off x="5748894" y="487011"/>
            <a:ext cx="100274"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5</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6155203" y="5831027"/>
            <a:ext cx="5406006" cy="769441"/>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4400" b="1" dirty="0"/>
              <a:t>More genesis of need</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sp>
        <p:nvSpPr>
          <p:cNvPr id="6" name="TextBox 5">
            <a:extLst>
              <a:ext uri="{FF2B5EF4-FFF2-40B4-BE49-F238E27FC236}">
                <a16:creationId xmlns:a16="http://schemas.microsoft.com/office/drawing/2014/main" id="{0E78D576-83BF-A8E0-E1D3-A0C2AE6A7162}"/>
              </a:ext>
            </a:extLst>
          </p:cNvPr>
          <p:cNvSpPr txBox="1"/>
          <p:nvPr/>
        </p:nvSpPr>
        <p:spPr>
          <a:xfrm>
            <a:off x="7208134" y="546047"/>
            <a:ext cx="719292" cy="400110"/>
          </a:xfrm>
          <a:prstGeom prst="rect">
            <a:avLst/>
          </a:prstGeom>
          <a:solidFill>
            <a:schemeClr val="accent6">
              <a:lumMod val="20000"/>
              <a:lumOff val="80000"/>
            </a:schemeClr>
          </a:solidFill>
          <a:ln>
            <a:solidFill>
              <a:schemeClr val="accent1"/>
            </a:solidFill>
          </a:ln>
        </p:spPr>
        <p:txBody>
          <a:bodyPr wrap="square" rtlCol="0">
            <a:spAutoFit/>
          </a:bodyPr>
          <a:lstStyle/>
          <a:p>
            <a:r>
              <a:rPr lang="en-US" sz="2000" b="1" dirty="0"/>
              <a:t>1890</a:t>
            </a:r>
          </a:p>
        </p:txBody>
      </p:sp>
      <p:pic>
        <p:nvPicPr>
          <p:cNvPr id="8" name="Picture 7" descr="A book cover with a factory&#10;&#10;Description automatically generated">
            <a:extLst>
              <a:ext uri="{FF2B5EF4-FFF2-40B4-BE49-F238E27FC236}">
                <a16:creationId xmlns:a16="http://schemas.microsoft.com/office/drawing/2014/main" id="{E688B61D-A7B9-849C-A34C-0645C0459F8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258061" y="440376"/>
            <a:ext cx="1472685" cy="2249191"/>
          </a:xfrm>
          <a:prstGeom prst="rect">
            <a:avLst/>
          </a:prstGeom>
        </p:spPr>
      </p:pic>
      <p:sp>
        <p:nvSpPr>
          <p:cNvPr id="9" name="TextBox 8">
            <a:extLst>
              <a:ext uri="{FF2B5EF4-FFF2-40B4-BE49-F238E27FC236}">
                <a16:creationId xmlns:a16="http://schemas.microsoft.com/office/drawing/2014/main" id="{6117D4D2-11C0-C93B-E81E-35D98AB30FC5}"/>
              </a:ext>
            </a:extLst>
          </p:cNvPr>
          <p:cNvSpPr txBox="1"/>
          <p:nvPr/>
        </p:nvSpPr>
        <p:spPr>
          <a:xfrm>
            <a:off x="10173993" y="2702148"/>
            <a:ext cx="1640820" cy="369332"/>
          </a:xfrm>
          <a:prstGeom prst="rect">
            <a:avLst/>
          </a:prstGeom>
          <a:noFill/>
        </p:spPr>
        <p:txBody>
          <a:bodyPr wrap="square" rtlCol="0">
            <a:spAutoFit/>
          </a:bodyPr>
          <a:lstStyle/>
          <a:p>
            <a:r>
              <a:rPr lang="en-US" sz="900" dirty="0">
                <a:hlinkClick r:id="rId4" tooltip="https://en.wikipedia.org/wiki/The_Jungle"/>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11" name="Picture 10" descr="A close up of a sign&#10;&#10;Description automatically generated">
            <a:extLst>
              <a:ext uri="{FF2B5EF4-FFF2-40B4-BE49-F238E27FC236}">
                <a16:creationId xmlns:a16="http://schemas.microsoft.com/office/drawing/2014/main" id="{5EE3FF4F-2D57-EB05-118E-714C03B2103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70828" y="856856"/>
            <a:ext cx="2805775" cy="1268444"/>
          </a:xfrm>
          <a:prstGeom prst="rect">
            <a:avLst/>
          </a:prstGeom>
        </p:spPr>
      </p:pic>
      <p:sp>
        <p:nvSpPr>
          <p:cNvPr id="12" name="TextBox 11">
            <a:extLst>
              <a:ext uri="{FF2B5EF4-FFF2-40B4-BE49-F238E27FC236}">
                <a16:creationId xmlns:a16="http://schemas.microsoft.com/office/drawing/2014/main" id="{731B669D-FAC6-E1F0-D8E1-5B1DCAAADC05}"/>
              </a:ext>
            </a:extLst>
          </p:cNvPr>
          <p:cNvSpPr txBox="1"/>
          <p:nvPr/>
        </p:nvSpPr>
        <p:spPr>
          <a:xfrm>
            <a:off x="9965350" y="374352"/>
            <a:ext cx="719292" cy="400110"/>
          </a:xfrm>
          <a:prstGeom prst="rect">
            <a:avLst/>
          </a:prstGeom>
          <a:solidFill>
            <a:schemeClr val="accent6">
              <a:lumMod val="20000"/>
              <a:lumOff val="80000"/>
            </a:schemeClr>
          </a:solidFill>
          <a:ln>
            <a:solidFill>
              <a:schemeClr val="accent1"/>
            </a:solidFill>
          </a:ln>
        </p:spPr>
        <p:txBody>
          <a:bodyPr wrap="square" rtlCol="0">
            <a:spAutoFit/>
          </a:bodyPr>
          <a:lstStyle/>
          <a:p>
            <a:r>
              <a:rPr lang="en-US" sz="2000" b="1" dirty="0"/>
              <a:t>1906</a:t>
            </a:r>
          </a:p>
        </p:txBody>
      </p:sp>
      <p:pic>
        <p:nvPicPr>
          <p:cNvPr id="14" name="Picture 13" descr="A close-up of a document&#10;&#10;Description automatically generated">
            <a:extLst>
              <a:ext uri="{FF2B5EF4-FFF2-40B4-BE49-F238E27FC236}">
                <a16:creationId xmlns:a16="http://schemas.microsoft.com/office/drawing/2014/main" id="{39188217-9E60-F90A-5973-77D1AEECD6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6182" y="2057788"/>
            <a:ext cx="3579256" cy="1732014"/>
          </a:xfrm>
          <a:prstGeom prst="rect">
            <a:avLst/>
          </a:prstGeom>
          <a:effectLst>
            <a:innerShdw blurRad="825500">
              <a:prstClr val="black"/>
            </a:innerShdw>
            <a:softEdge rad="0"/>
          </a:effectLst>
        </p:spPr>
      </p:pic>
      <p:sp>
        <p:nvSpPr>
          <p:cNvPr id="16" name="TextBox 15">
            <a:extLst>
              <a:ext uri="{FF2B5EF4-FFF2-40B4-BE49-F238E27FC236}">
                <a16:creationId xmlns:a16="http://schemas.microsoft.com/office/drawing/2014/main" id="{19159856-679D-3BB0-63A2-46ECB5074053}"/>
              </a:ext>
            </a:extLst>
          </p:cNvPr>
          <p:cNvSpPr txBox="1"/>
          <p:nvPr/>
        </p:nvSpPr>
        <p:spPr>
          <a:xfrm>
            <a:off x="8093230" y="3198514"/>
            <a:ext cx="3721583" cy="707886"/>
          </a:xfrm>
          <a:prstGeom prst="rect">
            <a:avLst/>
          </a:prstGeom>
          <a:solidFill>
            <a:schemeClr val="accent6">
              <a:lumMod val="20000"/>
              <a:lumOff val="80000"/>
            </a:schemeClr>
          </a:solidFill>
          <a:ln>
            <a:solidFill>
              <a:schemeClr val="accent1"/>
            </a:solidFill>
          </a:ln>
        </p:spPr>
        <p:txBody>
          <a:bodyPr wrap="square" rtlCol="0">
            <a:spAutoFit/>
          </a:bodyPr>
          <a:lstStyle/>
          <a:p>
            <a:r>
              <a:rPr lang="en-US" sz="2000" b="1" dirty="0"/>
              <a:t>1906 – crackdown on deceptive marketing and labeling practices</a:t>
            </a:r>
          </a:p>
        </p:txBody>
      </p:sp>
      <p:pic>
        <p:nvPicPr>
          <p:cNvPr id="18" name="Picture 17" descr="A person in a military uniform&#10;&#10;Description automatically generated">
            <a:extLst>
              <a:ext uri="{FF2B5EF4-FFF2-40B4-BE49-F238E27FC236}">
                <a16:creationId xmlns:a16="http://schemas.microsoft.com/office/drawing/2014/main" id="{DA9EA1F2-B6F1-EBD0-68EC-1718651476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9991" y="3380651"/>
            <a:ext cx="1458066" cy="2173527"/>
          </a:xfrm>
          <a:prstGeom prst="rect">
            <a:avLst/>
          </a:prstGeom>
        </p:spPr>
      </p:pic>
      <p:sp>
        <p:nvSpPr>
          <p:cNvPr id="21" name="TextBox 20">
            <a:extLst>
              <a:ext uri="{FF2B5EF4-FFF2-40B4-BE49-F238E27FC236}">
                <a16:creationId xmlns:a16="http://schemas.microsoft.com/office/drawing/2014/main" id="{D1216DF3-DA5B-B49F-7994-5B241232D077}"/>
              </a:ext>
            </a:extLst>
          </p:cNvPr>
          <p:cNvSpPr txBox="1"/>
          <p:nvPr/>
        </p:nvSpPr>
        <p:spPr>
          <a:xfrm>
            <a:off x="7088033" y="4716665"/>
            <a:ext cx="3721583" cy="707886"/>
          </a:xfrm>
          <a:prstGeom prst="rect">
            <a:avLst/>
          </a:prstGeom>
          <a:solidFill>
            <a:schemeClr val="accent6">
              <a:lumMod val="20000"/>
              <a:lumOff val="80000"/>
            </a:schemeClr>
          </a:solidFill>
          <a:ln>
            <a:solidFill>
              <a:schemeClr val="accent1"/>
            </a:solidFill>
          </a:ln>
        </p:spPr>
        <p:txBody>
          <a:bodyPr wrap="square" rtlCol="0">
            <a:spAutoFit/>
          </a:bodyPr>
          <a:lstStyle/>
          <a:p>
            <a:r>
              <a:rPr lang="en-US" sz="2000" b="1" dirty="0"/>
              <a:t>1906 – beef with  an “embalmed dead body odor” fed to troops</a:t>
            </a:r>
          </a:p>
        </p:txBody>
      </p:sp>
    </p:spTree>
    <p:extLst>
      <p:ext uri="{BB962C8B-B14F-4D97-AF65-F5344CB8AC3E}">
        <p14:creationId xmlns:p14="http://schemas.microsoft.com/office/powerpoint/2010/main" val="1487263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3049" y="916437"/>
            <a:ext cx="5617259" cy="4017071"/>
          </a:xfrm>
          <a:prstGeom prst="rect">
            <a:avLst/>
          </a:prstGeom>
        </p:spPr>
        <p:txBody>
          <a:bodyPr>
            <a:normAutofit lnSpcReduction="10000"/>
          </a:bodyPr>
          <a:lstStyle/>
          <a:p>
            <a:pPr marL="630159" lvl="1" indent="-352044" defTabSz="556230">
              <a:spcAft>
                <a:spcPts val="462"/>
              </a:spcAft>
              <a:buFont typeface="Arial" panose="020B0604020202020204" pitchFamily="34" charset="0"/>
              <a:buChar char="•"/>
            </a:pPr>
            <a:r>
              <a:rPr lang="en-US" sz="2400" dirty="0"/>
              <a:t>Congress concluded –</a:t>
            </a:r>
          </a:p>
          <a:p>
            <a:pPr marL="630159" lvl="1" indent="-352044" defTabSz="556230">
              <a:spcAft>
                <a:spcPts val="462"/>
              </a:spcAft>
              <a:buFont typeface="Arial" panose="020B0604020202020204" pitchFamily="34" charset="0"/>
              <a:buChar char="•"/>
            </a:pPr>
            <a:endParaRPr lang="en-US" sz="2200" dirty="0"/>
          </a:p>
          <a:p>
            <a:pPr marL="1087359" lvl="2" indent="-352044" defTabSz="556230">
              <a:spcAft>
                <a:spcPts val="462"/>
              </a:spcAft>
              <a:buFont typeface="Arial" panose="020B0604020202020204" pitchFamily="34" charset="0"/>
              <a:buChar char="•"/>
            </a:pPr>
            <a:r>
              <a:rPr lang="en-US" sz="2200" dirty="0"/>
              <a:t>Consumers could not protect themselves from fraud.</a:t>
            </a:r>
          </a:p>
          <a:p>
            <a:pPr marL="1087359" lvl="2" indent="-352044" defTabSz="556230">
              <a:spcAft>
                <a:spcPts val="462"/>
              </a:spcAft>
              <a:buFont typeface="Arial" panose="020B0604020202020204" pitchFamily="34" charset="0"/>
              <a:buChar char="•"/>
            </a:pPr>
            <a:endParaRPr lang="en-US" sz="2200" dirty="0"/>
          </a:p>
          <a:p>
            <a:pPr marL="1087359" lvl="2" indent="-352044" defTabSz="556230">
              <a:spcAft>
                <a:spcPts val="462"/>
              </a:spcAft>
              <a:buFont typeface="Arial" panose="020B0604020202020204" pitchFamily="34" charset="0"/>
              <a:buChar char="•"/>
            </a:pPr>
            <a:r>
              <a:rPr lang="en-US" sz="2200" dirty="0"/>
              <a:t>Courts should favor consumer protection in their interpretations of the law.</a:t>
            </a:r>
            <a:endParaRPr lang="en-US" sz="2400" dirty="0"/>
          </a:p>
          <a:p>
            <a:pPr marL="630159" lvl="1" indent="-352044" defTabSz="556230">
              <a:spcAft>
                <a:spcPts val="462"/>
              </a:spcAft>
              <a:buFont typeface="Arial" panose="020B0604020202020204" pitchFamily="34" charset="0"/>
              <a:buChar char="•"/>
            </a:pPr>
            <a:endParaRPr lang="en-US" sz="2400" dirty="0"/>
          </a:p>
          <a:p>
            <a:pPr marL="630159" lvl="1" indent="-352044" defTabSz="556230">
              <a:spcAft>
                <a:spcPts val="462"/>
              </a:spcAft>
              <a:buFont typeface="Arial" panose="020B0604020202020204" pitchFamily="34" charset="0"/>
              <a:buChar char="•"/>
            </a:pPr>
            <a:r>
              <a:rPr lang="en-US" sz="2400" dirty="0"/>
              <a:t>FFDCA was enacted to correct the 1906 PFDA</a:t>
            </a:r>
            <a:endParaRPr lang="en-US" sz="3200" b="1" kern="1200" dirty="0">
              <a:solidFill>
                <a:schemeClr val="tx1"/>
              </a:solidFill>
              <a:latin typeface="+mn-lt"/>
              <a:ea typeface="+mn-ea"/>
              <a:cs typeface="+mn-cs"/>
            </a:endParaRP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662978" y="440629"/>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6</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5972962" y="5797471"/>
            <a:ext cx="5714082" cy="769441"/>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4400" b="1" dirty="0"/>
              <a:t>Labeling enhancements</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13" name="Picture 12" descr="A close-up of a logo&#10;&#10;Description automatically generated">
            <a:extLst>
              <a:ext uri="{FF2B5EF4-FFF2-40B4-BE49-F238E27FC236}">
                <a16:creationId xmlns:a16="http://schemas.microsoft.com/office/drawing/2014/main" id="{01B826C6-E1B1-3F7D-328E-04564A2EF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615" y="1374749"/>
            <a:ext cx="5939585" cy="4254636"/>
          </a:xfrm>
          <a:prstGeom prst="rect">
            <a:avLst/>
          </a:prstGeom>
          <a:ln>
            <a:solidFill>
              <a:schemeClr val="accent1"/>
            </a:solidFill>
          </a:ln>
        </p:spPr>
      </p:pic>
      <p:pic>
        <p:nvPicPr>
          <p:cNvPr id="23" name="Picture 22">
            <a:extLst>
              <a:ext uri="{FF2B5EF4-FFF2-40B4-BE49-F238E27FC236}">
                <a16:creationId xmlns:a16="http://schemas.microsoft.com/office/drawing/2014/main" id="{FAC6A902-D761-E30E-8C14-7E312E178645}"/>
              </a:ext>
            </a:extLst>
          </p:cNvPr>
          <p:cNvPicPr>
            <a:picLocks noChangeAspect="1"/>
          </p:cNvPicPr>
          <p:nvPr/>
        </p:nvPicPr>
        <p:blipFill>
          <a:blip r:embed="rId4"/>
          <a:stretch>
            <a:fillRect/>
          </a:stretch>
        </p:blipFill>
        <p:spPr>
          <a:xfrm>
            <a:off x="4879918" y="4662624"/>
            <a:ext cx="3206774" cy="841321"/>
          </a:xfrm>
          <a:prstGeom prst="rect">
            <a:avLst/>
          </a:prstGeom>
        </p:spPr>
      </p:pic>
      <p:sp>
        <p:nvSpPr>
          <p:cNvPr id="24" name="TextBox 23">
            <a:extLst>
              <a:ext uri="{FF2B5EF4-FFF2-40B4-BE49-F238E27FC236}">
                <a16:creationId xmlns:a16="http://schemas.microsoft.com/office/drawing/2014/main" id="{4819466D-49E7-65F1-46A0-97EB1F50D7E1}"/>
              </a:ext>
            </a:extLst>
          </p:cNvPr>
          <p:cNvSpPr txBox="1"/>
          <p:nvPr/>
        </p:nvSpPr>
        <p:spPr>
          <a:xfrm>
            <a:off x="3769782" y="562478"/>
            <a:ext cx="5057759" cy="707886"/>
          </a:xfrm>
          <a:prstGeom prst="rect">
            <a:avLst/>
          </a:prstGeom>
          <a:solidFill>
            <a:srgbClr val="FFFF00"/>
          </a:solidFill>
          <a:ln w="19050">
            <a:solidFill>
              <a:srgbClr val="FF0000"/>
            </a:solidFill>
          </a:ln>
          <a:effectLst>
            <a:reflection endPos="0" dist="50800" dir="5400000" sy="-100000" algn="bl" rotWithShape="0"/>
            <a:softEdge rad="292100"/>
          </a:effectLst>
          <a:scene3d>
            <a:camera prst="orthographicFront"/>
            <a:lightRig rig="threePt" dir="t"/>
          </a:scene3d>
          <a:sp3d>
            <a:bevelT w="152400" h="50800" prst="softRound"/>
          </a:sp3d>
        </p:spPr>
        <p:txBody>
          <a:bodyPr wrap="square" rtlCol="0">
            <a:spAutoFit/>
          </a:bodyPr>
          <a:lstStyle/>
          <a:p>
            <a:r>
              <a:rPr lang="en-US" sz="2000" b="1" dirty="0">
                <a:solidFill>
                  <a:srgbClr val="FF0000"/>
                </a:solidFill>
              </a:rPr>
              <a:t>“Elixir of Sulfanilamide” not tested before marketed, killing ~100; Congress responded.</a:t>
            </a:r>
          </a:p>
        </p:txBody>
      </p:sp>
    </p:spTree>
    <p:extLst>
      <p:ext uri="{BB962C8B-B14F-4D97-AF65-F5344CB8AC3E}">
        <p14:creationId xmlns:p14="http://schemas.microsoft.com/office/powerpoint/2010/main" val="1129833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163821" y="810761"/>
            <a:ext cx="4482659" cy="3426521"/>
          </a:xfrm>
          <a:prstGeom prst="rect">
            <a:avLst/>
          </a:prstGeom>
        </p:spPr>
        <p:txBody>
          <a:bodyPr>
            <a:normAutofit lnSpcReduction="10000"/>
          </a:bodyPr>
          <a:lstStyle/>
          <a:p>
            <a:pPr marL="172959" indent="-352044" defTabSz="556230">
              <a:spcAft>
                <a:spcPts val="462"/>
              </a:spcAft>
              <a:buFont typeface="Arial" panose="020B0604020202020204" pitchFamily="34" charset="0"/>
              <a:buChar char="•"/>
            </a:pPr>
            <a:r>
              <a:rPr lang="en-US" sz="2800" dirty="0"/>
              <a:t>By 1967 --  </a:t>
            </a:r>
            <a:endParaRPr lang="en-US" sz="2600" dirty="0"/>
          </a:p>
          <a:p>
            <a:pPr marL="630159" lvl="1" indent="-352044" defTabSz="556230">
              <a:spcAft>
                <a:spcPts val="462"/>
              </a:spcAft>
              <a:buFont typeface="Arial" panose="020B0604020202020204" pitchFamily="34" charset="0"/>
              <a:buChar char="•"/>
            </a:pPr>
            <a:r>
              <a:rPr lang="en-US" sz="2600" dirty="0"/>
              <a:t>Pre-market review for safety –</a:t>
            </a:r>
            <a:endParaRPr lang="en-US" sz="2400" dirty="0"/>
          </a:p>
          <a:p>
            <a:pPr marL="1087359" lvl="2" indent="-352044" defTabSz="556230">
              <a:spcAft>
                <a:spcPts val="462"/>
              </a:spcAft>
              <a:buFont typeface="Arial" panose="020B0604020202020204" pitchFamily="34" charset="0"/>
              <a:buChar char="•"/>
            </a:pPr>
            <a:r>
              <a:rPr lang="en-US" sz="2400" dirty="0"/>
              <a:t>All food additives; and </a:t>
            </a:r>
          </a:p>
          <a:p>
            <a:pPr marL="1087359" lvl="2" indent="-352044" defTabSz="556230">
              <a:spcAft>
                <a:spcPts val="462"/>
              </a:spcAft>
              <a:buFont typeface="Arial" panose="020B0604020202020204" pitchFamily="34" charset="0"/>
              <a:buChar char="•"/>
            </a:pPr>
            <a:r>
              <a:rPr lang="en-US" sz="2400" dirty="0"/>
              <a:t>All colors, natural or synthetic.</a:t>
            </a:r>
            <a:endParaRPr lang="en-US" sz="2600" dirty="0"/>
          </a:p>
          <a:p>
            <a:pPr marL="630159" lvl="1" indent="-352044" defTabSz="556230">
              <a:spcAft>
                <a:spcPts val="462"/>
              </a:spcAft>
              <a:buFont typeface="Arial" panose="020B0604020202020204" pitchFamily="34" charset="0"/>
              <a:buChar char="•"/>
            </a:pPr>
            <a:r>
              <a:rPr lang="en-US" sz="2600" dirty="0"/>
              <a:t>Plus, provisions for fair packaging and labeling</a:t>
            </a:r>
            <a:endParaRPr lang="en-US" sz="2400" dirty="0"/>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508252" y="373223"/>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7</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6119758" y="5914917"/>
            <a:ext cx="5515773"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Further labeling enhancements</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13" name="Picture 12">
            <a:extLst>
              <a:ext uri="{FF2B5EF4-FFF2-40B4-BE49-F238E27FC236}">
                <a16:creationId xmlns:a16="http://schemas.microsoft.com/office/drawing/2014/main" id="{01B826C6-E1B1-3F7D-328E-04564A2EF9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83637" y="373223"/>
            <a:ext cx="7072213" cy="5326534"/>
          </a:xfrm>
          <a:prstGeom prst="rect">
            <a:avLst/>
          </a:prstGeom>
          <a:ln>
            <a:solidFill>
              <a:schemeClr val="accent1"/>
            </a:solidFill>
          </a:ln>
        </p:spPr>
      </p:pic>
      <p:sp>
        <p:nvSpPr>
          <p:cNvPr id="6" name="TextBox 5">
            <a:extLst>
              <a:ext uri="{FF2B5EF4-FFF2-40B4-BE49-F238E27FC236}">
                <a16:creationId xmlns:a16="http://schemas.microsoft.com/office/drawing/2014/main" id="{7E155C0A-03ED-8730-9AC1-462900289F1E}"/>
              </a:ext>
            </a:extLst>
          </p:cNvPr>
          <p:cNvSpPr txBox="1"/>
          <p:nvPr/>
        </p:nvSpPr>
        <p:spPr>
          <a:xfrm>
            <a:off x="2965005" y="4568318"/>
            <a:ext cx="4086342" cy="830997"/>
          </a:xfrm>
          <a:prstGeom prst="rect">
            <a:avLst/>
          </a:prstGeom>
          <a:solidFill>
            <a:srgbClr val="FF0000"/>
          </a:solidFill>
          <a:ln>
            <a:solidFill>
              <a:schemeClr val="accent1"/>
            </a:solidFill>
          </a:ln>
        </p:spPr>
        <p:txBody>
          <a:bodyPr wrap="square" rtlCol="0">
            <a:spAutoFit/>
          </a:bodyPr>
          <a:lstStyle/>
          <a:p>
            <a:r>
              <a:rPr lang="en-US" sz="2400" b="1" dirty="0">
                <a:solidFill>
                  <a:schemeClr val="bg1"/>
                </a:solidFill>
              </a:rPr>
              <a:t>Bans additives causing cancer in humans or animals</a:t>
            </a:r>
          </a:p>
        </p:txBody>
      </p:sp>
      <p:sp>
        <p:nvSpPr>
          <p:cNvPr id="7" name="Arrow: Right 6">
            <a:extLst>
              <a:ext uri="{FF2B5EF4-FFF2-40B4-BE49-F238E27FC236}">
                <a16:creationId xmlns:a16="http://schemas.microsoft.com/office/drawing/2014/main" id="{25E7A0E8-5B91-DC85-DB87-93129054790D}"/>
              </a:ext>
            </a:extLst>
          </p:cNvPr>
          <p:cNvSpPr/>
          <p:nvPr/>
        </p:nvSpPr>
        <p:spPr>
          <a:xfrm>
            <a:off x="6200775" y="4955880"/>
            <a:ext cx="1947243"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986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46390" y="630851"/>
            <a:ext cx="5435048" cy="4769307"/>
          </a:xfrm>
          <a:prstGeom prst="rect">
            <a:avLst/>
          </a:prstGeom>
        </p:spPr>
        <p:txBody>
          <a:bodyPr>
            <a:normAutofit/>
          </a:bodyPr>
          <a:lstStyle/>
          <a:p>
            <a:pPr marL="172959" indent="-352044" defTabSz="556230">
              <a:spcAft>
                <a:spcPts val="462"/>
              </a:spcAft>
              <a:buFont typeface="Arial" panose="020B0604020202020204" pitchFamily="34" charset="0"/>
              <a:buChar char="•"/>
            </a:pPr>
            <a:r>
              <a:rPr lang="en-US" sz="2800" dirty="0"/>
              <a:t>The 1967 Act – </a:t>
            </a:r>
            <a:endParaRPr lang="en-US" sz="2600" dirty="0"/>
          </a:p>
          <a:p>
            <a:pPr marL="630159" lvl="1" indent="-352044" defTabSz="556230">
              <a:spcAft>
                <a:spcPts val="462"/>
              </a:spcAft>
              <a:buFont typeface="Arial" panose="020B0604020202020204" pitchFamily="34" charset="0"/>
              <a:buChar char="•"/>
            </a:pPr>
            <a:r>
              <a:rPr lang="en-US" sz="2600" dirty="0"/>
              <a:t>Required on labels --  </a:t>
            </a:r>
            <a:endParaRPr lang="en-US" sz="2400" dirty="0"/>
          </a:p>
          <a:p>
            <a:pPr marL="1087359" lvl="2" indent="-352044" defTabSz="556230">
              <a:spcAft>
                <a:spcPts val="462"/>
              </a:spcAft>
              <a:buFont typeface="Arial" panose="020B0604020202020204" pitchFamily="34" charset="0"/>
              <a:buChar char="•"/>
            </a:pPr>
            <a:r>
              <a:rPr lang="en-US" sz="2400" dirty="0"/>
              <a:t>Net contents</a:t>
            </a:r>
          </a:p>
          <a:p>
            <a:pPr marL="1087359" lvl="2" indent="-352044" defTabSz="556230">
              <a:spcAft>
                <a:spcPts val="462"/>
              </a:spcAft>
              <a:buFont typeface="Arial" panose="020B0604020202020204" pitchFamily="34" charset="0"/>
              <a:buChar char="•"/>
            </a:pPr>
            <a:r>
              <a:rPr lang="en-US" sz="2400" dirty="0"/>
              <a:t>Net quantity of serving</a:t>
            </a:r>
          </a:p>
          <a:p>
            <a:pPr marL="1087359" lvl="2" indent="-352044" defTabSz="556230">
              <a:spcAft>
                <a:spcPts val="462"/>
              </a:spcAft>
              <a:buFont typeface="Arial" panose="020B0604020202020204" pitchFamily="34" charset="0"/>
              <a:buChar char="•"/>
            </a:pPr>
            <a:r>
              <a:rPr lang="en-US" sz="2400" dirty="0"/>
              <a:t>Identify of commodity </a:t>
            </a:r>
          </a:p>
          <a:p>
            <a:pPr marL="1087359" lvl="2" indent="-352044" defTabSz="556230">
              <a:spcAft>
                <a:spcPts val="462"/>
              </a:spcAft>
              <a:buFont typeface="Arial" panose="020B0604020202020204" pitchFamily="34" charset="0"/>
              <a:buChar char="•"/>
            </a:pPr>
            <a:r>
              <a:rPr lang="en-US" sz="2400" dirty="0"/>
              <a:t>Name/address of manufacturer</a:t>
            </a:r>
          </a:p>
          <a:p>
            <a:pPr marL="1087359" lvl="2" indent="-352044" defTabSz="556230">
              <a:spcAft>
                <a:spcPts val="462"/>
              </a:spcAft>
              <a:buFont typeface="Arial" panose="020B0604020202020204" pitchFamily="34" charset="0"/>
              <a:buChar char="•"/>
            </a:pPr>
            <a:r>
              <a:rPr lang="en-US" sz="2400" dirty="0"/>
              <a:t>Warnings of risk</a:t>
            </a:r>
          </a:p>
          <a:p>
            <a:pPr marL="1087359" lvl="2" indent="-352044" defTabSz="556230">
              <a:spcAft>
                <a:spcPts val="462"/>
              </a:spcAft>
              <a:buFont typeface="Arial" panose="020B0604020202020204" pitchFamily="34" charset="0"/>
              <a:buChar char="•"/>
            </a:pPr>
            <a:r>
              <a:rPr lang="en-US" sz="2400" dirty="0"/>
              <a:t>Instructions for use</a:t>
            </a:r>
            <a:endParaRPr lang="en-US" sz="2600" dirty="0"/>
          </a:p>
          <a:p>
            <a:pPr marL="630159" lvl="1" indent="-352044" defTabSz="556230">
              <a:spcAft>
                <a:spcPts val="462"/>
              </a:spcAft>
              <a:buFont typeface="Arial" panose="020B0604020202020204" pitchFamily="34" charset="0"/>
              <a:buChar char="•"/>
            </a:pPr>
            <a:r>
              <a:rPr lang="en-US" sz="2600" dirty="0"/>
              <a:t>Defined misbranding</a:t>
            </a:r>
          </a:p>
          <a:p>
            <a:pPr marL="630159" lvl="1" indent="-352044" defTabSz="556230">
              <a:spcAft>
                <a:spcPts val="462"/>
              </a:spcAft>
              <a:buFont typeface="Arial" panose="020B0604020202020204" pitchFamily="34" charset="0"/>
              <a:buChar char="•"/>
            </a:pPr>
            <a:r>
              <a:rPr lang="en-US" sz="2600" dirty="0"/>
              <a:t>Ordered ingredients by weight</a:t>
            </a:r>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5592997" y="440628"/>
            <a:ext cx="103251"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8</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6119758" y="5914917"/>
            <a:ext cx="5515773"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Foundational labeling</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13" name="Picture 12">
            <a:extLst>
              <a:ext uri="{FF2B5EF4-FFF2-40B4-BE49-F238E27FC236}">
                <a16:creationId xmlns:a16="http://schemas.microsoft.com/office/drawing/2014/main" id="{01B826C6-E1B1-3F7D-328E-04564A2EF9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07807" y="307709"/>
            <a:ext cx="6239280" cy="5492277"/>
          </a:xfrm>
          <a:prstGeom prst="rect">
            <a:avLst/>
          </a:prstGeom>
          <a:ln>
            <a:solidFill>
              <a:schemeClr val="accent1"/>
            </a:solidFill>
          </a:ln>
        </p:spPr>
      </p:pic>
      <p:sp>
        <p:nvSpPr>
          <p:cNvPr id="8" name="TextBox 7">
            <a:extLst>
              <a:ext uri="{FF2B5EF4-FFF2-40B4-BE49-F238E27FC236}">
                <a16:creationId xmlns:a16="http://schemas.microsoft.com/office/drawing/2014/main" id="{95C0252A-D18A-1E8E-DAE0-B7E0CE1B1713}"/>
              </a:ext>
            </a:extLst>
          </p:cNvPr>
          <p:cNvSpPr txBox="1"/>
          <p:nvPr/>
        </p:nvSpPr>
        <p:spPr>
          <a:xfrm>
            <a:off x="5227277" y="3640862"/>
            <a:ext cx="3015994" cy="1200329"/>
          </a:xfrm>
          <a:prstGeom prst="rect">
            <a:avLst/>
          </a:prstGeom>
          <a:solidFill>
            <a:srgbClr val="FF0000"/>
          </a:solidFill>
          <a:ln>
            <a:solidFill>
              <a:schemeClr val="accent1"/>
            </a:solidFill>
          </a:ln>
        </p:spPr>
        <p:txBody>
          <a:bodyPr wrap="square" rtlCol="0">
            <a:spAutoFit/>
          </a:bodyPr>
          <a:lstStyle/>
          <a:p>
            <a:r>
              <a:rPr lang="en-US" sz="2400" b="1" dirty="0">
                <a:solidFill>
                  <a:schemeClr val="bg1"/>
                </a:solidFill>
              </a:rPr>
              <a:t>…commercial speech is protected to prevent deception...</a:t>
            </a:r>
          </a:p>
        </p:txBody>
      </p:sp>
    </p:spTree>
    <p:extLst>
      <p:ext uri="{BB962C8B-B14F-4D97-AF65-F5344CB8AC3E}">
        <p14:creationId xmlns:p14="http://schemas.microsoft.com/office/powerpoint/2010/main" val="1753004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5640">
              <a:srgbClr val="F4AD7E"/>
            </a:gs>
            <a:gs pos="63000">
              <a:srgbClr val="FF0000"/>
            </a:gs>
            <a:gs pos="22000">
              <a:schemeClr val="accent2"/>
            </a:gs>
            <a:gs pos="44000">
              <a:schemeClr val="accent2">
                <a:lumMod val="40000"/>
                <a:lumOff val="60000"/>
              </a:schemeClr>
            </a:gs>
            <a:gs pos="31000">
              <a:srgbClr val="FF0000"/>
            </a:gs>
            <a:gs pos="60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CEF245-2254-4FBC-8B35-C0EF5F50B6E0}"/>
              </a:ext>
            </a:extLst>
          </p:cNvPr>
          <p:cNvSpPr>
            <a:spLocks/>
          </p:cNvSpPr>
          <p:nvPr/>
        </p:nvSpPr>
        <p:spPr>
          <a:xfrm>
            <a:off x="253089" y="298827"/>
            <a:ext cx="4500815" cy="5297155"/>
          </a:xfrm>
          <a:prstGeom prst="rect">
            <a:avLst/>
          </a:prstGeom>
        </p:spPr>
        <p:txBody>
          <a:bodyPr>
            <a:normAutofit/>
          </a:bodyPr>
          <a:lstStyle/>
          <a:p>
            <a:pPr marL="172959" indent="-352044" defTabSz="556230">
              <a:spcAft>
                <a:spcPts val="462"/>
              </a:spcAft>
              <a:buFont typeface="Arial" panose="020B0604020202020204" pitchFamily="34" charset="0"/>
              <a:buChar char="•"/>
            </a:pPr>
            <a:r>
              <a:rPr lang="en-US" sz="2800" dirty="0"/>
              <a:t>OFPA of 1990 –</a:t>
            </a:r>
            <a:endParaRPr lang="en-US" sz="2600" dirty="0"/>
          </a:p>
          <a:p>
            <a:pPr marL="630159" lvl="1" indent="-352044" defTabSz="556230">
              <a:spcAft>
                <a:spcPts val="462"/>
              </a:spcAft>
              <a:buFont typeface="Arial" panose="020B0604020202020204" pitchFamily="34" charset="0"/>
              <a:buChar char="•"/>
            </a:pPr>
            <a:r>
              <a:rPr lang="en-US" sz="2600" dirty="0"/>
              <a:t>Standards for organic foods</a:t>
            </a:r>
            <a:endParaRPr lang="en-US" sz="2800" dirty="0"/>
          </a:p>
          <a:p>
            <a:pPr marL="172959" indent="-352044" defTabSz="556230">
              <a:spcAft>
                <a:spcPts val="462"/>
              </a:spcAft>
              <a:buFont typeface="Arial" panose="020B0604020202020204" pitchFamily="34" charset="0"/>
              <a:buChar char="•"/>
            </a:pPr>
            <a:r>
              <a:rPr lang="en-US" sz="2800" dirty="0"/>
              <a:t>NLEA of 1990 --  </a:t>
            </a:r>
            <a:endParaRPr lang="en-US" sz="2600" dirty="0"/>
          </a:p>
          <a:p>
            <a:pPr marL="630159" lvl="1" indent="-352044" defTabSz="556230">
              <a:spcAft>
                <a:spcPts val="462"/>
              </a:spcAft>
              <a:buFont typeface="Arial" panose="020B0604020202020204" pitchFamily="34" charset="0"/>
              <a:buChar char="•"/>
            </a:pPr>
            <a:r>
              <a:rPr lang="en-US" sz="2600" dirty="0"/>
              <a:t>Nutrition content to encourage dietary practices</a:t>
            </a:r>
            <a:endParaRPr lang="en-US" sz="2400" dirty="0"/>
          </a:p>
          <a:p>
            <a:pPr marL="1087359" lvl="2" indent="-352044" defTabSz="556230">
              <a:spcAft>
                <a:spcPts val="462"/>
              </a:spcAft>
              <a:buFont typeface="Arial" panose="020B0604020202020204" pitchFamily="34" charset="0"/>
              <a:buChar char="•"/>
            </a:pPr>
            <a:r>
              <a:rPr lang="en-US" sz="2400" dirty="0"/>
              <a:t>Product misbranded if required nutrients missing</a:t>
            </a:r>
            <a:endParaRPr lang="en-US" sz="2600" dirty="0"/>
          </a:p>
        </p:txBody>
      </p:sp>
      <p:sp>
        <p:nvSpPr>
          <p:cNvPr id="15" name="Rectangle: Rounded Corners 14">
            <a:extLst>
              <a:ext uri="{FF2B5EF4-FFF2-40B4-BE49-F238E27FC236}">
                <a16:creationId xmlns:a16="http://schemas.microsoft.com/office/drawing/2014/main" id="{C5973341-CFC0-4250-94E6-4E49667E1CC0}"/>
              </a:ext>
            </a:extLst>
          </p:cNvPr>
          <p:cNvSpPr/>
          <p:nvPr/>
        </p:nvSpPr>
        <p:spPr>
          <a:xfrm>
            <a:off x="4753904" y="373681"/>
            <a:ext cx="45719" cy="5297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58755BC-4FE6-4FEF-B373-64571EFDC4C1}"/>
              </a:ext>
            </a:extLst>
          </p:cNvPr>
          <p:cNvSpPr>
            <a:spLocks/>
          </p:cNvSpPr>
          <p:nvPr/>
        </p:nvSpPr>
        <p:spPr>
          <a:xfrm>
            <a:off x="9782811" y="6011429"/>
            <a:ext cx="2184721" cy="290790"/>
          </a:xfrm>
          <a:prstGeom prst="rect">
            <a:avLst/>
          </a:prstGeom>
        </p:spPr>
        <p:txBody>
          <a:bodyPr/>
          <a:lstStyle/>
          <a:p>
            <a:pPr algn="r" defTabSz="722376">
              <a:spcAft>
                <a:spcPts val="600"/>
              </a:spcAft>
            </a:pPr>
            <a:fld id="{07F48C9A-E2EA-4D62-8C07-8A7AB21C1C13}" type="slidenum">
              <a:rPr lang="en-US" sz="1422" kern="1200">
                <a:solidFill>
                  <a:schemeClr val="tx1"/>
                </a:solidFill>
                <a:latin typeface="+mn-lt"/>
                <a:ea typeface="+mn-ea"/>
                <a:cs typeface="+mn-cs"/>
              </a:rPr>
              <a:pPr algn="r" defTabSz="722376">
                <a:spcAft>
                  <a:spcPts val="600"/>
                </a:spcAft>
              </a:pPr>
              <a:t>9</a:t>
            </a:fld>
            <a:endParaRPr lang="en-US" dirty="0"/>
          </a:p>
        </p:txBody>
      </p:sp>
      <p:sp>
        <p:nvSpPr>
          <p:cNvPr id="4" name="TextBox 3">
            <a:extLst>
              <a:ext uri="{FF2B5EF4-FFF2-40B4-BE49-F238E27FC236}">
                <a16:creationId xmlns:a16="http://schemas.microsoft.com/office/drawing/2014/main" id="{ED41B1AC-5B06-37CD-C3DB-154BFCD06885}"/>
              </a:ext>
            </a:extLst>
          </p:cNvPr>
          <p:cNvSpPr txBox="1"/>
          <p:nvPr/>
        </p:nvSpPr>
        <p:spPr>
          <a:xfrm>
            <a:off x="7251160" y="5934580"/>
            <a:ext cx="3562129" cy="584775"/>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200" b="1" dirty="0"/>
              <a:t>Nutritional labeling </a:t>
            </a:r>
          </a:p>
        </p:txBody>
      </p:sp>
      <p:sp>
        <p:nvSpPr>
          <p:cNvPr id="5" name="TextBox 4">
            <a:extLst>
              <a:ext uri="{FF2B5EF4-FFF2-40B4-BE49-F238E27FC236}">
                <a16:creationId xmlns:a16="http://schemas.microsoft.com/office/drawing/2014/main" id="{40453022-C6AF-A395-EB6A-147725F875C7}"/>
              </a:ext>
            </a:extLst>
          </p:cNvPr>
          <p:cNvSpPr txBox="1"/>
          <p:nvPr/>
        </p:nvSpPr>
        <p:spPr>
          <a:xfrm>
            <a:off x="1197026" y="5680025"/>
            <a:ext cx="3356945" cy="707886"/>
          </a:xfrm>
          <a:prstGeom prst="rect">
            <a:avLst/>
          </a:prstGeom>
          <a:gradFill>
            <a:gsLst>
              <a:gs pos="21268">
                <a:srgbClr val="FECC44"/>
              </a:gs>
              <a:gs pos="13000">
                <a:schemeClr val="accent4"/>
              </a:gs>
              <a:gs pos="39000">
                <a:schemeClr val="accent2">
                  <a:lumMod val="20000"/>
                  <a:lumOff val="80000"/>
                </a:schemeClr>
              </a:gs>
              <a:gs pos="83000">
                <a:schemeClr val="accent4">
                  <a:lumMod val="20000"/>
                  <a:lumOff val="80000"/>
                </a:schemeClr>
              </a:gs>
              <a:gs pos="70000">
                <a:schemeClr val="accent1">
                  <a:lumMod val="30000"/>
                  <a:lumOff val="70000"/>
                </a:schemeClr>
              </a:gs>
            </a:gsLst>
            <a:lin ang="5400000" scaled="1"/>
          </a:gradFill>
          <a:ln>
            <a:solidFill>
              <a:schemeClr val="accent1"/>
            </a:solidFill>
          </a:ln>
        </p:spPr>
        <p:txBody>
          <a:bodyPr wrap="none" rtlCol="0">
            <a:spAutoFit/>
          </a:bodyPr>
          <a:lstStyle/>
          <a:p>
            <a:r>
              <a:rPr lang="en-US" sz="4000" b="1" dirty="0"/>
              <a:t>Week 1 – Topic</a:t>
            </a:r>
          </a:p>
        </p:txBody>
      </p:sp>
      <p:pic>
        <p:nvPicPr>
          <p:cNvPr id="13" name="Picture 12">
            <a:extLst>
              <a:ext uri="{FF2B5EF4-FFF2-40B4-BE49-F238E27FC236}">
                <a16:creationId xmlns:a16="http://schemas.microsoft.com/office/drawing/2014/main" id="{01B826C6-E1B1-3F7D-328E-04564A2EF9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82499" y="190501"/>
            <a:ext cx="6956411" cy="5806644"/>
          </a:xfrm>
          <a:prstGeom prst="rect">
            <a:avLst/>
          </a:prstGeom>
          <a:ln>
            <a:solidFill>
              <a:schemeClr val="accent1"/>
            </a:solidFill>
          </a:ln>
        </p:spPr>
      </p:pic>
      <p:sp>
        <p:nvSpPr>
          <p:cNvPr id="8" name="TextBox 7">
            <a:extLst>
              <a:ext uri="{FF2B5EF4-FFF2-40B4-BE49-F238E27FC236}">
                <a16:creationId xmlns:a16="http://schemas.microsoft.com/office/drawing/2014/main" id="{ADF5AE5D-266B-0AC6-8DC9-36AD0AC55D36}"/>
              </a:ext>
            </a:extLst>
          </p:cNvPr>
          <p:cNvSpPr txBox="1"/>
          <p:nvPr/>
        </p:nvSpPr>
        <p:spPr>
          <a:xfrm>
            <a:off x="285819" y="4378939"/>
            <a:ext cx="4253821" cy="830997"/>
          </a:xfrm>
          <a:prstGeom prst="rect">
            <a:avLst/>
          </a:prstGeom>
          <a:solidFill>
            <a:schemeClr val="accent2">
              <a:lumMod val="20000"/>
              <a:lumOff val="80000"/>
            </a:schemeClr>
          </a:solidFill>
          <a:ln>
            <a:solidFill>
              <a:schemeClr val="accent1"/>
            </a:solidFill>
          </a:ln>
        </p:spPr>
        <p:txBody>
          <a:bodyPr wrap="square" rtlCol="0">
            <a:spAutoFit/>
          </a:bodyPr>
          <a:lstStyle/>
          <a:p>
            <a:r>
              <a:rPr lang="en-US" sz="2400" b="1" dirty="0"/>
              <a:t>Allowed certain claims for levels of nutrients (e.g., “low”)</a:t>
            </a:r>
          </a:p>
        </p:txBody>
      </p:sp>
    </p:spTree>
    <p:extLst>
      <p:ext uri="{BB962C8B-B14F-4D97-AF65-F5344CB8AC3E}">
        <p14:creationId xmlns:p14="http://schemas.microsoft.com/office/powerpoint/2010/main" val="3813653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9155</TotalTime>
  <Words>15488</Words>
  <Application>Microsoft Office PowerPoint</Application>
  <PresentationFormat>Widescreen</PresentationFormat>
  <Paragraphs>989</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_OpenSans</vt:lpstr>
      <vt:lpstr>Aptos</vt:lpstr>
      <vt:lpstr>Arial</vt:lpstr>
      <vt:lpstr>Calibri</vt:lpstr>
      <vt:lpstr>Calibri Light</vt:lpstr>
      <vt:lpstr>Symbol</vt:lpstr>
      <vt:lpstr>Times New Roman</vt:lpstr>
      <vt:lpstr>Office Theme</vt:lpstr>
      <vt:lpstr>Truth in  Labeling:   It’s Anyone’s Guess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Daniel Engeljohn</dc:creator>
  <cp:lastModifiedBy>Daniel Engeljohn</cp:lastModifiedBy>
  <cp:revision>346</cp:revision>
  <cp:lastPrinted>2024-01-20T20:35:18Z</cp:lastPrinted>
  <dcterms:created xsi:type="dcterms:W3CDTF">2021-01-07T21:23:57Z</dcterms:created>
  <dcterms:modified xsi:type="dcterms:W3CDTF">2024-03-01T20:27:06Z</dcterms:modified>
</cp:coreProperties>
</file>