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8.xml" ContentType="application/vnd.openxmlformats-officedocument.presentationml.notesSlide+xml"/>
  <Override PartName="/ppt/ink/ink7.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8.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67" r:id="rId2"/>
    <p:sldId id="268" r:id="rId3"/>
    <p:sldId id="269" r:id="rId4"/>
    <p:sldId id="270" r:id="rId5"/>
    <p:sldId id="272" r:id="rId6"/>
    <p:sldId id="275" r:id="rId7"/>
    <p:sldId id="276" r:id="rId8"/>
    <p:sldId id="273" r:id="rId9"/>
    <p:sldId id="274" r:id="rId10"/>
    <p:sldId id="278" r:id="rId11"/>
    <p:sldId id="279" r:id="rId12"/>
    <p:sldId id="277" r:id="rId13"/>
    <p:sldId id="280" r:id="rId14"/>
    <p:sldId id="281" r:id="rId15"/>
    <p:sldId id="282" r:id="rId16"/>
    <p:sldId id="283" r:id="rId17"/>
    <p:sldId id="284" r:id="rId18"/>
    <p:sldId id="285" r:id="rId19"/>
    <p:sldId id="289" r:id="rId20"/>
    <p:sldId id="286" r:id="rId21"/>
    <p:sldId id="292" r:id="rId22"/>
    <p:sldId id="290" r:id="rId23"/>
    <p:sldId id="291" r:id="rId24"/>
    <p:sldId id="287" r:id="rId25"/>
    <p:sldId id="28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BE53"/>
    <a:srgbClr val="DFEE16"/>
    <a:srgbClr val="99A40C"/>
    <a:srgbClr val="0BA5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9" autoAdjust="0"/>
    <p:restoredTop sz="44100" autoAdjust="0"/>
  </p:normalViewPr>
  <p:slideViewPr>
    <p:cSldViewPr snapToGrid="0">
      <p:cViewPr varScale="1">
        <p:scale>
          <a:sx n="65" d="100"/>
          <a:sy n="65" d="100"/>
        </p:scale>
        <p:origin x="184" y="56"/>
      </p:cViewPr>
      <p:guideLst/>
    </p:cSldViewPr>
  </p:slideViewPr>
  <p:notesTextViewPr>
    <p:cViewPr>
      <p:scale>
        <a:sx n="1" d="1"/>
        <a:sy n="1" d="1"/>
      </p:scale>
      <p:origin x="0" y="0"/>
    </p:cViewPr>
  </p:notesTextViewPr>
  <p:notesViewPr>
    <p:cSldViewPr snapToGrid="0">
      <p:cViewPr varScale="1">
        <p:scale>
          <a:sx n="112" d="100"/>
          <a:sy n="112" d="100"/>
        </p:scale>
        <p:origin x="1772"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8:13:12.510"/>
    </inkml:context>
    <inkml:brush xml:id="br0">
      <inkml:brushProperty name="width" value="0.035" units="cm"/>
      <inkml:brushProperty name="height" value="0.035" units="cm"/>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8:13:42.874"/>
    </inkml:context>
    <inkml:brush xml:id="br0">
      <inkml:brushProperty name="width" value="0.35" units="cm"/>
      <inkml:brushProperty name="height" value="0.35" units="cm"/>
      <inkml:brushProperty name="color" value="#E71224"/>
    </inkml:brush>
  </inkml:definitions>
  <inkml:trace contextRef="#ctx0" brushRef="#br0">1564 31 24575,'35'-6'0,"-13"1"0,231-15 0,5 21 0,-85 2 0,-89-5 0,100 4 0,-159 2 0,-1 1 0,1 1 0,25 9 0,7 3 0,-14-4 0,-1 2 0,-1 2 0,68 40 0,41 19 0,-135-69 0,0 1 0,0 1 0,0 0 0,-2 1 0,1 1 0,17 20 0,24 19 0,-39-38 0,-1 0 0,0 1 0,-1 1 0,-1 0 0,21 30 0,-21-26 0,0-1 0,18 18 0,-20-25 0,-1 1 0,1 1 0,-2 0 0,0 1 0,-1-1 0,8 18 0,-1 8 0,-2 2 0,8 47 0,-16-73 0,0 1 0,0-1 0,2 0 0,9 18 0,12 28 0,4 20 0,24 75 0,-51-128 0,-1 0 0,-1 0 0,-1 0 0,-1 1 0,-5 35 0,1 11 0,3 614 0,0-676 0,-1 1 0,-1 0 0,0-1 0,-1 0 0,-7 19 0,-30 64 0,21-53 0,-55 111 0,59-128 0,-2 0 0,0-1 0,-34 37 0,37-48 0,-2-1 0,-27 19 0,25-20 0,1 1 0,-18 17 0,22-18 0,0-1 0,-1 0 0,0-1 0,-1-1 0,-18 9 0,-85 34 0,22-11 0,-125 46 0,212-84 0,-51 15 0,-2-3 0,-87 9 0,70-12 0,1-4 0,1-3 0,-94-7 0,57 0 0,-27 4 0,-140-5 0,240 0 0,1-3 0,-76-20 0,-74-38 0,83 27 0,86 29 0,1-1 0,-1 0 0,2-2 0,-1 0 0,-22-17 0,-5-6 0,2 2 0,-67-61 0,-2-6 0,-14-14 0,70 57 0,24 24 0,-38-46 0,31 20 0,2-2 0,3-1 0,-54-127 0,65 121 0,3 0 0,-14-78 0,9 37 0,-7-59 0,27 102 0,3 0 0,5-93 0,1 50 0,-4 5 0,5-109 0,-2 203 0,1 0 0,0 0 0,0 1 0,1-1 0,1 1 0,-1-1 0,1 1 0,1 0 0,-1 1 0,10-12 0,3-2 0,1 1 0,24-22 0,-26 28 0,1 1 0,0 1 0,1 1 0,31-15 0,80-29 0,-126 54 0,17-5 0,1 0 0,22-3 0,-20 5 0,29-10 0,-43 10 0,0-1 0,0-1 0,0 1 0,-1-1 0,1-1 0,13-14 0,12-9 0,-8 13 0,1 0 0,31-12 0,1-3 0,-47 26 0,49-29 0,80-33 0,-126 63-171,0 2 0,0-1-1,0 2 1,0 0 0,25 0 0,-34 2-167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8:13:46.129"/>
    </inkml:context>
    <inkml:brush xml:id="br0">
      <inkml:brushProperty name="width" value="0.35" units="cm"/>
      <inkml:brushProperty name="height" value="0.35" units="cm"/>
      <inkml:brushProperty name="color" value="#E71224"/>
    </inkml:brush>
  </inkml:definitions>
  <inkml:trace contextRef="#ctx0" brushRef="#br0">130 0 24575,'-17'428'0,"2"-39"0,-4 7 0,4-256 0,-13 271 0,29-328 0,-13 119 0,-3-32-26,9 242 0,8-235-1287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8:14:21.579"/>
    </inkml:context>
    <inkml:brush xml:id="br0">
      <inkml:brushProperty name="width" value="0.35" units="cm"/>
      <inkml:brushProperty name="height" value="0.35" units="cm"/>
      <inkml:brushProperty name="color" value="#E71224"/>
    </inkml:brush>
  </inkml:definitions>
  <inkml:trace contextRef="#ctx0" brushRef="#br0">1771 33 24575,'1157'-1'0,"-1123"3"0,0 1 0,65 22 0,63 35 0,-13 11 0,-104-43 0,-1 4 0,-1 1 0,-1 4 0,-2 2 0,73 92 0,-99-113 0,-1 1 0,-2 1 0,0-1 0,1 3 0,-3 0 0,1 0 0,-2-1 0,0 3 0,-1 0 0,-1 0 0,0 0 0,-1 1 0,2 32 0,2 32 0,-4 0 0,-5 129 0,0-139 0,-1-66 0,0 0 0,0 2 0,-1-2 0,0 0 0,-1 0 0,-1 0 0,1 0 0,-1-1 0,0 1 0,-1-1 0,-1-1 0,-10 20 0,1-6 0,1-2 0,-2-1 0,-1 0 0,-28 26 0,23-28 0,0-1 0,-1-2 0,-1 1 0,-36 15 0,-106 34 0,105-45 0,-81 45 0,63-20 0,-292 149 0,316-174 0,-115 39 0,-11-23 0,-2-12 0,-236-7 0,-756-19 0,1158-1 0,0 0 0,0-2 0,1-2 0,-1 1 0,1-2 0,-31-17 0,22 7 0,2 0 0,0-2 0,-37-37 0,42 34 0,0 1 0,2-2 0,0-1 0,1-2 0,1 0 0,-13-27 0,5 0 0,0-4 0,-18-63 0,36 100 0,-1 0 0,2-1 0,-3-26 0,3 25 0,0-1 0,-8-32 0,2 20 0,1 1 0,2-2 0,0 0 0,1 0 0,2 0 0,0 0 0,2-41 0,1-40 0,3-111 0,-2 218 0,0-1 0,1 1 0,-1 0 0,2-1 0,0 1 0,-1 1 0,1-1 0,0 0 0,0 2 0,2-2 0,-1 2 0,0-2 0,0 2 0,10-12 0,6-6 0,2 3 0,35-32 0,-13 15 0,-30 27 0,0 2 0,1 0 0,0 0 0,-1 3 0,1-1 0,17-3 0,19-11 0,-41 16 0,-1 0 0,1-1 0,-1 0 0,10-11 0,20-17 0,11 2 0,1 1 0,1 2 0,0 6 0,69-21 0,-46 24 0,103-49 0,-147 54 0,1 3 0,1 0 0,-1 3 0,63-8 0,-76 15 0,0 0 0,21-8 0,30-7 0,31 1 0,20-4 0,1-2 74,-75 13-1513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8:23:55.973"/>
    </inkml:context>
    <inkml:brush xml:id="br0">
      <inkml:brushProperty name="width" value="0.35" units="cm"/>
      <inkml:brushProperty name="height" value="0.35" units="cm"/>
      <inkml:brushProperty name="color" value="#E71224"/>
    </inkml:brush>
  </inkml:definitions>
  <inkml:trace contextRef="#ctx0" brushRef="#br0">0 425 24575,'1'1'0,"0"-1"0,-1 0 0,1 0 0,-1 0 0,1 1 0,-1-1 0,1 0 0,-1 0 0,1 1 0,-1-1 0,1 0 0,-1 1 0,1-1 0,-1 1 0,0-1 0,1 1 0,-1-1 0,1 1 0,-1-1 0,0 1 0,0-1 0,1 1 0,-1-1 0,0 1 0,0 0 0,5 18 0,-4-17 0,6 54 0,-2-1 0,-5 100 0,-1-85 0,0 971 0,2-1031 0,0 0 0,0 0 0,1 0 0,0 0 0,0-1 0,1 1 0,6 13 0,5 5 0,18 28 0,0 0 0,25 38 0,-7-13 0,-38-62 0,0-2 0,1 0 0,1-1 0,0 0 0,31 25 0,-19-16 0,11 11 0,-22-21 0,-1-1 0,2 0 0,-1-1 0,24 15 0,29 15 0,24 13 0,-79-50 0,1 0 0,-1 0 0,1-1 0,0-1 0,22 4 0,10-4 0,0-1 0,60-5 0,-25 0 0,154 3 0,198-3 0,-333-6 0,-1-5 0,149-37 0,-17-12 0,150-13 0,-261 52 0,-56 10 0,-36 6 0,0 1 0,44-3 0,-23 4 0,0-1 0,-1-3 0,59-19 0,-13 4 0,798-223 0,-642 150 0,-191 70 0,-1-4 0,61-42 0,172-126 0,-277 190 0,-1-1 0,0 0 0,0-1 0,-1 0 0,0-1 0,10-14 0,-17 18 0,0 0 0,0 0 0,-1 0 0,0-1 0,0 0 0,-1 1 0,0-1 0,-1-1 0,0 1 0,0 0 0,1-19 0,-1-44 0,-11-118 0,5 158 0,-2 2 0,0-1 0,-2 1 0,-2 0 0,0 0 0,-20-37 0,22 51 0,0 0 0,-1 0 0,-1 1 0,-1 1 0,0-1 0,0 2 0,-2 0 0,-20-18 0,14 15 0,1 0 0,1-2 0,-19-23 0,20 22 0,0 1 0,-2 0 0,-21-17 0,-255-174 0,161 124 0,59 40 0,19 6 0,38 26 0,0 1 0,-1 0 0,-1 2 0,-23-11 0,-15-2 0,-4-2 0,-71-18 0,62 28 0,-1 3 0,-114-5 0,-148 16 0,151 4 0,84-4 0,-290 12 0,173 8 0,-266 31 0,365-36 0,-198-2 0,-117 4 0,124-5 0,258-8 0,1 2 0,-1 2 0,-73 21 0,89-20 0,-144 44-1365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8:23:59.947"/>
    </inkml:context>
    <inkml:brush xml:id="br0">
      <inkml:brushProperty name="width" value="0.35" units="cm"/>
      <inkml:brushProperty name="height" value="0.35" units="cm"/>
      <inkml:brushProperty name="color" value="#E71224"/>
    </inkml:brush>
  </inkml:definitions>
  <inkml:trace contextRef="#ctx0" brushRef="#br0">0 0 24575,'0'55'0,"14"591"0,-10-565 0,4 0 0,18 94 0,-5-50 0,-14-71 0,2 56 0,-8-85 0,1 1 0,0-1 0,2 0 0,11 47 0,2-23 0,-6-14 0,14 57 0,-16-36 0,0 1 0,-2 1 0,0 72 0,-6-96 0,7 48 0,2 24 0,-9-90 0,1 1 0,-1-1 0,2 0 0,0 0 0,0 0 0,2 0 0,0-1 0,0 0 0,1 0 0,0-1 0,2 0 0,7 14 0,3 9 0,0 0 0,-3 1 0,13 42 0,-17-47 0,5 15 0,15 39 0,-27-76 0,1 0 0,1 0 0,0 0 0,0-1 0,12 13 0,-8-10 0,-1-4 0,0 1 0,-1 0 0,-1 1 0,0 0 0,0 0 0,0 1 0,8 21 0,-8-18 0,-1 0 0,2 0 0,1 0 0,-1-1 0,2-1 0,14 17 0,15 24 0,-33-43 0,-1-1 0,0 1 0,4 13 0,12 24 0,-6-23 0,29 36 0,-2-3 0,-2-3 0,-30-43 0,0 2 0,0 0 0,-1 0 0,0 1 0,8 20 0,-13-27 0,0 1 0,0-1 0,0 0 0,1 0 0,0 0 0,0-1 0,1 1 0,9 8 0,0 3 0,0 0 0,-1 1 0,15 27 0,-16-26 0,-10-15-273,2 0 0,-1 0 0,1-1 0,5 7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8:13:12.510"/>
    </inkml:context>
    <inkml:brush xml:id="br0">
      <inkml:brushProperty name="width" value="0.035" units="cm"/>
      <inkml:brushProperty name="height" value="0.035" units="cm"/>
    </inkml:brush>
  </inkml:definitions>
  <inkml:trace contextRef="#ctx0" brushRef="#br0">0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22:04:57.865"/>
    </inkml:context>
    <inkml:brush xml:id="br0">
      <inkml:brushProperty name="width" value="0.2" units="cm"/>
      <inkml:brushProperty name="height" value="0.2" units="cm"/>
      <inkml:brushProperty name="color" value="#AE198D"/>
      <inkml:brushProperty name="inkEffects" value="galaxy"/>
      <inkml:brushProperty name="anchorX" value="-20955.00586"/>
      <inkml:brushProperty name="anchorY" value="15775.38965"/>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D724A5-98CD-4B2C-9B5A-897417459958}"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D23-EA73-4FE0-A66C-B25C798CF397}" type="slidenum">
              <a:rPr lang="en-US" smtClean="0"/>
              <a:t>‹#›</a:t>
            </a:fld>
            <a:endParaRPr lang="en-US"/>
          </a:p>
        </p:txBody>
      </p:sp>
    </p:spTree>
    <p:extLst>
      <p:ext uri="{BB962C8B-B14F-4D97-AF65-F5344CB8AC3E}">
        <p14:creationId xmlns:p14="http://schemas.microsoft.com/office/powerpoint/2010/main" val="2934505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#1B (in “Red Violet” coloring; 3-4-24) – Overview – U.S. government…responsibilities and policies  </a:t>
            </a:r>
          </a:p>
          <a:p>
            <a:pPr marL="171450" indent="-171450">
              <a:buFont typeface="Arial" panose="020B0604020202020204" pitchFamily="34" charset="0"/>
              <a:buChar char="•"/>
            </a:pPr>
            <a:r>
              <a:rPr lang="en-US" sz="1200" dirty="0">
                <a:effectLst/>
              </a:rPr>
              <a:t>Week 2 Topics – </a:t>
            </a:r>
          </a:p>
          <a:p>
            <a:pPr marL="628650" lvl="1" indent="-171450">
              <a:buFont typeface="Arial" panose="020B0604020202020204" pitchFamily="34" charset="0"/>
              <a:buChar char="•"/>
            </a:pPr>
            <a:r>
              <a:rPr lang="en-US" sz="1200" dirty="0">
                <a:effectLst/>
              </a:rPr>
              <a:t>Federal, State, and local level (e.g., setting standards of identity and structure/function claims);</a:t>
            </a:r>
          </a:p>
          <a:p>
            <a:pPr marL="628650" lvl="1" indent="-171450">
              <a:buFont typeface="Arial" panose="020B0604020202020204" pitchFamily="34" charset="0"/>
              <a:buChar char="•"/>
            </a:pPr>
            <a:r>
              <a:rPr lang="en-US" sz="1200" dirty="0">
                <a:effectLst/>
              </a:rPr>
              <a:t>International food labeling issues; and</a:t>
            </a:r>
          </a:p>
          <a:p>
            <a:pPr marL="628650" lvl="1" indent="-171450">
              <a:buFont typeface="Arial" panose="020B0604020202020204" pitchFamily="34" charset="0"/>
              <a:buChar char="•"/>
            </a:pPr>
            <a:r>
              <a:rPr lang="en-US" sz="1200" dirty="0">
                <a:effectLst/>
              </a:rPr>
              <a:t>Ingredients and their uses.</a:t>
            </a:r>
          </a:p>
          <a:p>
            <a:pPr marL="0" lvl="0" indent="0">
              <a:buFont typeface="Arial" panose="020B0604020202020204" pitchFamily="34" charset="0"/>
              <a:buNone/>
            </a:pPr>
            <a:endParaRPr lang="en-US" sz="1200" dirty="0">
              <a:effectLst/>
            </a:endParaRPr>
          </a:p>
          <a:p>
            <a:pPr marL="0" lvl="0" indent="0">
              <a:buFont typeface="Arial" panose="020B0604020202020204" pitchFamily="34" charset="0"/>
              <a:buNone/>
            </a:pPr>
            <a:endParaRPr lang="en-US" sz="1200" dirty="0">
              <a:effectLst/>
            </a:endParaRPr>
          </a:p>
          <a:p>
            <a:pPr marL="0" lvl="0" indent="0">
              <a:buFont typeface="Arial" panose="020B0604020202020204" pitchFamily="34" charset="0"/>
              <a:buNone/>
            </a:pPr>
            <a:endParaRPr lang="en-US" sz="1200" dirty="0">
              <a:effectLst/>
            </a:endParaRPr>
          </a:p>
          <a:p>
            <a:pPr marL="1371600" marR="0" lvl="3" indent="0">
              <a:spcBef>
                <a:spcPts val="0"/>
              </a:spcBef>
              <a:spcAft>
                <a:spcPts val="0"/>
              </a:spcAft>
              <a:buFont typeface="Arial" panose="020B0604020202020204" pitchFamily="34" charset="0"/>
              <a:buNone/>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678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#10B – International trading issues - 1…Codex consensus standards for world trade…</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The U.S. consumers are not the only strong advocates for food labeling.  </a:t>
            </a:r>
          </a:p>
          <a:p>
            <a:pPr marL="1085850" lvl="2" indent="-171450">
              <a:buFont typeface="Arial" panose="020B0604020202020204" pitchFamily="34" charset="0"/>
              <a:buChar char="•"/>
            </a:pPr>
            <a:r>
              <a:rPr lang="en-US" sz="1200" dirty="0">
                <a:effectLst/>
              </a:rPr>
              <a:t>Many countries have unique labeling requirements for which U.S. manufacturers must comply when marketing outside the USA. </a:t>
            </a:r>
          </a:p>
          <a:p>
            <a:pPr marL="1085850" lvl="2" indent="-171450">
              <a:buFont typeface="Arial" panose="020B0604020202020204" pitchFamily="34" charset="0"/>
              <a:buChar char="•"/>
            </a:pPr>
            <a:r>
              <a:rPr lang="en-US" sz="1200" dirty="0">
                <a:effectLst/>
              </a:rPr>
              <a:t>Meanwhile, foreign countries are required to meet the U.S. labeling requirements when they export food to the U.S. </a:t>
            </a:r>
          </a:p>
          <a:p>
            <a:pPr marL="628650" lvl="1" indent="-171450">
              <a:buFont typeface="Arial" panose="020B0604020202020204" pitchFamily="34" charset="0"/>
              <a:buChar char="•"/>
            </a:pPr>
            <a:r>
              <a:rPr lang="en-US" sz="1200" dirty="0">
                <a:effectLst/>
              </a:rPr>
              <a:t>In order that unfair marketing restrictions are not imposed on trading countries, the Food and Agriculture Organization of the United Nations established the Codex Alimentarius Commission.  </a:t>
            </a:r>
          </a:p>
          <a:p>
            <a:pPr marL="1085850" lvl="2" indent="-171450">
              <a:buFont typeface="Arial" panose="020B0604020202020204" pitchFamily="34" charset="0"/>
              <a:buChar char="•"/>
            </a:pPr>
            <a:r>
              <a:rPr lang="en-US" sz="1200" dirty="0">
                <a:effectLst/>
              </a:rPr>
              <a:t>The Commission’s main goals are to protect the health of consumers, to facilitate international trade, and to ensure fair practices in international food trade.  </a:t>
            </a:r>
          </a:p>
          <a:p>
            <a:pPr marL="1543050" lvl="3" indent="-171450">
              <a:buFont typeface="Arial" panose="020B0604020202020204" pitchFamily="34" charset="0"/>
              <a:buChar char="•"/>
            </a:pPr>
            <a:r>
              <a:rPr lang="en-US" sz="1200" dirty="0">
                <a:effectLst/>
              </a:rPr>
              <a:t>Presently, there are 188 member countries, including the U.S., plus one member organization (the European Union -- EU).  </a:t>
            </a:r>
          </a:p>
          <a:p>
            <a:pPr marL="1543050" lvl="3" indent="-171450">
              <a:buFont typeface="Arial" panose="020B0604020202020204" pitchFamily="34" charset="0"/>
              <a:buChar char="•"/>
            </a:pPr>
            <a:r>
              <a:rPr lang="en-US" sz="1200" dirty="0">
                <a:effectLst/>
              </a:rPr>
              <a:t>These member countries jointly come to consensus on fair standards, such as for food labeling, and abide by the standards when trading internationally.  </a:t>
            </a:r>
          </a:p>
          <a:p>
            <a:pPr marL="1543050" lvl="3" indent="-171450">
              <a:buFont typeface="Arial" panose="020B0604020202020204" pitchFamily="34" charset="0"/>
              <a:buChar char="•"/>
            </a:pPr>
            <a:r>
              <a:rPr lang="en-US" sz="1200" dirty="0">
                <a:effectLst/>
              </a:rPr>
              <a:t>For foods, standards are established for approved food additives, along with maximum permissible levels in foods.    </a:t>
            </a:r>
          </a:p>
          <a:p>
            <a:pPr marL="1085850" lvl="2" indent="-171450">
              <a:buFont typeface="Arial" panose="020B0604020202020204" pitchFamily="34" charset="0"/>
              <a:buChar char="•"/>
            </a:pPr>
            <a:r>
              <a:rPr lang="en-US" sz="1200" dirty="0">
                <a:effectLst/>
              </a:rPr>
              <a:t>Under certain circumstances, countries can impose more restrictive requirements than those provided for in the Codex standards.  </a:t>
            </a:r>
          </a:p>
          <a:p>
            <a:pPr marL="1543050" lvl="3" indent="-171450">
              <a:buFont typeface="Arial" panose="020B0604020202020204" pitchFamily="34" charset="0"/>
              <a:buChar char="•"/>
            </a:pPr>
            <a:r>
              <a:rPr lang="en-US" sz="1200" dirty="0">
                <a:effectLst/>
              </a:rPr>
              <a:t>One example involves cheeses.  </a:t>
            </a:r>
          </a:p>
          <a:p>
            <a:pPr marL="2000250" lvl="4" indent="-171450">
              <a:buFont typeface="Arial" panose="020B0604020202020204" pitchFamily="34" charset="0"/>
              <a:buChar char="•"/>
            </a:pPr>
            <a:r>
              <a:rPr lang="en-US" sz="1200" dirty="0">
                <a:effectLst/>
              </a:rPr>
              <a:t>The EU has issued legislation that protects many European products, marked with a logo, to certify the product is from the proper region using specific procedures.   </a:t>
            </a:r>
          </a:p>
          <a:p>
            <a:pPr marL="2457450" lvl="5" indent="-171450">
              <a:buFont typeface="Arial" panose="020B0604020202020204" pitchFamily="34" charset="0"/>
              <a:buChar char="•"/>
            </a:pPr>
            <a:r>
              <a:rPr lang="en-US" sz="1200" dirty="0">
                <a:effectLst/>
              </a:rPr>
              <a:t>In contrast, in the U.S., trademarks are used to protect brand named products.  </a:t>
            </a:r>
          </a:p>
          <a:p>
            <a:pPr marL="2000250" lvl="4" indent="-171450">
              <a:buFont typeface="Arial" panose="020B0604020202020204" pitchFamily="34" charset="0"/>
              <a:buChar char="•"/>
            </a:pPr>
            <a:r>
              <a:rPr lang="en-US" sz="1200" dirty="0">
                <a:effectLst/>
              </a:rPr>
              <a:t>The EU situation is far more limiting --  </a:t>
            </a:r>
          </a:p>
          <a:p>
            <a:pPr marL="2457450" lvl="5" indent="-171450">
              <a:buFont typeface="Arial" panose="020B0604020202020204" pitchFamily="34" charset="0"/>
              <a:buChar char="•"/>
            </a:pPr>
            <a:r>
              <a:rPr lang="en-US" sz="1200" dirty="0">
                <a:effectLst/>
              </a:rPr>
              <a:t>For example, Greece, a member country within the EU, has a geographical indication authority for feta cheese.  </a:t>
            </a:r>
          </a:p>
          <a:p>
            <a:pPr marL="2914650" lvl="6" indent="-171450">
              <a:buFont typeface="Arial" panose="020B0604020202020204" pitchFamily="34" charset="0"/>
              <a:buChar char="•"/>
            </a:pPr>
            <a:r>
              <a:rPr lang="en-US" sz="1200" dirty="0">
                <a:effectLst/>
              </a:rPr>
              <a:t>In Europe, feta cheese can only be labeled as such if it is from Greece.  </a:t>
            </a:r>
          </a:p>
          <a:p>
            <a:pPr marL="3371850" lvl="7" indent="-171450">
              <a:buFont typeface="Arial" panose="020B0604020202020204" pitchFamily="34" charset="0"/>
              <a:buChar char="•"/>
            </a:pPr>
            <a:r>
              <a:rPr lang="en-US" sz="1200" dirty="0">
                <a:effectLst/>
              </a:rPr>
              <a:t>Consequently, U.S. manufacturers of feta cheese cannot market their products labeled as feta cheese in the European Union.  </a:t>
            </a:r>
          </a:p>
          <a:p>
            <a:pPr marL="3371850" lvl="7" indent="-171450">
              <a:buFont typeface="Arial" panose="020B0604020202020204" pitchFamily="34" charset="0"/>
              <a:buChar char="•"/>
            </a:pPr>
            <a:r>
              <a:rPr lang="en-US" sz="1200" dirty="0">
                <a:effectLst/>
              </a:rPr>
              <a:t>Even more problematic is that in some cases, the European Union legislation doesn’t allow for a modified name such as “feta-style.” </a:t>
            </a:r>
          </a:p>
          <a:p>
            <a:pPr marL="2457450" lvl="5" indent="-171450">
              <a:buFont typeface="Arial" panose="020B0604020202020204" pitchFamily="34" charset="0"/>
              <a:buChar char="•"/>
            </a:pPr>
            <a:r>
              <a:rPr lang="en-US" sz="1200" dirty="0">
                <a:effectLst/>
              </a:rPr>
              <a:t>The EU was successful in challenges at the World Trade Organization – WTO (the “world court”) to this perceived trade barrier by the U.S. due, in part, to the fact that the EU requires this limitation by manufacturers within the EU as well.  </a:t>
            </a:r>
          </a:p>
          <a:p>
            <a:pPr marL="2914650" lvl="6" indent="-171450">
              <a:buFont typeface="Arial" panose="020B0604020202020204" pitchFamily="34" charset="0"/>
              <a:buChar char="•"/>
            </a:pPr>
            <a:r>
              <a:rPr lang="en-US" sz="1200" dirty="0">
                <a:effectLst/>
              </a:rPr>
              <a:t>For example, France (also a member country of the EU) cannot make and sell a product labeled as feta cheese.  </a:t>
            </a:r>
          </a:p>
          <a:p>
            <a:pPr marL="2914650" lvl="6" indent="-171450">
              <a:buFont typeface="Arial" panose="020B0604020202020204" pitchFamily="34" charset="0"/>
              <a:buChar char="•"/>
            </a:pPr>
            <a:r>
              <a:rPr lang="en-US" sz="1200" dirty="0">
                <a:effectLst/>
              </a:rPr>
              <a:t>Consequently, WTO determined that there is no trade barrier limiting the U.S. from making and selling feta cheese because even other EU member countries can not make and sell the product they make within their own country</a:t>
            </a:r>
          </a:p>
          <a:p>
            <a:pPr marL="2457450" lvl="5" indent="-171450">
              <a:buFont typeface="Arial" panose="020B0604020202020204" pitchFamily="34" charset="0"/>
              <a:buChar char="•"/>
            </a:pPr>
            <a:r>
              <a:rPr lang="en-US" sz="1200" dirty="0">
                <a:effectLst/>
              </a:rPr>
              <a:t>Additional EU efforts are underway to protect parmesan and mozzarella, causing the U.S. government to begin pursuing legal action through the U. S. Trade Office and initiating trade agreements to prevent further restrictions.  </a:t>
            </a:r>
          </a:p>
          <a:p>
            <a:pPr marL="2914650" lvl="6" indent="-171450">
              <a:buFont typeface="Arial" panose="020B0604020202020204" pitchFamily="34" charset="0"/>
              <a:buChar char="•"/>
            </a:pPr>
            <a:r>
              <a:rPr lang="en-US" sz="1200" dirty="0">
                <a:effectLst/>
              </a:rPr>
              <a:t>Even though American consumers may be confused while traveling in the EU, some US manufacturers already anticipate the EU being successful at the WTO.</a:t>
            </a:r>
          </a:p>
          <a:p>
            <a:pPr marL="2914650" lvl="6" indent="-171450">
              <a:buFont typeface="Arial" panose="020B0604020202020204" pitchFamily="34" charset="0"/>
              <a:buChar char="•"/>
            </a:pPr>
            <a:r>
              <a:rPr lang="en-US" sz="1200" dirty="0">
                <a:effectLst/>
              </a:rPr>
              <a:t>Some US manufacturers making “parmesan and mozzarella cheeses” are voluntarily labeling these products for sale in the EU as “hard, grated cheese” and “white Italian-style cheese,” respectfully.    </a:t>
            </a:r>
          </a:p>
          <a:p>
            <a:pPr marL="2457450" lvl="5" indent="-171450">
              <a:buFont typeface="Arial" panose="020B0604020202020204" pitchFamily="34" charset="0"/>
              <a:buChar char="•"/>
            </a:pPr>
            <a:r>
              <a:rPr lang="en-US" sz="1200" dirty="0">
                <a:effectLst/>
              </a:rPr>
              <a:t>Another restrictive effort underway is by India – </a:t>
            </a:r>
          </a:p>
          <a:p>
            <a:pPr marL="2914650" lvl="6" indent="-171450">
              <a:buFont typeface="Arial" panose="020B0604020202020204" pitchFamily="34" charset="0"/>
              <a:buChar char="•"/>
            </a:pPr>
            <a:r>
              <a:rPr lang="en-US" sz="1200" dirty="0">
                <a:effectLst/>
              </a:rPr>
              <a:t>India is trying to own the terms “basmati” and “jasmine” rice, which are two long-grain varieties produced in the U.S. by American farmers</a:t>
            </a:r>
          </a:p>
          <a:p>
            <a:pPr marL="2914650" lvl="6" indent="-171450">
              <a:buFont typeface="Arial" panose="020B0604020202020204" pitchFamily="34" charset="0"/>
              <a:buChar char="•"/>
            </a:pPr>
            <a:r>
              <a:rPr lang="en-US" sz="1200" dirty="0">
                <a:effectLst/>
              </a:rPr>
              <a:t>This effort is less likely to survive a WTO challenge due to genetic dispersal of these grains outside of India; however, a legal challenge often resolves unexpectedly.   </a:t>
            </a:r>
          </a:p>
          <a:p>
            <a:pPr marL="0" lvl="0" indent="0">
              <a:buFont typeface="Arial" panose="020B0604020202020204" pitchFamily="34" charset="0"/>
              <a:buNone/>
            </a:pPr>
            <a:endParaRPr lang="en-US" sz="1200" dirty="0">
              <a:effectLst/>
            </a:endParaRPr>
          </a:p>
          <a:p>
            <a:pPr marL="0" lvl="0" indent="0">
              <a:buFont typeface="Arial" panose="020B0604020202020204" pitchFamily="34" charset="0"/>
              <a:buNone/>
            </a:pPr>
            <a:endParaRPr lang="en-US" sz="1200" dirty="0">
              <a:effectLst/>
            </a:endParaRPr>
          </a:p>
          <a:p>
            <a:pPr marL="0" lvl="0" indent="0">
              <a:buFont typeface="Arial" panose="020B0604020202020204" pitchFamily="34" charset="0"/>
              <a:buNone/>
            </a:pPr>
            <a:endParaRPr lang="en-US" sz="1200" dirty="0">
              <a:effectLst/>
            </a:endParaRPr>
          </a:p>
          <a:p>
            <a:pPr marL="1371600" marR="0" lvl="3" indent="0">
              <a:spcBef>
                <a:spcPts val="0"/>
              </a:spcBef>
              <a:spcAft>
                <a:spcPts val="0"/>
              </a:spcAft>
              <a:buFont typeface="Arial" panose="020B0604020202020204" pitchFamily="34" charset="0"/>
              <a:buNone/>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760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#11B – International labeling issues – 2…COOL commodities…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In another example of how international trade impacts U.S. labeling of foods, back in 2009, the U.S. issued final regulations to implement mandatory Country of Origin Labeling (COOL) for all muscle cut beef, pork, and ground beef and ground pork.  </a:t>
            </a:r>
          </a:p>
          <a:p>
            <a:pPr marL="1085850" lvl="2" indent="-171450">
              <a:buFont typeface="Arial" panose="020B0604020202020204" pitchFamily="34" charset="0"/>
              <a:buChar char="•"/>
            </a:pPr>
            <a:r>
              <a:rPr lang="en-US" sz="1200" dirty="0">
                <a:effectLst/>
              </a:rPr>
              <a:t>Consumers and industry had originally strongly supported having foods, especially certain meat cuts, labeled for country of origin. </a:t>
            </a:r>
          </a:p>
          <a:p>
            <a:pPr marL="1085850" lvl="2" indent="-171450">
              <a:buFont typeface="Arial" panose="020B0604020202020204" pitchFamily="34" charset="0"/>
              <a:buChar char="•"/>
            </a:pPr>
            <a:r>
              <a:rPr lang="en-US" sz="1200" dirty="0">
                <a:effectLst/>
              </a:rPr>
              <a:t>The law further required documentation to ensure that applicable products identified where the source animal was born, raised, and slaughtered (and, for other commodities -- hatched, grown, harvested, processed, etc.).   </a:t>
            </a:r>
          </a:p>
          <a:p>
            <a:pPr marL="1543050" lvl="3" indent="-171450">
              <a:buFont typeface="Arial" panose="020B0604020202020204" pitchFamily="34" charset="0"/>
              <a:buChar char="•"/>
            </a:pPr>
            <a:r>
              <a:rPr lang="en-US" sz="1200" dirty="0">
                <a:effectLst/>
              </a:rPr>
              <a:t>If foreign-origin meat was combined with U.S. source meat, then the label was required to identify the mixture origins.  </a:t>
            </a:r>
          </a:p>
          <a:p>
            <a:pPr marL="1085850" lvl="2" indent="-171450">
              <a:buFont typeface="Arial" panose="020B0604020202020204" pitchFamily="34" charset="0"/>
              <a:buChar char="•"/>
            </a:pPr>
            <a:r>
              <a:rPr lang="en-US" sz="1200" dirty="0">
                <a:effectLst/>
              </a:rPr>
              <a:t>The law required retailers (most all grocery stores and supermarkets) to identify the country of origin on the label.  </a:t>
            </a:r>
          </a:p>
          <a:p>
            <a:pPr marL="1085850" lvl="2" indent="-171450">
              <a:buFont typeface="Arial" panose="020B0604020202020204" pitchFamily="34" charset="0"/>
              <a:buChar char="•"/>
            </a:pPr>
            <a:r>
              <a:rPr lang="en-US" sz="1200" dirty="0">
                <a:effectLst/>
              </a:rPr>
              <a:t>Meanwhile, Canada and Mexico viewed the legislation as a violation of the World Trade Organization (WTO) Agreement on Technical Barriers to Trade (TBT).  </a:t>
            </a:r>
          </a:p>
          <a:p>
            <a:pPr marL="1543050" lvl="3" indent="-171450">
              <a:buFont typeface="Arial" panose="020B0604020202020204" pitchFamily="34" charset="0"/>
              <a:buChar char="•"/>
            </a:pPr>
            <a:r>
              <a:rPr lang="en-US" sz="1200" dirty="0">
                <a:effectLst/>
              </a:rPr>
              <a:t>These two countries sued the U.S. through the WTO to prohibit the U.S. law and regulations from proceeding specifically for beef and pork.  </a:t>
            </a:r>
          </a:p>
          <a:p>
            <a:pPr marL="2000250" lvl="4" indent="-171450">
              <a:buFont typeface="Arial" panose="020B0604020202020204" pitchFamily="34" charset="0"/>
              <a:buChar char="•"/>
            </a:pPr>
            <a:r>
              <a:rPr lang="en-US" sz="1200" dirty="0">
                <a:effectLst/>
              </a:rPr>
              <a:t>The rationale for the lawsuit cited that the U.S. law accorded less favorable treatment to imported cattle and hogs than domestic products and did not fulfill its legitimate objective of providing consumers with information on origin (e.g., Canada and Mexico wanted the U.S. to also require all meat originating in the U.S. to also bear the U.S. as the origin source country, which the COOL legislation did not provide). </a:t>
            </a:r>
          </a:p>
          <a:p>
            <a:pPr marL="2457450" lvl="5" indent="-171450">
              <a:buFont typeface="Arial" panose="020B0604020202020204" pitchFamily="34" charset="0"/>
              <a:buChar char="•"/>
            </a:pPr>
            <a:r>
              <a:rPr lang="en-US" sz="1200" dirty="0">
                <a:effectLst/>
              </a:rPr>
              <a:t>Even though the U.S. Congress passed numerous legislative fixes to better define retail labeling requirements resulting in four appeals to the WTO, the U.S. lost its battle for beef and pork</a:t>
            </a:r>
          </a:p>
          <a:p>
            <a:pPr marL="2914650" lvl="6" indent="-171450">
              <a:buFont typeface="Arial" panose="020B0604020202020204" pitchFamily="34" charset="0"/>
              <a:buChar char="•"/>
            </a:pPr>
            <a:r>
              <a:rPr lang="en-US" sz="1200" dirty="0">
                <a:effectLst/>
              </a:rPr>
              <a:t>The U.S. was required to pay more than $4 billion in combined retaliatory tariffs within 60 days of the latest WTO ruling. </a:t>
            </a:r>
          </a:p>
          <a:p>
            <a:pPr marL="2914650" lvl="6" indent="-171450">
              <a:buFont typeface="Arial" panose="020B0604020202020204" pitchFamily="34" charset="0"/>
              <a:buChar char="•"/>
            </a:pPr>
            <a:r>
              <a:rPr lang="en-US" sz="1200" dirty="0">
                <a:effectLst/>
              </a:rPr>
              <a:t>Consequently, the U.S. Congress fast-tracked a repeal of the legislation specific to beef and pork.  </a:t>
            </a:r>
          </a:p>
          <a:p>
            <a:pPr marL="2000250" lvl="4" indent="-171450">
              <a:buFont typeface="Arial" panose="020B0604020202020204" pitchFamily="34" charset="0"/>
              <a:buChar char="•"/>
            </a:pPr>
            <a:r>
              <a:rPr lang="en-US" sz="1200" dirty="0">
                <a:effectLst/>
              </a:rPr>
              <a:t>As back history, a Consumer Federation of America survey reported that 90 percent of Americans favored requiring a label with the country of origin on meat.  </a:t>
            </a:r>
          </a:p>
          <a:p>
            <a:pPr marL="2457450" lvl="5" indent="-171450">
              <a:buFont typeface="Arial" panose="020B0604020202020204" pitchFamily="34" charset="0"/>
              <a:buChar char="•"/>
            </a:pPr>
            <a:r>
              <a:rPr lang="en-US" sz="1200" dirty="0">
                <a:effectLst/>
              </a:rPr>
              <a:t>Notably, the U.S. industry was unwilling to invest in costs to labeling changes and control procedures for the domestic origin meat. </a:t>
            </a:r>
          </a:p>
          <a:p>
            <a:pPr marL="2457450" lvl="5" indent="-171450">
              <a:buFont typeface="Arial" panose="020B0604020202020204" pitchFamily="34" charset="0"/>
              <a:buChar char="•"/>
            </a:pPr>
            <a:r>
              <a:rPr lang="en-US" sz="1200" dirty="0">
                <a:effectLst/>
              </a:rPr>
              <a:t>Ultimately, after seven years of the law and implementing regulations, the American consumer was unwilling to pay more for the premiums applied to both domestic and foreign-origin labeled beef and pork product.  </a:t>
            </a:r>
          </a:p>
          <a:p>
            <a:pPr marL="1085850" lvl="2" indent="-171450">
              <a:buFont typeface="Arial" panose="020B0604020202020204" pitchFamily="34" charset="0"/>
              <a:buChar char="•"/>
            </a:pPr>
            <a:r>
              <a:rPr lang="en-US" sz="1200" dirty="0">
                <a:effectLst/>
              </a:rPr>
              <a:t>There are numerous food products in the U.S. that continue to be labeled with foreign country of origin labels  while domestic origin product is not mandated to be labeling as such.  </a:t>
            </a:r>
          </a:p>
          <a:p>
            <a:pPr marL="1543050" lvl="3" indent="-171450">
              <a:buFont typeface="Arial" panose="020B0604020202020204" pitchFamily="34" charset="0"/>
              <a:buChar char="•"/>
            </a:pPr>
            <a:r>
              <a:rPr lang="en-US" sz="1200" dirty="0">
                <a:effectLst/>
              </a:rPr>
              <a:t>Other countries have not challenged the U.S. on these products – </a:t>
            </a:r>
          </a:p>
          <a:p>
            <a:pPr marL="1543050" lvl="3" indent="-171450">
              <a:buFont typeface="Arial" panose="020B0604020202020204" pitchFamily="34" charset="0"/>
              <a:buChar char="•"/>
            </a:pPr>
            <a:r>
              <a:rPr lang="en-US" sz="1200" dirty="0">
                <a:effectLst/>
              </a:rPr>
              <a:t>The products still requiring COOL labeling in the U.S. are --  </a:t>
            </a:r>
          </a:p>
          <a:p>
            <a:pPr marL="2000250" lvl="4" indent="-171450">
              <a:buFont typeface="Arial" panose="020B0604020202020204" pitchFamily="34" charset="0"/>
              <a:buChar char="•"/>
            </a:pPr>
            <a:r>
              <a:rPr lang="en-US" sz="1200" dirty="0">
                <a:effectLst/>
              </a:rPr>
              <a:t>Muscle cut and ground lamb, goat, and chicken; </a:t>
            </a:r>
          </a:p>
          <a:p>
            <a:pPr marL="2000250" lvl="4" indent="-171450">
              <a:buFont typeface="Arial" panose="020B0604020202020204" pitchFamily="34" charset="0"/>
              <a:buChar char="•"/>
            </a:pPr>
            <a:r>
              <a:rPr lang="en-US" sz="1200" dirty="0">
                <a:effectLst/>
              </a:rPr>
              <a:t>Wild and farm-raised fish and shellfish; </a:t>
            </a:r>
          </a:p>
          <a:p>
            <a:pPr marL="2000250" lvl="4" indent="-171450">
              <a:buFont typeface="Arial" panose="020B0604020202020204" pitchFamily="34" charset="0"/>
              <a:buChar char="•"/>
            </a:pPr>
            <a:r>
              <a:rPr lang="en-US" sz="1200" dirty="0">
                <a:effectLst/>
              </a:rPr>
              <a:t>Fresh and frozen fruits and vegetables; </a:t>
            </a:r>
          </a:p>
          <a:p>
            <a:pPr marL="2000250" lvl="4" indent="-171450">
              <a:buFont typeface="Arial" panose="020B0604020202020204" pitchFamily="34" charset="0"/>
              <a:buChar char="•"/>
            </a:pPr>
            <a:r>
              <a:rPr lang="en-US" sz="1200" dirty="0">
                <a:effectLst/>
              </a:rPr>
              <a:t>Peanuts, pecans, and macadamia nuts; and </a:t>
            </a:r>
          </a:p>
          <a:p>
            <a:pPr marL="2000250" lvl="4" indent="-171450">
              <a:buFont typeface="Arial" panose="020B0604020202020204" pitchFamily="34" charset="0"/>
              <a:buChar char="•"/>
            </a:pPr>
            <a:r>
              <a:rPr lang="en-US" sz="1200" dirty="0">
                <a:effectLst/>
              </a:rPr>
              <a:t>Ginseng.  </a:t>
            </a:r>
          </a:p>
          <a:p>
            <a:pPr marL="1543050" lvl="3" indent="-171450">
              <a:buFont typeface="Arial" panose="020B0604020202020204" pitchFamily="34" charset="0"/>
              <a:buChar char="•"/>
            </a:pPr>
            <a:r>
              <a:rPr lang="en-US" sz="1200" dirty="0">
                <a:effectLst/>
              </a:rPr>
              <a:t>Although there is no domestic requirement to label the U.S. origin commodities, which doomed the beef and pork cuts, other countries – </a:t>
            </a:r>
          </a:p>
          <a:p>
            <a:pPr marL="2000250" lvl="4" indent="-171450">
              <a:buFont typeface="Arial" panose="020B0604020202020204" pitchFamily="34" charset="0"/>
              <a:buChar char="•"/>
            </a:pPr>
            <a:r>
              <a:rPr lang="en-US" sz="1200" dirty="0">
                <a:effectLst/>
              </a:rPr>
              <a:t>Do not export significant quantities of these current COOL products, </a:t>
            </a:r>
          </a:p>
          <a:p>
            <a:pPr marL="2000250" lvl="4" indent="-171450">
              <a:buFont typeface="Arial" panose="020B0604020202020204" pitchFamily="34" charset="0"/>
              <a:buChar char="•"/>
            </a:pPr>
            <a:r>
              <a:rPr lang="en-US" sz="1200" dirty="0">
                <a:effectLst/>
              </a:rPr>
              <a:t>Foreign countries are not willing to label their own domestic product for domestic sales, and </a:t>
            </a:r>
          </a:p>
          <a:p>
            <a:pPr marL="2000250" lvl="4" indent="-171450">
              <a:buFont typeface="Arial" panose="020B0604020202020204" pitchFamily="34" charset="0"/>
              <a:buChar char="•"/>
            </a:pPr>
            <a:r>
              <a:rPr lang="en-US" sz="1200" dirty="0">
                <a:effectLst/>
              </a:rPr>
              <a:t>There is considerable voluntary labeling of most of these products with U.S. as the origin country. </a:t>
            </a:r>
          </a:p>
          <a:p>
            <a:pPr marL="628650" lvl="1" indent="-171450">
              <a:buFont typeface="Arial" panose="020B0604020202020204" pitchFamily="34" charset="0"/>
              <a:buChar char="•"/>
            </a:pPr>
            <a:endParaRPr lang="en-US" sz="1200" dirty="0">
              <a:effectLst/>
            </a:endParaRPr>
          </a:p>
          <a:p>
            <a:pPr marL="628650" lvl="1" indent="-171450">
              <a:buFont typeface="Arial" panose="020B0604020202020204" pitchFamily="34" charset="0"/>
              <a:buChar char="•"/>
            </a:pPr>
            <a:endParaRPr lang="en-US" sz="1200" dirty="0">
              <a:effectLst/>
            </a:endParaRPr>
          </a:p>
          <a:p>
            <a:pPr marL="1371600" marR="0" lvl="3" indent="0">
              <a:spcBef>
                <a:spcPts val="0"/>
              </a:spcBef>
              <a:spcAft>
                <a:spcPts val="0"/>
              </a:spcAft>
              <a:buFont typeface="Arial" panose="020B0604020202020204" pitchFamily="34" charset="0"/>
              <a:buNone/>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262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#12B – Take a stretch… </a:t>
            </a:r>
          </a:p>
          <a:p>
            <a:pPr marL="171450" lvl="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10-minute break</a:t>
            </a:r>
          </a:p>
          <a:p>
            <a:pPr marL="0" lvl="0" indent="0">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681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#13B – U.S. government labeling responsibilities…Labeling specifics…prior-approval….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Unlike the FDA, the USDA FSIS is required to review and approve all labeling for all meat, poultry, and processed egg products prior to the product entering commerce.  </a:t>
            </a:r>
          </a:p>
          <a:p>
            <a:pPr marL="1085850" lvl="2" indent="-171450">
              <a:buFont typeface="Arial" panose="020B0604020202020204" pitchFamily="34" charset="0"/>
              <a:buChar char="•"/>
            </a:pPr>
            <a:r>
              <a:rPr lang="en-US" sz="1200" dirty="0">
                <a:effectLst/>
              </a:rPr>
              <a:t>In addition, due to the daily inspection requirement by inspectors of the USDA FSIS, a mark of inspection is placed on all products prior to product entering commerce, signified by the inspection shield with the assigned establishment number.</a:t>
            </a:r>
          </a:p>
          <a:p>
            <a:pPr marL="1085850" lvl="2" indent="-171450">
              <a:buFont typeface="Arial" panose="020B0604020202020204" pitchFamily="34" charset="0"/>
              <a:buChar char="•"/>
            </a:pPr>
            <a:r>
              <a:rPr lang="en-US" sz="1200" dirty="0">
                <a:effectLst/>
              </a:rPr>
              <a:t>Any product in commerce without a prior-approved label is, at a minimum, misbranded.   </a:t>
            </a:r>
          </a:p>
          <a:p>
            <a:pPr marL="1085850" lvl="2" indent="-171450">
              <a:buFont typeface="Arial" panose="020B0604020202020204" pitchFamily="34" charset="0"/>
              <a:buChar char="•"/>
            </a:pPr>
            <a:r>
              <a:rPr lang="en-US" sz="1200" dirty="0">
                <a:effectLst/>
              </a:rPr>
              <a:t>Labels for products without variation from the minimal required features and with no special claims are generically approved, meaning that they don’t have to be submitted for physical review and approval prior to use.  </a:t>
            </a:r>
          </a:p>
          <a:p>
            <a:pPr marL="1543050" lvl="3" indent="-171450">
              <a:buFont typeface="Arial" panose="020B0604020202020204" pitchFamily="34" charset="0"/>
              <a:buChar char="•"/>
            </a:pPr>
            <a:r>
              <a:rPr lang="en-US" sz="1200" dirty="0">
                <a:effectLst/>
              </a:rPr>
              <a:t>Such labels and products are subject to routine daily verification by inspectors in-plant to ensure ongoing compliance with labeling requirements.  </a:t>
            </a:r>
          </a:p>
          <a:p>
            <a:pPr marL="1085850" lvl="2" indent="-171450">
              <a:buFont typeface="Arial" panose="020B0604020202020204" pitchFamily="34" charset="0"/>
              <a:buChar char="•"/>
            </a:pPr>
            <a:r>
              <a:rPr lang="en-US" sz="1200" dirty="0">
                <a:effectLst/>
              </a:rPr>
              <a:t>All other labels falls into three categories and must be submitted for physical review and approval before being applied to product entering commerce, including:</a:t>
            </a:r>
          </a:p>
          <a:p>
            <a:pPr marL="1543050" lvl="3" indent="-171450">
              <a:buFont typeface="Arial" panose="020B0604020202020204" pitchFamily="34" charset="0"/>
              <a:buChar char="•"/>
            </a:pPr>
            <a:r>
              <a:rPr lang="en-US" sz="1200" dirty="0">
                <a:effectLst/>
              </a:rPr>
              <a:t>Labels for religious exempt products; </a:t>
            </a:r>
          </a:p>
          <a:p>
            <a:pPr marL="1543050" lvl="3" indent="-171450">
              <a:buFont typeface="Arial" panose="020B0604020202020204" pitchFamily="34" charset="0"/>
              <a:buChar char="•"/>
            </a:pPr>
            <a:r>
              <a:rPr lang="en-US" sz="1200" dirty="0">
                <a:effectLst/>
              </a:rPr>
              <a:t>Labels with special statements and claims; and </a:t>
            </a:r>
          </a:p>
          <a:p>
            <a:pPr marL="1543050" lvl="3" indent="-171450">
              <a:buFont typeface="Arial" panose="020B0604020202020204" pitchFamily="34" charset="0"/>
              <a:buChar char="•"/>
            </a:pPr>
            <a:r>
              <a:rPr lang="en-US" sz="1200" dirty="0">
                <a:effectLst/>
              </a:rPr>
              <a:t>Labels for temporary approval.  </a:t>
            </a:r>
          </a:p>
          <a:p>
            <a:pPr marL="1085850" lvl="2" indent="-171450">
              <a:buFont typeface="Arial" panose="020B0604020202020204" pitchFamily="34" charset="0"/>
              <a:buChar char="•"/>
            </a:pPr>
            <a:r>
              <a:rPr lang="en-US" sz="1200" dirty="0">
                <a:effectLst/>
              </a:rPr>
              <a:t>For the special review labels, a “sketch approval” is first conducted whereby a rendering of the label is submitted to a team of label evaluators in Washington, DC.  </a:t>
            </a:r>
          </a:p>
          <a:p>
            <a:pPr marL="1543050" lvl="3" indent="-171450">
              <a:buFont typeface="Arial" panose="020B0604020202020204" pitchFamily="34" charset="0"/>
              <a:buChar char="•"/>
            </a:pPr>
            <a:r>
              <a:rPr lang="en-US" sz="1200" dirty="0">
                <a:effectLst/>
              </a:rPr>
              <a:t>Once the team’s issues are resolved, the label receives final approval and can be applied to product prior to entering commerce. </a:t>
            </a:r>
          </a:p>
          <a:p>
            <a:pPr marL="1543050" lvl="3" indent="-171450">
              <a:buFont typeface="Arial" panose="020B0604020202020204" pitchFamily="34" charset="0"/>
              <a:buChar char="•"/>
            </a:pPr>
            <a:r>
              <a:rPr lang="en-US" sz="1200" dirty="0">
                <a:effectLst/>
              </a:rPr>
              <a:t>The sketch label must reasonably represent what the label will ult0imately look like but need not be the actual final label applied to product.  </a:t>
            </a:r>
          </a:p>
          <a:p>
            <a:pPr marL="1085850" lvl="2" indent="-171450">
              <a:buFont typeface="Arial" panose="020B0604020202020204" pitchFamily="34" charset="0"/>
              <a:buChar char="•"/>
            </a:pPr>
            <a:r>
              <a:rPr lang="en-US" sz="1200" dirty="0">
                <a:effectLst/>
              </a:rPr>
              <a:t>“Special statements and claims” labels include those that bear a claim, logo, trademark, and other symbols on labels that are not defined within the regulations or in the Food Standards and Labeling Policy Book. </a:t>
            </a:r>
          </a:p>
          <a:p>
            <a:pPr marL="1543050" lvl="3" indent="-171450">
              <a:buFont typeface="Arial" panose="020B0604020202020204" pitchFamily="34" charset="0"/>
              <a:buChar char="•"/>
            </a:pPr>
            <a:r>
              <a:rPr lang="en-US" sz="1200" dirty="0">
                <a:effectLst/>
              </a:rPr>
              <a:t>An example of a logo or symbol is a graphic representation of a heart, which may imply healthfulness of the product.  </a:t>
            </a:r>
          </a:p>
          <a:p>
            <a:pPr marL="1543050" lvl="3" indent="-171450">
              <a:buFont typeface="Arial" panose="020B0604020202020204" pitchFamily="34" charset="0"/>
              <a:buChar char="•"/>
            </a:pPr>
            <a:r>
              <a:rPr lang="en-US" sz="1200" dirty="0">
                <a:effectLst/>
              </a:rPr>
              <a:t>Examples of statements and claims include: </a:t>
            </a:r>
          </a:p>
          <a:p>
            <a:pPr marL="2000250" lvl="4" indent="-171450">
              <a:buFont typeface="Arial" panose="020B0604020202020204" pitchFamily="34" charset="0"/>
              <a:buChar char="•"/>
            </a:pPr>
            <a:r>
              <a:rPr lang="en-US" sz="1200" dirty="0">
                <a:effectLst/>
              </a:rPr>
              <a:t>“Natural;” </a:t>
            </a:r>
          </a:p>
          <a:p>
            <a:pPr marL="2000250" lvl="4" indent="-171450">
              <a:buFont typeface="Arial" panose="020B0604020202020204" pitchFamily="34" charset="0"/>
              <a:buChar char="•"/>
            </a:pPr>
            <a:r>
              <a:rPr lang="en-US" sz="1200" dirty="0">
                <a:effectLst/>
              </a:rPr>
              <a:t>“Certified gluten free” by a specific entity; </a:t>
            </a:r>
          </a:p>
          <a:p>
            <a:pPr marL="2000250" lvl="4" indent="-171450">
              <a:buFont typeface="Arial" panose="020B0604020202020204" pitchFamily="34" charset="0"/>
              <a:buChar char="•"/>
            </a:pPr>
            <a:r>
              <a:rPr lang="en-US" sz="1200" dirty="0">
                <a:effectLst/>
              </a:rPr>
              <a:t>“Health claims;” </a:t>
            </a:r>
          </a:p>
          <a:p>
            <a:pPr marL="2000250" lvl="4" indent="-171450">
              <a:buFont typeface="Arial" panose="020B0604020202020204" pitchFamily="34" charset="0"/>
              <a:buChar char="•"/>
            </a:pPr>
            <a:r>
              <a:rPr lang="en-US" sz="1200" dirty="0">
                <a:effectLst/>
              </a:rPr>
              <a:t>“Ingredient and processing method claims” (e.g., high-pressure processing);“ </a:t>
            </a:r>
          </a:p>
          <a:p>
            <a:pPr marL="2000250" lvl="4" indent="-171450">
              <a:buFont typeface="Arial" panose="020B0604020202020204" pitchFamily="34" charset="0"/>
              <a:buChar char="•"/>
            </a:pPr>
            <a:r>
              <a:rPr lang="en-US" sz="1200" dirty="0">
                <a:effectLst/>
              </a:rPr>
              <a:t>“Animal raising conditions” (e.g., free-range); </a:t>
            </a:r>
          </a:p>
          <a:p>
            <a:pPr marL="2000250" lvl="4" indent="-171450">
              <a:buFont typeface="Arial" panose="020B0604020202020204" pitchFamily="34" charset="0"/>
              <a:buChar char="•"/>
            </a:pPr>
            <a:r>
              <a:rPr lang="en-US" sz="1200" dirty="0">
                <a:effectLst/>
              </a:rPr>
              <a:t>“Organic,” and </a:t>
            </a:r>
          </a:p>
          <a:p>
            <a:pPr marL="2000250" lvl="4" indent="-171450">
              <a:buFont typeface="Arial" panose="020B0604020202020204" pitchFamily="34" charset="0"/>
              <a:buChar char="•"/>
            </a:pPr>
            <a:r>
              <a:rPr lang="en-US" sz="1200" dirty="0">
                <a:effectLst/>
              </a:rPr>
              <a:t>“Instructional or disclaimer statements concerning pathogens” (e.g., for cooking only or not tested for </a:t>
            </a:r>
            <a:r>
              <a:rPr lang="en-US" sz="1200" i="1" dirty="0">
                <a:effectLst/>
              </a:rPr>
              <a:t>Escherichia coli </a:t>
            </a:r>
            <a:r>
              <a:rPr lang="en-US" sz="1200" dirty="0">
                <a:effectLst/>
              </a:rPr>
              <a:t>O157:H7).  </a:t>
            </a:r>
          </a:p>
          <a:p>
            <a:pPr marL="1543050" lvl="3" indent="-171450">
              <a:buFont typeface="Arial" panose="020B0604020202020204" pitchFamily="34" charset="0"/>
              <a:buChar char="•"/>
            </a:pPr>
            <a:r>
              <a:rPr lang="en-US" sz="1200" dirty="0">
                <a:effectLst/>
              </a:rPr>
              <a:t>Physical, prior review of labels is required for negative claims relating to the raising of the animal from which the product is derived (e.g., no antibiotics administered”) or negative claims relating to the nonuse of genetically modified ingredients.  </a:t>
            </a:r>
          </a:p>
          <a:p>
            <a:pPr marL="1085850" lvl="2" indent="-171450">
              <a:buFont typeface="Arial" panose="020B0604020202020204" pitchFamily="34" charset="0"/>
              <a:buChar char="•"/>
            </a:pPr>
            <a:r>
              <a:rPr lang="en-US" sz="1200" dirty="0">
                <a:effectLst/>
              </a:rPr>
              <a:t>For factual claims that can be generically approved, words and phrases include: </a:t>
            </a:r>
          </a:p>
          <a:p>
            <a:pPr marL="1543050" lvl="3" indent="-171450">
              <a:buFont typeface="Arial" panose="020B0604020202020204" pitchFamily="34" charset="0"/>
              <a:buChar char="•"/>
            </a:pPr>
            <a:r>
              <a:rPr lang="en-US" sz="1200" dirty="0">
                <a:effectLst/>
              </a:rPr>
              <a:t> Geographical style (e.g., “Italian Style”); </a:t>
            </a:r>
          </a:p>
          <a:p>
            <a:pPr marL="1543050" lvl="3" indent="-171450">
              <a:buFont typeface="Arial" panose="020B0604020202020204" pitchFamily="34" charset="0"/>
              <a:buChar char="•"/>
            </a:pPr>
            <a:r>
              <a:rPr lang="en-US" sz="1200" dirty="0">
                <a:effectLst/>
              </a:rPr>
              <a:t>“Extra” or “more” statements (e.g., 10 % more cheese); </a:t>
            </a:r>
          </a:p>
          <a:p>
            <a:pPr marL="2000250" lvl="4" indent="-171450">
              <a:buFont typeface="Arial" panose="020B0604020202020204" pitchFamily="34" charset="0"/>
              <a:buChar char="•"/>
            </a:pPr>
            <a:r>
              <a:rPr lang="en-US" sz="1200" dirty="0">
                <a:effectLst/>
              </a:rPr>
              <a:t>Based on the standard for a product; </a:t>
            </a:r>
          </a:p>
          <a:p>
            <a:pPr marL="2000250" lvl="4" indent="-171450">
              <a:buFont typeface="Arial" panose="020B0604020202020204" pitchFamily="34" charset="0"/>
              <a:buChar char="•"/>
            </a:pPr>
            <a:r>
              <a:rPr lang="en-US" sz="1200" dirty="0">
                <a:effectLst/>
              </a:rPr>
              <a:t>However, if there is no standard, then data must be provided on at least three comparable brands available in the marketplace where the product is intended to be marketed);</a:t>
            </a:r>
          </a:p>
          <a:p>
            <a:pPr marL="1543050" lvl="3" indent="-171450">
              <a:buFont typeface="Arial" panose="020B0604020202020204" pitchFamily="34" charset="0"/>
              <a:buChar char="•"/>
            </a:pPr>
            <a:r>
              <a:rPr lang="en-US" sz="1200" dirty="0">
                <a:effectLst/>
              </a:rPr>
              <a:t>Geographic landmarks (e.g., Statue of Liberty, maps, flags); </a:t>
            </a:r>
          </a:p>
          <a:p>
            <a:pPr marL="1543050" lvl="3" indent="-171450">
              <a:buFont typeface="Arial" panose="020B0604020202020204" pitchFamily="34" charset="0"/>
              <a:buChar char="•"/>
            </a:pPr>
            <a:r>
              <a:rPr lang="en-US" sz="1200" dirty="0">
                <a:effectLst/>
              </a:rPr>
              <a:t>Organic ingredients listed in the ingredient statement; and</a:t>
            </a:r>
          </a:p>
          <a:p>
            <a:pPr marL="1543050" lvl="3" indent="-171450">
              <a:buFont typeface="Arial" panose="020B0604020202020204" pitchFamily="34" charset="0"/>
              <a:buChar char="•"/>
            </a:pPr>
            <a:r>
              <a:rPr lang="en-US" sz="1200" dirty="0">
                <a:effectLst/>
              </a:rPr>
              <a:t>Allergen statements (e.g., “contains wheat”).   </a:t>
            </a:r>
          </a:p>
          <a:p>
            <a:pPr marL="1543050" lvl="3" indent="-171450">
              <a:buFont typeface="Arial" panose="020B0604020202020204" pitchFamily="34" charset="0"/>
              <a:buChar char="•"/>
            </a:pPr>
            <a:r>
              <a:rPr lang="en-US" sz="1200" dirty="0">
                <a:effectLst/>
              </a:rPr>
              <a:t>Most negative claims (e.g., “no pork”) or “gluten free” (without an accompanying certification statement) are generically approved.  </a:t>
            </a:r>
          </a:p>
          <a:p>
            <a:pPr marL="1085850" lvl="2" indent="-171450">
              <a:buFont typeface="Arial" panose="020B0604020202020204" pitchFamily="34" charset="0"/>
              <a:buChar char="•"/>
            </a:pPr>
            <a:r>
              <a:rPr lang="en-US" sz="1200" dirty="0">
                <a:effectLst/>
              </a:rPr>
              <a:t>For special statements and claims, there are numerous intuitive and counterintuitive words and phrases applied to products (i.e., “happy cows” referring to both dairy operations and ground beef production). </a:t>
            </a:r>
          </a:p>
          <a:p>
            <a:pPr marL="1543050" lvl="3" indent="-171450">
              <a:buFont typeface="Arial" panose="020B0604020202020204" pitchFamily="34" charset="0"/>
              <a:buChar char="•"/>
            </a:pPr>
            <a:r>
              <a:rPr lang="en-US" sz="1200" dirty="0">
                <a:effectLst/>
              </a:rPr>
              <a:t>Support documentation must be included in the submission.  </a:t>
            </a:r>
          </a:p>
          <a:p>
            <a:pPr marL="1543050" lvl="3" indent="-171450">
              <a:buFont typeface="Arial" panose="020B0604020202020204" pitchFamily="34" charset="0"/>
              <a:buChar char="•"/>
            </a:pPr>
            <a:r>
              <a:rPr lang="en-US" sz="1200" dirty="0">
                <a:effectLst/>
              </a:rPr>
              <a:t>However, actual verification of the “truthfulness” is, in most cases, entirely in the hands (and pocketbook) of the manufacturer.  </a:t>
            </a:r>
          </a:p>
          <a:p>
            <a:pPr marL="2000250" lvl="4" indent="-171450">
              <a:buFont typeface="Arial" panose="020B0604020202020204" pitchFamily="34" charset="0"/>
              <a:buChar char="•"/>
            </a:pPr>
            <a:r>
              <a:rPr lang="en-US" sz="1200" dirty="0">
                <a:effectLst/>
              </a:rPr>
              <a:t>There simply are not enough resources in government or otherwise to verify truthfulness, and there generally are not analytical tests to be performed to prove the statement or claim.  </a:t>
            </a:r>
          </a:p>
          <a:p>
            <a:pPr marL="2000250" lvl="4" indent="-171450">
              <a:buFont typeface="Arial" panose="020B0604020202020204" pitchFamily="34" charset="0"/>
              <a:buChar char="•"/>
            </a:pPr>
            <a:r>
              <a:rPr lang="en-US" sz="1200" dirty="0">
                <a:effectLst/>
              </a:rPr>
              <a:t>Mistrust and lack of consumer confidence is a known outcome.  </a:t>
            </a:r>
          </a:p>
          <a:p>
            <a:pPr marL="2000250" lvl="4" indent="-171450">
              <a:buFont typeface="Arial" panose="020B0604020202020204" pitchFamily="34" charset="0"/>
              <a:buChar char="•"/>
            </a:pPr>
            <a:r>
              <a:rPr lang="en-US" sz="1200" dirty="0">
                <a:effectLst/>
              </a:rPr>
              <a:t>Examples of such statements and claims include:  </a:t>
            </a:r>
          </a:p>
          <a:p>
            <a:pPr marL="2457450" lvl="5" indent="-171450">
              <a:buFont typeface="Arial" panose="020B0604020202020204" pitchFamily="34" charset="0"/>
              <a:buChar char="•"/>
            </a:pPr>
            <a:r>
              <a:rPr lang="en-US" sz="1200" dirty="0">
                <a:effectLst/>
              </a:rPr>
              <a:t>Animal-raising claims (e.g., no animal byproducts fed; raised without antibiotics; non gestation crates; and vegetarian fed); </a:t>
            </a:r>
          </a:p>
          <a:p>
            <a:pPr marL="2457450" lvl="5" indent="-171450">
              <a:buFont typeface="Arial" panose="020B0604020202020204" pitchFamily="34" charset="0"/>
              <a:buChar char="•"/>
            </a:pPr>
            <a:r>
              <a:rPr lang="en-US" sz="1200" dirty="0">
                <a:effectLst/>
              </a:rPr>
              <a:t>Cage free; </a:t>
            </a:r>
          </a:p>
          <a:p>
            <a:pPr marL="2457450" lvl="5" indent="-171450">
              <a:buFont typeface="Arial" panose="020B0604020202020204" pitchFamily="34" charset="0"/>
              <a:buChar char="•"/>
            </a:pPr>
            <a:r>
              <a:rPr lang="en-US" sz="1200" dirty="0">
                <a:effectLst/>
              </a:rPr>
              <a:t>Environmentally raised; </a:t>
            </a:r>
          </a:p>
          <a:p>
            <a:pPr marL="2457450" lvl="5" indent="-171450">
              <a:buFont typeface="Arial" panose="020B0604020202020204" pitchFamily="34" charset="0"/>
              <a:buChar char="•"/>
            </a:pPr>
            <a:r>
              <a:rPr lang="en-US" sz="1200" dirty="0">
                <a:effectLst/>
              </a:rPr>
              <a:t>Extra trim; </a:t>
            </a:r>
          </a:p>
          <a:p>
            <a:pPr marL="2457450" lvl="5" indent="-171450">
              <a:buFont typeface="Arial" panose="020B0604020202020204" pitchFamily="34" charset="0"/>
              <a:buChar char="•"/>
            </a:pPr>
            <a:r>
              <a:rPr lang="en-US" sz="1200" dirty="0">
                <a:effectLst/>
              </a:rPr>
              <a:t>Family farm raised; </a:t>
            </a:r>
          </a:p>
          <a:p>
            <a:pPr marL="2457450" lvl="5" indent="-171450">
              <a:buFont typeface="Arial" panose="020B0604020202020204" pitchFamily="34" charset="0"/>
              <a:buChar char="•"/>
            </a:pPr>
            <a:r>
              <a:rPr lang="en-US" sz="1200" dirty="0">
                <a:effectLst/>
              </a:rPr>
              <a:t>Farm raised; </a:t>
            </a:r>
          </a:p>
          <a:p>
            <a:pPr marL="2457450" lvl="5" indent="-171450">
              <a:buFont typeface="Arial" panose="020B0604020202020204" pitchFamily="34" charset="0"/>
              <a:buChar char="•"/>
            </a:pPr>
            <a:r>
              <a:rPr lang="en-US" sz="1200" dirty="0">
                <a:effectLst/>
              </a:rPr>
              <a:t>Fight climate change with your fork; </a:t>
            </a:r>
          </a:p>
          <a:p>
            <a:pPr marL="2457450" lvl="5" indent="-171450">
              <a:buFont typeface="Arial" panose="020B0604020202020204" pitchFamily="34" charset="0"/>
              <a:buChar char="•"/>
            </a:pPr>
            <a:r>
              <a:rPr lang="en-US" sz="1200" dirty="0">
                <a:effectLst/>
              </a:rPr>
              <a:t>Free range; </a:t>
            </a:r>
          </a:p>
          <a:p>
            <a:pPr marL="2457450" lvl="5" indent="-171450">
              <a:buFont typeface="Arial" panose="020B0604020202020204" pitchFamily="34" charset="0"/>
              <a:buChar char="•"/>
            </a:pPr>
            <a:r>
              <a:rPr lang="en-US" sz="1200" dirty="0">
                <a:effectLst/>
              </a:rPr>
              <a:t>Great for You program; </a:t>
            </a:r>
          </a:p>
          <a:p>
            <a:pPr marL="2457450" lvl="5" indent="-171450">
              <a:buFont typeface="Arial" panose="020B0604020202020204" pitchFamily="34" charset="0"/>
              <a:buChar char="•"/>
            </a:pPr>
            <a:r>
              <a:rPr lang="en-US" sz="1200" dirty="0">
                <a:effectLst/>
              </a:rPr>
              <a:t>Hydroponically grown; </a:t>
            </a:r>
          </a:p>
          <a:p>
            <a:pPr marL="2457450" lvl="5" indent="-171450">
              <a:buFont typeface="Arial" panose="020B0604020202020204" pitchFamily="34" charset="0"/>
              <a:buChar char="•"/>
            </a:pPr>
            <a:r>
              <a:rPr lang="en-US" sz="1200" dirty="0">
                <a:effectLst/>
              </a:rPr>
              <a:t>Humanely raised; </a:t>
            </a:r>
          </a:p>
          <a:p>
            <a:pPr marL="2457450" lvl="5" indent="-171450">
              <a:buFont typeface="Arial" panose="020B0604020202020204" pitchFamily="34" charset="0"/>
              <a:buChar char="•"/>
            </a:pPr>
            <a:r>
              <a:rPr lang="en-US" sz="1200" dirty="0">
                <a:effectLst/>
              </a:rPr>
              <a:t>Labels for religious exempt poultry product not produced under Federal inspection such as Buddhist, Confucius, Halal, Kosher); </a:t>
            </a:r>
          </a:p>
          <a:p>
            <a:pPr marL="2457450" lvl="5" indent="-171450">
              <a:buFont typeface="Arial" panose="020B0604020202020204" pitchFamily="34" charset="0"/>
              <a:buChar char="•"/>
            </a:pPr>
            <a:r>
              <a:rPr lang="en-US" sz="1200" dirty="0">
                <a:effectLst/>
              </a:rPr>
              <a:t>Locally raised;</a:t>
            </a:r>
          </a:p>
          <a:p>
            <a:pPr marL="2914650" lvl="6" indent="-171450">
              <a:buFont typeface="Arial" panose="020B0604020202020204" pitchFamily="34" charset="0"/>
              <a:buChar char="•"/>
            </a:pPr>
            <a:r>
              <a:rPr lang="en-US" sz="1200" dirty="0">
                <a:effectLst/>
              </a:rPr>
              <a:t>Locally sourced in geographic location; </a:t>
            </a:r>
          </a:p>
          <a:p>
            <a:pPr marL="2914650" lvl="6" indent="-171450">
              <a:buFont typeface="Arial" panose="020B0604020202020204" pitchFamily="34" charset="0"/>
              <a:buChar char="•"/>
            </a:pPr>
            <a:r>
              <a:rPr lang="en-US" sz="1200" dirty="0">
                <a:effectLst/>
              </a:rPr>
              <a:t>Minimally processed; </a:t>
            </a:r>
          </a:p>
          <a:p>
            <a:pPr marL="2914650" lvl="6" indent="-171450">
              <a:buFont typeface="Arial" panose="020B0604020202020204" pitchFamily="34" charset="0"/>
              <a:buChar char="•"/>
            </a:pPr>
            <a:r>
              <a:rPr lang="en-US" sz="1200" dirty="0">
                <a:effectLst/>
              </a:rPr>
              <a:t>Paleo Friendly; </a:t>
            </a:r>
          </a:p>
          <a:p>
            <a:pPr marL="2914650" lvl="6" indent="-171450">
              <a:buFont typeface="Arial" panose="020B0604020202020204" pitchFamily="34" charset="0"/>
              <a:buChar char="•"/>
            </a:pPr>
            <a:r>
              <a:rPr lang="en-US" sz="1200" dirty="0">
                <a:effectLst/>
              </a:rPr>
              <a:t>Pasture raised;</a:t>
            </a:r>
          </a:p>
          <a:p>
            <a:pPr marL="2914650" lvl="6" indent="-171450">
              <a:buFont typeface="Arial" panose="020B0604020202020204" pitchFamily="34" charset="0"/>
              <a:buChar char="•"/>
            </a:pPr>
            <a:r>
              <a:rPr lang="en-US" sz="1200" dirty="0">
                <a:effectLst/>
              </a:rPr>
              <a:t>Raised with care; </a:t>
            </a:r>
          </a:p>
          <a:p>
            <a:pPr marL="2914650" lvl="6" indent="-171450">
              <a:buFont typeface="Arial" panose="020B0604020202020204" pitchFamily="34" charset="0"/>
              <a:buChar char="•"/>
            </a:pPr>
            <a:r>
              <a:rPr lang="en-US" sz="1200" dirty="0">
                <a:effectLst/>
              </a:rPr>
              <a:t>Real ingredients; </a:t>
            </a:r>
          </a:p>
          <a:p>
            <a:pPr marL="2914650" lvl="6" indent="-171450">
              <a:buFont typeface="Arial" panose="020B0604020202020204" pitchFamily="34" charset="0"/>
              <a:buChar char="•"/>
            </a:pPr>
            <a:r>
              <a:rPr lang="en-US" sz="1200" dirty="0">
                <a:effectLst/>
              </a:rPr>
              <a:t>Regenerative claims; </a:t>
            </a:r>
          </a:p>
          <a:p>
            <a:pPr marL="2914650" lvl="6" indent="-171450">
              <a:buFont typeface="Arial" panose="020B0604020202020204" pitchFamily="34" charset="0"/>
              <a:buChar char="•"/>
            </a:pPr>
            <a:r>
              <a:rPr lang="en-US" sz="1200" dirty="0">
                <a:effectLst/>
              </a:rPr>
              <a:t>State proposition statements such as California Proposition 12 and Massachusetts Question 3; </a:t>
            </a:r>
          </a:p>
          <a:p>
            <a:pPr marL="2914650" lvl="6" indent="-171450">
              <a:buFont typeface="Arial" panose="020B0604020202020204" pitchFamily="34" charset="0"/>
              <a:buChar char="•"/>
            </a:pPr>
            <a:r>
              <a:rPr lang="en-US" sz="1200" dirty="0">
                <a:effectLst/>
              </a:rPr>
              <a:t>Sustainable farming or raised; </a:t>
            </a:r>
          </a:p>
          <a:p>
            <a:pPr marL="2914650" lvl="6" indent="-171450">
              <a:buFont typeface="Arial" panose="020B0604020202020204" pitchFamily="34" charset="0"/>
              <a:buChar char="•"/>
            </a:pPr>
            <a:r>
              <a:rPr lang="en-US" sz="1200" dirty="0">
                <a:effectLst/>
              </a:rPr>
              <a:t>Symbols on the label such as arrows and check marks; or </a:t>
            </a:r>
          </a:p>
          <a:p>
            <a:pPr marL="2914650" lvl="6" indent="-171450">
              <a:buFont typeface="Arial" panose="020B0604020202020204" pitchFamily="34" charset="0"/>
              <a:buChar char="•"/>
            </a:pPr>
            <a:r>
              <a:rPr lang="en-US" sz="1200" dirty="0">
                <a:effectLst/>
              </a:rPr>
              <a:t>U.S. farm fresh.   </a:t>
            </a:r>
          </a:p>
          <a:p>
            <a:pPr marL="2457450" lvl="5" indent="-171450">
              <a:buFont typeface="Arial" panose="020B0604020202020204" pitchFamily="34" charset="0"/>
              <a:buChar char="•"/>
            </a:pPr>
            <a:r>
              <a:rPr lang="en-US" sz="1200" dirty="0">
                <a:effectLst/>
              </a:rPr>
              <a:t>In virtually all of the aforementioned examples, government inspectors have no authority to step foot onto the farm where the product is raised, grown, or harvested. </a:t>
            </a:r>
          </a:p>
          <a:p>
            <a:pPr marL="2914650" lvl="6" indent="-171450">
              <a:buFont typeface="Arial" panose="020B0604020202020204" pitchFamily="34" charset="0"/>
              <a:buChar char="•"/>
            </a:pPr>
            <a:r>
              <a:rPr lang="en-US" sz="1200" dirty="0">
                <a:effectLst/>
              </a:rPr>
              <a:t>Thus, only the documentation supplied by the manufacturer is used for supporting the statement.  </a:t>
            </a:r>
          </a:p>
          <a:p>
            <a:pPr marL="2914650" lvl="6" indent="-171450">
              <a:buFont typeface="Arial" panose="020B0604020202020204" pitchFamily="34" charset="0"/>
              <a:buChar char="•"/>
            </a:pPr>
            <a:r>
              <a:rPr lang="en-US" sz="1200" dirty="0">
                <a:effectLst/>
              </a:rPr>
              <a:t>This is a situation in which trust is all that controls actions.</a:t>
            </a:r>
          </a:p>
          <a:p>
            <a:pPr marL="2457450" lvl="5" indent="-171450">
              <a:buFont typeface="Arial" panose="020B0604020202020204" pitchFamily="34" charset="0"/>
              <a:buChar char="•"/>
            </a:pPr>
            <a:r>
              <a:rPr lang="en-US" sz="1200" dirty="0">
                <a:effectLst/>
              </a:rPr>
              <a:t>Some manufacturers invest in third-party entities beyond the Agricultural Marketing Service have emerged for fee-for-certification services.  </a:t>
            </a:r>
          </a:p>
          <a:p>
            <a:pPr marL="2914650" lvl="6" indent="-171450">
              <a:buFont typeface="Arial" panose="020B0604020202020204" pitchFamily="34" charset="0"/>
              <a:buChar char="•"/>
            </a:pPr>
            <a:r>
              <a:rPr lang="en-US" sz="1200" dirty="0">
                <a:effectLst/>
              </a:rPr>
              <a:t>The fees are steep, and the cost is passed onto the consumer.  </a:t>
            </a:r>
          </a:p>
          <a:p>
            <a:pPr marL="2914650" lvl="6" indent="-171450">
              <a:buFont typeface="Arial" panose="020B0604020202020204" pitchFamily="34" charset="0"/>
              <a:buChar char="•"/>
            </a:pPr>
            <a:r>
              <a:rPr lang="en-US" sz="1200" dirty="0">
                <a:effectLst/>
              </a:rPr>
              <a:t>Generally, these certification organizations post their standards on their  website, and they have mechanisms to audit actual production practices against the standards. </a:t>
            </a:r>
          </a:p>
          <a:p>
            <a:pPr marL="2914650" lvl="6" indent="-171450">
              <a:buFont typeface="Arial" panose="020B0604020202020204" pitchFamily="34" charset="0"/>
              <a:buChar char="•"/>
            </a:pPr>
            <a:r>
              <a:rPr lang="en-US" sz="1200" dirty="0">
                <a:effectLst/>
              </a:rPr>
              <a:t>Many of the third-party organizations provide form letters that a consumer can send to a supermarket as a way to get the supermarket to carry the particular certified source materials.  </a:t>
            </a:r>
          </a:p>
          <a:p>
            <a:pPr marL="2914650" lvl="6" indent="-171450">
              <a:buFont typeface="Arial" panose="020B0604020202020204" pitchFamily="34" charset="0"/>
              <a:buChar char="•"/>
            </a:pPr>
            <a:r>
              <a:rPr lang="en-US" sz="1200" dirty="0">
                <a:effectLst/>
              </a:rPr>
              <a:t>Many of these organizations have unique logos and seals of approval.   </a:t>
            </a:r>
          </a:p>
          <a:p>
            <a:pPr marL="2914650" lvl="6" indent="-171450">
              <a:buFont typeface="Arial" panose="020B0604020202020204" pitchFamily="34" charset="0"/>
              <a:buChar char="•"/>
            </a:pPr>
            <a:r>
              <a:rPr lang="en-US" sz="1200" dirty="0">
                <a:effectLst/>
              </a:rPr>
              <a:t>Examples of third-party animal production certifying organizations include --</a:t>
            </a:r>
          </a:p>
          <a:p>
            <a:pPr marL="3371850" lvl="7" indent="-171450">
              <a:buFont typeface="Arial" panose="020B0604020202020204" pitchFamily="34" charset="0"/>
              <a:buChar char="•"/>
            </a:pPr>
            <a:r>
              <a:rPr lang="en-US" sz="1200" dirty="0">
                <a:effectLst/>
              </a:rPr>
              <a:t> American Humane Certified™ animal welfare standards — specie-specific standards grounded on solid scientific research.</a:t>
            </a:r>
          </a:p>
          <a:p>
            <a:pPr marL="3371850" lvl="7" indent="-171450">
              <a:buFont typeface="Arial" panose="020B0604020202020204" pitchFamily="34" charset="0"/>
              <a:buChar char="•"/>
            </a:pPr>
            <a:r>
              <a:rPr lang="en-US" sz="1200" dirty="0">
                <a:effectLst/>
              </a:rPr>
              <a:t>Certified Animal Welfare Approved by A Greener World (AGW) — an independent, non-profit farm certification program, claiming to be the only label that guarantees animals are raised outdoors on pasture or range for their entire lives on an independent farm using truly sustainable, high-welfare production practices.</a:t>
            </a:r>
          </a:p>
          <a:p>
            <a:pPr marL="3371850" lvl="7" indent="-171450">
              <a:buFont typeface="Arial" panose="020B0604020202020204" pitchFamily="34" charset="0"/>
              <a:buChar char="•"/>
            </a:pPr>
            <a:r>
              <a:rPr lang="en-US" sz="1200" dirty="0">
                <a:effectLst/>
              </a:rPr>
              <a:t>Certified Humane® certification program (CH) — an international program of Humane Farm Animal Care (HFAC), a 501(c)(3) non-profit organization dedicated to improving the lives of farm animals in food production from birth through slaughter.</a:t>
            </a:r>
          </a:p>
          <a:p>
            <a:pPr marL="3371850" lvl="7" indent="-171450">
              <a:buFont typeface="Arial" panose="020B0604020202020204" pitchFamily="34" charset="0"/>
              <a:buChar char="•"/>
            </a:pPr>
            <a:endParaRPr lang="en-US" sz="1200" dirty="0">
              <a:effectLst/>
            </a:endParaRPr>
          </a:p>
          <a:p>
            <a:pPr marL="3371850" lvl="7" indent="-171450">
              <a:buFont typeface="Arial" panose="020B0604020202020204" pitchFamily="34" charset="0"/>
              <a:buChar char="•"/>
            </a:pPr>
            <a:endParaRPr lang="en-US" sz="1200" dirty="0">
              <a:effectLst/>
            </a:endParaRPr>
          </a:p>
          <a:p>
            <a:pPr marL="0" lvl="0" indent="0">
              <a:buFont typeface="Arial" panose="020B0604020202020204" pitchFamily="34" charset="0"/>
              <a:buNone/>
            </a:pPr>
            <a:endParaRPr lang="en-US" sz="1200" dirty="0">
              <a:effectLst/>
            </a:endParaRPr>
          </a:p>
          <a:p>
            <a:pPr marL="1085850" lvl="2" indent="-171450">
              <a:buFont typeface="Arial" panose="020B0604020202020204" pitchFamily="34" charset="0"/>
              <a:buChar char="•"/>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318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#14B – Labeling specifics…claim examples…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Most negative claims (e.g., “no pork”) or “gluten free” (without an accompanying certification statement) are generically approved.  </a:t>
            </a:r>
          </a:p>
          <a:p>
            <a:pPr marL="628650" lvl="1" indent="-171450">
              <a:buFont typeface="Arial" panose="020B0604020202020204" pitchFamily="34" charset="0"/>
              <a:buChar char="•"/>
            </a:pPr>
            <a:r>
              <a:rPr lang="en-US" sz="1200" dirty="0">
                <a:effectLst/>
              </a:rPr>
              <a:t>For special statements and claims, there are numerous intuitive/counterintuitive words used (e.g., “Made from happy cows” referring to both dairy operations and ground beef production). </a:t>
            </a:r>
          </a:p>
          <a:p>
            <a:pPr marL="1085850" lvl="2" indent="-171450">
              <a:buFont typeface="Arial" panose="020B0604020202020204" pitchFamily="34" charset="0"/>
              <a:buChar char="•"/>
            </a:pPr>
            <a:r>
              <a:rPr lang="en-US" sz="1200" dirty="0">
                <a:effectLst/>
              </a:rPr>
              <a:t>Support documentation must be included in the submission.  </a:t>
            </a:r>
          </a:p>
          <a:p>
            <a:pPr marL="1543050" lvl="3" indent="-171450">
              <a:buFont typeface="Arial" panose="020B0604020202020204" pitchFamily="34" charset="0"/>
              <a:buChar char="•"/>
            </a:pPr>
            <a:r>
              <a:rPr lang="en-US" sz="1200" dirty="0">
                <a:effectLst/>
              </a:rPr>
              <a:t>Many of such labels have phone numbers or websites listed on the label for obtaining more information about the standards and certifying organization (as applicable).</a:t>
            </a:r>
          </a:p>
          <a:p>
            <a:pPr marL="1085850" lvl="2" indent="-171450">
              <a:buFont typeface="Arial" panose="020B0604020202020204" pitchFamily="34" charset="0"/>
              <a:buChar char="•"/>
            </a:pPr>
            <a:r>
              <a:rPr lang="en-US" sz="1200" dirty="0">
                <a:effectLst/>
              </a:rPr>
              <a:t>However, actual verification of the “truthfulness” is, in most cases, entirely in the hands (and pocketbook) of the manufacturer.  </a:t>
            </a:r>
          </a:p>
          <a:p>
            <a:pPr marL="1543050" lvl="3" indent="-171450">
              <a:buFont typeface="Arial" panose="020B0604020202020204" pitchFamily="34" charset="0"/>
              <a:buChar char="•"/>
            </a:pPr>
            <a:r>
              <a:rPr lang="en-US" sz="1200" dirty="0">
                <a:effectLst/>
              </a:rPr>
              <a:t>There simply are not enough resources in government or otherwise to verify truthfulness, and there generally are not analytical tests to be performed to prove the statement or claim.  </a:t>
            </a:r>
          </a:p>
          <a:p>
            <a:pPr marL="1543050" lvl="3" indent="-171450">
              <a:buFont typeface="Arial" panose="020B0604020202020204" pitchFamily="34" charset="0"/>
              <a:buChar char="•"/>
            </a:pPr>
            <a:r>
              <a:rPr lang="en-US" sz="1200" dirty="0">
                <a:effectLst/>
              </a:rPr>
              <a:t>Mistrust and lack of consumer confidence is a known outcome.  </a:t>
            </a:r>
          </a:p>
          <a:p>
            <a:pPr marL="1085850" lvl="2" indent="-171450">
              <a:buFont typeface="Arial" panose="020B0604020202020204" pitchFamily="34" charset="0"/>
              <a:buChar char="•"/>
            </a:pPr>
            <a:r>
              <a:rPr lang="en-US" sz="1200" dirty="0">
                <a:effectLst/>
              </a:rPr>
              <a:t>Examples of such statements and claims include:  </a:t>
            </a:r>
          </a:p>
          <a:p>
            <a:pPr marL="1543050" lvl="3" indent="-171450">
              <a:buFont typeface="Arial" panose="020B0604020202020204" pitchFamily="34" charset="0"/>
              <a:buChar char="•"/>
            </a:pPr>
            <a:r>
              <a:rPr lang="en-US" sz="1200" dirty="0">
                <a:effectLst/>
              </a:rPr>
              <a:t>Animal-raising claims (e.g., no animal byproducts fed; raised without antibiotics; non-gestation crates; and vegetarian fed); </a:t>
            </a:r>
          </a:p>
          <a:p>
            <a:pPr marL="1543050" lvl="3" indent="-171450">
              <a:buFont typeface="Arial" panose="020B0604020202020204" pitchFamily="34" charset="0"/>
              <a:buChar char="•"/>
            </a:pPr>
            <a:r>
              <a:rPr lang="en-US" sz="1200" dirty="0">
                <a:effectLst/>
              </a:rPr>
              <a:t>Cage free; </a:t>
            </a:r>
          </a:p>
          <a:p>
            <a:pPr marL="1543050" lvl="3" indent="-171450">
              <a:buFont typeface="Arial" panose="020B0604020202020204" pitchFamily="34" charset="0"/>
              <a:buChar char="•"/>
            </a:pPr>
            <a:r>
              <a:rPr lang="en-US" sz="1200" dirty="0">
                <a:effectLst/>
              </a:rPr>
              <a:t>Environmentally raised; </a:t>
            </a:r>
          </a:p>
          <a:p>
            <a:pPr marL="1543050" lvl="3" indent="-171450">
              <a:buFont typeface="Arial" panose="020B0604020202020204" pitchFamily="34" charset="0"/>
              <a:buChar char="•"/>
            </a:pPr>
            <a:r>
              <a:rPr lang="en-US" sz="1200" dirty="0">
                <a:effectLst/>
              </a:rPr>
              <a:t>Extra trim; </a:t>
            </a:r>
          </a:p>
          <a:p>
            <a:pPr marL="1543050" lvl="3" indent="-171450">
              <a:buFont typeface="Arial" panose="020B0604020202020204" pitchFamily="34" charset="0"/>
              <a:buChar char="•"/>
            </a:pPr>
            <a:r>
              <a:rPr lang="en-US" sz="1200" dirty="0">
                <a:effectLst/>
              </a:rPr>
              <a:t>Family farm raised; </a:t>
            </a:r>
          </a:p>
          <a:p>
            <a:pPr marL="1543050" lvl="3" indent="-171450">
              <a:buFont typeface="Arial" panose="020B0604020202020204" pitchFamily="34" charset="0"/>
              <a:buChar char="•"/>
            </a:pPr>
            <a:r>
              <a:rPr lang="en-US" sz="1200" dirty="0">
                <a:effectLst/>
              </a:rPr>
              <a:t>Farm raised; </a:t>
            </a:r>
          </a:p>
          <a:p>
            <a:pPr marL="1543050" lvl="3" indent="-171450">
              <a:buFont typeface="Arial" panose="020B0604020202020204" pitchFamily="34" charset="0"/>
              <a:buChar char="•"/>
            </a:pPr>
            <a:r>
              <a:rPr lang="en-US" sz="1200" dirty="0">
                <a:effectLst/>
              </a:rPr>
              <a:t>Fight climate change with your fork; </a:t>
            </a:r>
          </a:p>
          <a:p>
            <a:pPr marL="1543050" lvl="3" indent="-171450">
              <a:buFont typeface="Arial" panose="020B0604020202020204" pitchFamily="34" charset="0"/>
              <a:buChar char="•"/>
            </a:pPr>
            <a:r>
              <a:rPr lang="en-US" sz="1200" dirty="0">
                <a:effectLst/>
              </a:rPr>
              <a:t>Free range; </a:t>
            </a:r>
          </a:p>
          <a:p>
            <a:pPr marL="1543050" lvl="3" indent="-171450">
              <a:buFont typeface="Arial" panose="020B0604020202020204" pitchFamily="34" charset="0"/>
              <a:buChar char="•"/>
            </a:pPr>
            <a:r>
              <a:rPr lang="en-US" sz="1200" dirty="0">
                <a:effectLst/>
              </a:rPr>
              <a:t>Great for You program; </a:t>
            </a:r>
          </a:p>
          <a:p>
            <a:pPr marL="1543050" lvl="3" indent="-171450">
              <a:buFont typeface="Arial" panose="020B0604020202020204" pitchFamily="34" charset="0"/>
              <a:buChar char="•"/>
            </a:pPr>
            <a:r>
              <a:rPr lang="en-US" sz="1200" dirty="0">
                <a:effectLst/>
              </a:rPr>
              <a:t>Hydroponically grown; </a:t>
            </a:r>
          </a:p>
          <a:p>
            <a:pPr marL="1543050" lvl="3" indent="-171450">
              <a:buFont typeface="Arial" panose="020B0604020202020204" pitchFamily="34" charset="0"/>
              <a:buChar char="•"/>
            </a:pPr>
            <a:r>
              <a:rPr lang="en-US" sz="1200" dirty="0">
                <a:effectLst/>
              </a:rPr>
              <a:t>Humanely raised; </a:t>
            </a:r>
          </a:p>
          <a:p>
            <a:pPr marL="1543050" lvl="3" indent="-171450">
              <a:buFont typeface="Arial" panose="020B0604020202020204" pitchFamily="34" charset="0"/>
              <a:buChar char="•"/>
            </a:pPr>
            <a:r>
              <a:rPr lang="en-US" sz="1200" dirty="0">
                <a:effectLst/>
              </a:rPr>
              <a:t>Labels for religious exempt poultry product not produced under Federal inspection – </a:t>
            </a:r>
          </a:p>
          <a:p>
            <a:pPr marL="2000250" lvl="4" indent="-171450">
              <a:buFont typeface="Arial" panose="020B0604020202020204" pitchFamily="34" charset="0"/>
              <a:buChar char="•"/>
            </a:pPr>
            <a:r>
              <a:rPr lang="en-US" sz="1200" dirty="0">
                <a:effectLst/>
              </a:rPr>
              <a:t>Buddhist, </a:t>
            </a:r>
          </a:p>
          <a:p>
            <a:pPr marL="2000250" lvl="4" indent="-171450">
              <a:buFont typeface="Arial" panose="020B0604020202020204" pitchFamily="34" charset="0"/>
              <a:buChar char="•"/>
            </a:pPr>
            <a:r>
              <a:rPr lang="en-US" sz="1200" dirty="0">
                <a:effectLst/>
              </a:rPr>
              <a:t>Confucius, </a:t>
            </a:r>
          </a:p>
          <a:p>
            <a:pPr marL="2000250" lvl="4" indent="-171450">
              <a:buFont typeface="Arial" panose="020B0604020202020204" pitchFamily="34" charset="0"/>
              <a:buChar char="•"/>
            </a:pPr>
            <a:r>
              <a:rPr lang="en-US" sz="1200" dirty="0">
                <a:effectLst/>
              </a:rPr>
              <a:t>Halal, and </a:t>
            </a:r>
          </a:p>
          <a:p>
            <a:pPr marL="2000250" lvl="4" indent="-171450">
              <a:buFont typeface="Arial" panose="020B0604020202020204" pitchFamily="34" charset="0"/>
              <a:buChar char="•"/>
            </a:pPr>
            <a:r>
              <a:rPr lang="en-US" sz="1200" dirty="0">
                <a:effectLst/>
              </a:rPr>
              <a:t>Kosher; </a:t>
            </a:r>
          </a:p>
          <a:p>
            <a:pPr marL="1543050" lvl="3" indent="-171450">
              <a:buFont typeface="Arial" panose="020B0604020202020204" pitchFamily="34" charset="0"/>
              <a:buChar char="•"/>
            </a:pPr>
            <a:r>
              <a:rPr lang="en-US" sz="1200" dirty="0">
                <a:effectLst/>
              </a:rPr>
              <a:t>Locally raised;</a:t>
            </a:r>
          </a:p>
          <a:p>
            <a:pPr marL="1543050" lvl="3" indent="-171450">
              <a:buFont typeface="Arial" panose="020B0604020202020204" pitchFamily="34" charset="0"/>
              <a:buChar char="•"/>
            </a:pPr>
            <a:r>
              <a:rPr lang="en-US" sz="1200" dirty="0">
                <a:effectLst/>
              </a:rPr>
              <a:t>Locally sourced in geographic location; </a:t>
            </a:r>
          </a:p>
          <a:p>
            <a:pPr marL="1543050" lvl="3" indent="-171450">
              <a:buFont typeface="Arial" panose="020B0604020202020204" pitchFamily="34" charset="0"/>
              <a:buChar char="•"/>
            </a:pPr>
            <a:r>
              <a:rPr lang="en-US" sz="1200" dirty="0">
                <a:effectLst/>
              </a:rPr>
              <a:t>Minimally processed; </a:t>
            </a:r>
          </a:p>
          <a:p>
            <a:pPr marL="1543050" lvl="3" indent="-171450">
              <a:buFont typeface="Arial" panose="020B0604020202020204" pitchFamily="34" charset="0"/>
              <a:buChar char="•"/>
            </a:pPr>
            <a:r>
              <a:rPr lang="en-US" sz="1200" dirty="0">
                <a:effectLst/>
              </a:rPr>
              <a:t>Paleo friendly; </a:t>
            </a:r>
          </a:p>
          <a:p>
            <a:pPr marL="1543050" lvl="3" indent="-171450">
              <a:buFont typeface="Arial" panose="020B0604020202020204" pitchFamily="34" charset="0"/>
              <a:buChar char="•"/>
            </a:pPr>
            <a:r>
              <a:rPr lang="en-US" sz="1200" dirty="0">
                <a:effectLst/>
              </a:rPr>
              <a:t>Pasture raised;</a:t>
            </a:r>
          </a:p>
          <a:p>
            <a:pPr marL="1543050" lvl="3" indent="-171450">
              <a:buFont typeface="Arial" panose="020B0604020202020204" pitchFamily="34" charset="0"/>
              <a:buChar char="•"/>
            </a:pPr>
            <a:r>
              <a:rPr lang="en-US" sz="1200" dirty="0">
                <a:effectLst/>
              </a:rPr>
              <a:t>Raised with care; </a:t>
            </a:r>
          </a:p>
          <a:p>
            <a:pPr marL="1543050" lvl="3" indent="-171450">
              <a:buFont typeface="Arial" panose="020B0604020202020204" pitchFamily="34" charset="0"/>
              <a:buChar char="•"/>
            </a:pPr>
            <a:r>
              <a:rPr lang="en-US" sz="1200" dirty="0">
                <a:effectLst/>
              </a:rPr>
              <a:t>Real ingredients; </a:t>
            </a:r>
          </a:p>
          <a:p>
            <a:pPr marL="1543050" lvl="3" indent="-171450">
              <a:buFont typeface="Arial" panose="020B0604020202020204" pitchFamily="34" charset="0"/>
              <a:buChar char="•"/>
            </a:pPr>
            <a:r>
              <a:rPr lang="en-US" sz="1200" dirty="0">
                <a:effectLst/>
              </a:rPr>
              <a:t>Regenerative claims; </a:t>
            </a:r>
          </a:p>
          <a:p>
            <a:pPr marL="1543050" lvl="3" indent="-171450">
              <a:buFont typeface="Arial" panose="020B0604020202020204" pitchFamily="34" charset="0"/>
              <a:buChar char="•"/>
            </a:pPr>
            <a:r>
              <a:rPr lang="en-US" sz="1200" dirty="0">
                <a:effectLst/>
              </a:rPr>
              <a:t>State proposition statements – </a:t>
            </a:r>
          </a:p>
          <a:p>
            <a:pPr marL="2000250" lvl="4" indent="-171450">
              <a:buFont typeface="Arial" panose="020B0604020202020204" pitchFamily="34" charset="0"/>
              <a:buChar char="•"/>
            </a:pPr>
            <a:r>
              <a:rPr lang="en-US" sz="1200" dirty="0">
                <a:effectLst/>
              </a:rPr>
              <a:t>California Proposition 12 and </a:t>
            </a:r>
          </a:p>
          <a:p>
            <a:pPr marL="2000250" lvl="4" indent="-171450">
              <a:buFont typeface="Arial" panose="020B0604020202020204" pitchFamily="34" charset="0"/>
              <a:buChar char="•"/>
            </a:pPr>
            <a:r>
              <a:rPr lang="en-US" sz="1200" dirty="0">
                <a:effectLst/>
              </a:rPr>
              <a:t>Massachusetts Question 3; </a:t>
            </a:r>
          </a:p>
          <a:p>
            <a:pPr marL="1543050" lvl="3" indent="-171450">
              <a:buFont typeface="Arial" panose="020B0604020202020204" pitchFamily="34" charset="0"/>
              <a:buChar char="•"/>
            </a:pPr>
            <a:r>
              <a:rPr lang="en-US" sz="1200" dirty="0">
                <a:effectLst/>
              </a:rPr>
              <a:t>Sustainable farming or raised; </a:t>
            </a:r>
          </a:p>
          <a:p>
            <a:pPr marL="1543050" lvl="3" indent="-171450">
              <a:buFont typeface="Arial" panose="020B0604020202020204" pitchFamily="34" charset="0"/>
              <a:buChar char="•"/>
            </a:pPr>
            <a:r>
              <a:rPr lang="en-US" sz="1200" dirty="0">
                <a:effectLst/>
              </a:rPr>
              <a:t>Symbols on the label such as arrows and check marks; or </a:t>
            </a:r>
          </a:p>
          <a:p>
            <a:pPr marL="1543050" lvl="3" indent="-171450">
              <a:buFont typeface="Arial" panose="020B0604020202020204" pitchFamily="34" charset="0"/>
              <a:buChar char="•"/>
            </a:pPr>
            <a:r>
              <a:rPr lang="en-US" sz="1200" dirty="0">
                <a:effectLst/>
              </a:rPr>
              <a:t>U.S. farm fresh.   </a:t>
            </a:r>
          </a:p>
          <a:p>
            <a:pPr marL="628650" lvl="1" indent="-171450">
              <a:buFont typeface="Arial" panose="020B0604020202020204" pitchFamily="34" charset="0"/>
              <a:buChar char="•"/>
            </a:pPr>
            <a:r>
              <a:rPr lang="en-US" sz="1200" dirty="0">
                <a:effectLst/>
              </a:rPr>
              <a:t>In virtually all examples (other than previously identified organic and COOL products), government inspectors have no authority to step foot onto the farm where the product is raised, grown, or harvested. </a:t>
            </a:r>
          </a:p>
          <a:p>
            <a:pPr marL="1085850" lvl="2" indent="-171450">
              <a:buFont typeface="Arial" panose="020B0604020202020204" pitchFamily="34" charset="0"/>
              <a:buChar char="•"/>
            </a:pPr>
            <a:r>
              <a:rPr lang="en-US" sz="1200" dirty="0">
                <a:effectLst/>
              </a:rPr>
              <a:t>Thus, only the documentation supplied by the manufacturer is used for supporting the statement.  </a:t>
            </a:r>
          </a:p>
          <a:p>
            <a:pPr marL="1085850" lvl="2" indent="-171450">
              <a:buFont typeface="Arial" panose="020B0604020202020204" pitchFamily="34" charset="0"/>
              <a:buChar char="•"/>
            </a:pPr>
            <a:r>
              <a:rPr lang="en-US" sz="1200" dirty="0">
                <a:effectLst/>
              </a:rPr>
              <a:t>This is a situation in which trust is all that controls actions.</a:t>
            </a:r>
          </a:p>
          <a:p>
            <a:pPr marL="1085850" lvl="2" indent="-171450">
              <a:buFont typeface="Arial" panose="020B0604020202020204" pitchFamily="34" charset="0"/>
              <a:buChar char="•"/>
            </a:pPr>
            <a:r>
              <a:rPr lang="en-US" sz="1200" dirty="0">
                <a:effectLst/>
              </a:rPr>
              <a:t>Some manufacturers invest in third-party entities beyond the Agricultural Marketing Service have emerged for fee-for-certification services.  </a:t>
            </a:r>
          </a:p>
          <a:p>
            <a:pPr marL="1543050" lvl="3" indent="-171450">
              <a:buFont typeface="Arial" panose="020B0604020202020204" pitchFamily="34" charset="0"/>
              <a:buChar char="•"/>
            </a:pPr>
            <a:r>
              <a:rPr lang="en-US" sz="1200" dirty="0">
                <a:effectLst/>
              </a:rPr>
              <a:t>The fees are steep, and the cost is passed onto the consumer.  </a:t>
            </a:r>
          </a:p>
          <a:p>
            <a:pPr marL="1543050" lvl="3" indent="-171450">
              <a:buFont typeface="Arial" panose="020B0604020202020204" pitchFamily="34" charset="0"/>
              <a:buChar char="•"/>
            </a:pPr>
            <a:r>
              <a:rPr lang="en-US" sz="1200" dirty="0">
                <a:effectLst/>
              </a:rPr>
              <a:t>Generally, these certification organizations post their standards on their  website, and they have mechanisms to audit actual production practices against the standards. </a:t>
            </a:r>
          </a:p>
          <a:p>
            <a:pPr marL="1543050" lvl="3" indent="-171450">
              <a:buFont typeface="Arial" panose="020B0604020202020204" pitchFamily="34" charset="0"/>
              <a:buChar char="•"/>
            </a:pPr>
            <a:r>
              <a:rPr lang="en-US" sz="1200" dirty="0">
                <a:effectLst/>
              </a:rPr>
              <a:t>Many of the third-party organizations provide form letters that a consumer can send to a supermarket as a way to get the supermarket to carry the particular certified source materials.  </a:t>
            </a:r>
          </a:p>
          <a:p>
            <a:pPr marL="1543050" lvl="3" indent="-171450">
              <a:buFont typeface="Arial" panose="020B0604020202020204" pitchFamily="34" charset="0"/>
              <a:buChar char="•"/>
            </a:pPr>
            <a:r>
              <a:rPr lang="en-US" sz="1200" dirty="0">
                <a:effectLst/>
              </a:rPr>
              <a:t>Many of these organizations have unique logos and seals of approval.   </a:t>
            </a:r>
          </a:p>
          <a:p>
            <a:pPr marL="1543050" lvl="3" indent="-171450">
              <a:buFont typeface="Arial" panose="020B0604020202020204" pitchFamily="34" charset="0"/>
              <a:buChar char="•"/>
            </a:pPr>
            <a:r>
              <a:rPr lang="en-US" sz="1200" dirty="0">
                <a:effectLst/>
              </a:rPr>
              <a:t>Examples of third-party animal production certifying organizations include --</a:t>
            </a:r>
          </a:p>
          <a:p>
            <a:pPr marL="2000250" lvl="4" indent="-171450">
              <a:buFont typeface="Arial" panose="020B0604020202020204" pitchFamily="34" charset="0"/>
              <a:buChar char="•"/>
            </a:pPr>
            <a:r>
              <a:rPr lang="en-US" sz="1200" dirty="0">
                <a:effectLst/>
              </a:rPr>
              <a:t> American Humane Certified™ animal welfare standards — specie-specific standards grounded on solid scientific research.</a:t>
            </a:r>
          </a:p>
          <a:p>
            <a:pPr marL="2000250" lvl="4" indent="-171450">
              <a:buFont typeface="Arial" panose="020B0604020202020204" pitchFamily="34" charset="0"/>
              <a:buChar char="•"/>
            </a:pPr>
            <a:r>
              <a:rPr lang="en-US" sz="1200" dirty="0">
                <a:effectLst/>
              </a:rPr>
              <a:t>Certified Animal Welfare Approved by A Greener World (AGW) — an independent, non-profit farm certification program, claiming to be the only label that guarantees animals are raised outdoors on pasture or range for their entire lives on an independent farm using truly sustainable, high-welfare production practices.</a:t>
            </a:r>
          </a:p>
          <a:p>
            <a:pPr marL="2000250" lvl="4" indent="-171450">
              <a:buFont typeface="Arial" panose="020B0604020202020204" pitchFamily="34" charset="0"/>
              <a:buChar char="•"/>
            </a:pPr>
            <a:r>
              <a:rPr lang="en-US" sz="1200" dirty="0">
                <a:effectLst/>
              </a:rPr>
              <a:t>Certified Humane® certification program (CH) — an international program of Humane Farm Animal Care (HFAC), a 501(c)(3) non-profit organization dedicated to improving the lives of farm animals in food production from birth through slaughter.</a:t>
            </a:r>
          </a:p>
          <a:p>
            <a:pPr marL="628650" lvl="1" indent="-171450">
              <a:buFont typeface="Arial" panose="020B0604020202020204" pitchFamily="34" charset="0"/>
              <a:buChar char="•"/>
            </a:pPr>
            <a:r>
              <a:rPr lang="en-US" sz="1200" dirty="0">
                <a:effectLst/>
              </a:rPr>
              <a:t>Religious markings on product also are a claim that requires manufacturers to submit documentation to attest to the truthfulness of the claim, in some cases simply ensuring that the product is not adulterated with non-religious “certified” product.  </a:t>
            </a:r>
          </a:p>
          <a:p>
            <a:pPr marL="1085850" lvl="2" indent="-171450">
              <a:buFont typeface="Arial" panose="020B0604020202020204" pitchFamily="34" charset="0"/>
              <a:buChar char="•"/>
            </a:pPr>
            <a:r>
              <a:rPr lang="en-US" sz="1200" dirty="0">
                <a:effectLst/>
              </a:rPr>
              <a:t>For poultry, a slaughter or processing facility can apply for an exemption to certain traditional regulatory requirements to meet recognized religious dietary laws.  </a:t>
            </a:r>
          </a:p>
          <a:p>
            <a:pPr marL="1543050" lvl="3" indent="-171450">
              <a:buFont typeface="Arial" panose="020B0604020202020204" pitchFamily="34" charset="0"/>
              <a:buChar char="•"/>
            </a:pPr>
            <a:r>
              <a:rPr lang="en-US" sz="1200" dirty="0">
                <a:effectLst/>
              </a:rPr>
              <a:t>Products that meet all the inspection requirements and bear the mark of inspection are not religious exempt products.  There is no need for a religious exempt certificate when products with religious label claims bear the marks of inspection.  </a:t>
            </a:r>
          </a:p>
          <a:p>
            <a:pPr marL="1543050" lvl="3" indent="-171450">
              <a:buFont typeface="Arial" panose="020B0604020202020204" pitchFamily="34" charset="0"/>
              <a:buChar char="•"/>
            </a:pPr>
            <a:r>
              <a:rPr lang="en-US" sz="1200" dirty="0">
                <a:effectLst/>
              </a:rPr>
              <a:t>Any poultry products produced under a religious exemption cannot ever bear the marks of inspection, including any parts produced from religious exempt carcasses.  Labels for religious exempt items in immediate containers bear the following features — </a:t>
            </a:r>
          </a:p>
          <a:p>
            <a:pPr marL="1085850" lvl="2" indent="-171450">
              <a:buFont typeface="Arial" panose="020B0604020202020204" pitchFamily="34" charset="0"/>
              <a:buChar char="•"/>
            </a:pPr>
            <a:r>
              <a:rPr lang="en-US" sz="1200" dirty="0">
                <a:effectLst/>
              </a:rPr>
              <a:t>Statement that the products were processed under a Buddhist, Confucian, Islamic (Halal), or Judaic (Kosher) exemption or equal meaning (e.g., “for Buddhist religion”); name of the religious official or organization under whose supervision the poultry was slaughtered; producing establishments name and address; establishment number; product name along with applicable terminology for non-eviscerated, head-on, or feet intact characteristics; and ingredients statement if fabricated from two or more ingredients.  </a:t>
            </a:r>
          </a:p>
          <a:p>
            <a:pPr marL="1543050" lvl="3" indent="-171450">
              <a:buFont typeface="Arial" panose="020B0604020202020204" pitchFamily="34" charset="0"/>
              <a:buChar char="•"/>
            </a:pPr>
            <a:r>
              <a:rPr lang="en-US" sz="1200" dirty="0">
                <a:effectLst/>
              </a:rPr>
              <a:t>For example — </a:t>
            </a:r>
          </a:p>
          <a:p>
            <a:pPr marL="2000250" lvl="4" indent="-171450">
              <a:buFont typeface="Arial" panose="020B0604020202020204" pitchFamily="34" charset="0"/>
              <a:buChar char="•"/>
            </a:pPr>
            <a:r>
              <a:rPr lang="en-US" sz="1200" dirty="0">
                <a:effectLst/>
              </a:rPr>
              <a:t>Buddhist religious beliefs require poultry to be eviscerated, with the head and feet intact. </a:t>
            </a:r>
          </a:p>
          <a:p>
            <a:pPr marL="2457450" lvl="5" indent="-171450">
              <a:buFont typeface="Arial" panose="020B0604020202020204" pitchFamily="34" charset="0"/>
              <a:buChar char="•"/>
            </a:pPr>
            <a:r>
              <a:rPr lang="en-US" sz="1200" dirty="0">
                <a:effectLst/>
              </a:rPr>
              <a:t>Traditional slaughter practices require both the head and feet to be removed and are not used for human consumption.  </a:t>
            </a:r>
          </a:p>
          <a:p>
            <a:pPr marL="2000250" lvl="4" indent="-171450">
              <a:buFont typeface="Arial" panose="020B0604020202020204" pitchFamily="34" charset="0"/>
              <a:buChar char="•"/>
            </a:pPr>
            <a:r>
              <a:rPr lang="en-US" sz="1200" dirty="0">
                <a:effectLst/>
              </a:rPr>
              <a:t>Confucian religious beliefs require poultry to be non-eviscerated, with the head and feet intact.  Traditional slaughter practices require the digestive tract to be removed and examined for disease and other abnormalities, as well as having the head and feet removed and are not used for human consumption. </a:t>
            </a:r>
          </a:p>
          <a:p>
            <a:pPr marL="2000250" lvl="4" indent="-171450">
              <a:buFont typeface="Arial" panose="020B0604020202020204" pitchFamily="34" charset="0"/>
              <a:buChar char="•"/>
            </a:pPr>
            <a:r>
              <a:rPr lang="en-US" sz="1200" dirty="0">
                <a:effectLst/>
              </a:rPr>
              <a:t>Islamic (Halal) religious beliefs required the poultry to be eviscerated, head intact, with or without the feet intact.  </a:t>
            </a:r>
          </a:p>
          <a:p>
            <a:pPr marL="2000250" lvl="4" indent="-171450">
              <a:buFont typeface="Arial" panose="020B0604020202020204" pitchFamily="34" charset="0"/>
              <a:buChar char="•"/>
            </a:pPr>
            <a:r>
              <a:rPr lang="en-US" sz="1200" dirty="0">
                <a:effectLst/>
              </a:rPr>
              <a:t>Judaic (Kosher) religious beliefs require the poultry to be non-eviscerated, with head and feet intact.  </a:t>
            </a:r>
          </a:p>
          <a:p>
            <a:pPr marL="2000250" lvl="4" indent="-171450">
              <a:buFont typeface="Arial" panose="020B0604020202020204" pitchFamily="34" charset="0"/>
              <a:buChar char="•"/>
            </a:pPr>
            <a:r>
              <a:rPr lang="en-US" sz="1200" dirty="0">
                <a:effectLst/>
              </a:rPr>
              <a:t>Both Judaism and Islam have prohibited eating pork and its products.</a:t>
            </a:r>
          </a:p>
          <a:p>
            <a:pPr marL="1543050" lvl="3" indent="-171450">
              <a:buFont typeface="Arial" panose="020B0604020202020204" pitchFamily="34" charset="0"/>
              <a:buChar char="•"/>
            </a:pPr>
            <a:endParaRPr lang="en-US" sz="1200" dirty="0">
              <a:effectLst/>
            </a:endParaRPr>
          </a:p>
          <a:p>
            <a:pPr marL="3371850" lvl="7" indent="-171450">
              <a:buFont typeface="Arial" panose="020B0604020202020204" pitchFamily="34" charset="0"/>
              <a:buChar char="•"/>
            </a:pPr>
            <a:endParaRPr lang="en-US" sz="1200" dirty="0">
              <a:effectLst/>
            </a:endParaRPr>
          </a:p>
          <a:p>
            <a:pPr marL="0" lvl="0" indent="0">
              <a:buFont typeface="Arial" panose="020B0604020202020204" pitchFamily="34" charset="0"/>
              <a:buNone/>
            </a:pPr>
            <a:endParaRPr lang="en-US" sz="1200" dirty="0">
              <a:effectLst/>
            </a:endParaRPr>
          </a:p>
          <a:p>
            <a:pPr marL="0" lvl="0" indent="0">
              <a:buFont typeface="Arial" panose="020B0604020202020204" pitchFamily="34" charset="0"/>
              <a:buNone/>
            </a:pPr>
            <a:endParaRPr lang="en-US" sz="1200" dirty="0">
              <a:effectLst/>
            </a:endParaRPr>
          </a:p>
          <a:p>
            <a:pPr marL="0" lvl="0" indent="0">
              <a:buFont typeface="Arial" panose="020B0604020202020204" pitchFamily="34" charset="0"/>
              <a:buNone/>
            </a:pPr>
            <a:endParaRPr lang="en-US" sz="1200" dirty="0">
              <a:effectLst/>
            </a:endParaRPr>
          </a:p>
          <a:p>
            <a:pPr marL="1085850" lvl="2" indent="-171450">
              <a:buFont typeface="Arial" panose="020B0604020202020204" pitchFamily="34" charset="0"/>
              <a:buChar char="•"/>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934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#15B – Labeling specifics…Nutrition Facts panel….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A required labeling feature for virtually all foods packaged for sale.  .</a:t>
            </a:r>
          </a:p>
          <a:p>
            <a:pPr marL="1085850" lvl="2" indent="-171450">
              <a:buFont typeface="Arial" panose="020B0604020202020204" pitchFamily="34" charset="0"/>
              <a:buChar char="•"/>
            </a:pPr>
            <a:r>
              <a:rPr lang="en-US" sz="1200" dirty="0">
                <a:effectLst/>
              </a:rPr>
              <a:t>There are exceptions for including the Nutrition Facts panel, such as if an individually wrapped candy but the shipping container is fully labeled.   </a:t>
            </a:r>
          </a:p>
          <a:p>
            <a:pPr marL="1085850" lvl="2" indent="-171450">
              <a:buFont typeface="Arial" panose="020B0604020202020204" pitchFamily="34" charset="0"/>
              <a:buChar char="•"/>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321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#16B – Labeling specifics…serving size…nutrients…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Serving size is an identification of the recommended servings per container.  </a:t>
            </a:r>
          </a:p>
          <a:p>
            <a:pPr marL="1085850" lvl="2" indent="-171450">
              <a:buFont typeface="Arial" panose="020B0604020202020204" pitchFamily="34" charset="0"/>
              <a:buChar char="•"/>
            </a:pPr>
            <a:r>
              <a:rPr lang="en-US" sz="1200" dirty="0">
                <a:effectLst/>
              </a:rPr>
              <a:t>The serving size is not a recommendation for how much to eat.  </a:t>
            </a:r>
          </a:p>
          <a:p>
            <a:pPr marL="1085850" lvl="2" indent="-171450">
              <a:buFont typeface="Arial" panose="020B0604020202020204" pitchFamily="34" charset="0"/>
              <a:buChar char="•"/>
            </a:pPr>
            <a:r>
              <a:rPr lang="en-US" sz="1200" dirty="0">
                <a:effectLst/>
              </a:rPr>
              <a:t>The nutrition information is usually based on one serving of the food. </a:t>
            </a:r>
          </a:p>
          <a:p>
            <a:pPr marL="1085850" lvl="2" indent="-171450">
              <a:buFont typeface="Arial" panose="020B0604020202020204" pitchFamily="34" charset="0"/>
              <a:buChar char="•"/>
            </a:pPr>
            <a:r>
              <a:rPr lang="en-US" sz="1200" dirty="0">
                <a:effectLst/>
              </a:rPr>
              <a:t>One package of food may contain more than one serving.</a:t>
            </a:r>
          </a:p>
          <a:p>
            <a:pPr marL="1543050" lvl="3" indent="-171450">
              <a:buFont typeface="Arial" panose="020B0604020202020204" pitchFamily="34" charset="0"/>
              <a:buChar char="•"/>
            </a:pPr>
            <a:r>
              <a:rPr lang="en-US" sz="1200" dirty="0">
                <a:effectLst/>
              </a:rPr>
              <a:t>Some containers may also have information displayed per package. </a:t>
            </a:r>
          </a:p>
          <a:p>
            <a:pPr marL="628650" lvl="1" indent="-171450">
              <a:buFont typeface="Arial" panose="020B0604020202020204" pitchFamily="34" charset="0"/>
              <a:buChar char="•"/>
            </a:pPr>
            <a:r>
              <a:rPr lang="en-US" sz="1200" dirty="0">
                <a:effectLst/>
              </a:rPr>
              <a:t>Calories — </a:t>
            </a:r>
          </a:p>
          <a:p>
            <a:pPr marL="1085850" lvl="2" indent="-171450">
              <a:buFont typeface="Arial" panose="020B0604020202020204" pitchFamily="34" charset="0"/>
              <a:buChar char="•"/>
            </a:pPr>
            <a:r>
              <a:rPr lang="en-US" sz="1200" dirty="0">
                <a:effectLst/>
              </a:rPr>
              <a:t>Each day, most people should consume 2,000 calories to maintain body weight and function, based as a guide for general nutrition advice.</a:t>
            </a:r>
          </a:p>
          <a:p>
            <a:pPr marL="1543050" lvl="3" indent="-171450">
              <a:buFont typeface="Arial" panose="020B0604020202020204" pitchFamily="34" charset="0"/>
              <a:buChar char="•"/>
            </a:pPr>
            <a:r>
              <a:rPr lang="en-US" sz="1200" dirty="0">
                <a:effectLst/>
              </a:rPr>
              <a:t>FDA seeks this advice from its scientific panel of outside experts.  </a:t>
            </a:r>
          </a:p>
          <a:p>
            <a:pPr marL="1543050" lvl="3" indent="-171450">
              <a:buFont typeface="Arial" panose="020B0604020202020204" pitchFamily="34" charset="0"/>
              <a:buChar char="•"/>
            </a:pPr>
            <a:r>
              <a:rPr lang="en-US" sz="1200" dirty="0">
                <a:effectLst/>
              </a:rPr>
              <a:t>Calorie intake may be higher or lower depending on age, sex, height, weight, and physical activity level.  </a:t>
            </a:r>
          </a:p>
          <a:p>
            <a:pPr marL="1085850" lvl="2" indent="-171450">
              <a:buFont typeface="Arial" panose="020B0604020202020204" pitchFamily="34" charset="0"/>
              <a:buChar char="•"/>
            </a:pPr>
            <a:r>
              <a:rPr lang="en-US" sz="1200" dirty="0">
                <a:effectLst/>
              </a:rPr>
              <a:t>More specifics can be found at https://www.myplate.gov/myplate-plan.  </a:t>
            </a:r>
          </a:p>
          <a:p>
            <a:pPr marL="1543050" lvl="3" indent="-171450">
              <a:buFont typeface="Arial" panose="020B0604020202020204" pitchFamily="34" charset="0"/>
              <a:buChar char="•"/>
            </a:pPr>
            <a:r>
              <a:rPr lang="en-US" sz="1200" dirty="0">
                <a:effectLst/>
              </a:rPr>
              <a:t>Note that the information for many of the nutrients are listed as ounces, not grams; grams are required on the label.  </a:t>
            </a:r>
          </a:p>
          <a:p>
            <a:pPr marL="2000250" lvl="4" indent="-171450">
              <a:buFont typeface="Arial" panose="020B0604020202020204" pitchFamily="34" charset="0"/>
              <a:buChar char="•"/>
            </a:pPr>
            <a:r>
              <a:rPr lang="en-US" sz="1200" dirty="0">
                <a:effectLst/>
              </a:rPr>
              <a:t>This is due, in part, to pure nutrients are likely not being consumed; rather, a meal is being consumed, which is a mixture of multiple nutrients.  </a:t>
            </a:r>
          </a:p>
          <a:p>
            <a:pPr marL="1543050" lvl="3" indent="-171450">
              <a:buFont typeface="Arial" panose="020B0604020202020204" pitchFamily="34" charset="0"/>
              <a:buChar char="•"/>
            </a:pPr>
            <a:r>
              <a:rPr lang="en-US" sz="1200" dirty="0">
                <a:effectLst/>
              </a:rPr>
              <a:t>Consumers should focus on the weight (in grams) of the serving of food being consumed.</a:t>
            </a:r>
          </a:p>
          <a:p>
            <a:pPr marL="1085850" lvl="2" indent="-171450">
              <a:buFont typeface="Arial" panose="020B0604020202020204" pitchFamily="34" charset="0"/>
              <a:buChar char="•"/>
            </a:pPr>
            <a:r>
              <a:rPr lang="en-US" sz="1200" dirty="0">
                <a:effectLst/>
              </a:rPr>
              <a:t>A recent change provided for – </a:t>
            </a:r>
          </a:p>
          <a:p>
            <a:pPr marL="1543050" lvl="3" indent="-171450">
              <a:buFont typeface="Arial" panose="020B0604020202020204" pitchFamily="34" charset="0"/>
              <a:buChar char="•"/>
            </a:pPr>
            <a:r>
              <a:rPr lang="en-US" sz="1200" dirty="0">
                <a:effectLst/>
              </a:rPr>
              <a:t>A large muffin now being one serving, not two;</a:t>
            </a:r>
          </a:p>
          <a:p>
            <a:pPr marL="1543050" lvl="3" indent="-171450">
              <a:buFont typeface="Arial" panose="020B0604020202020204" pitchFamily="34" charset="0"/>
              <a:buChar char="•"/>
            </a:pPr>
            <a:r>
              <a:rPr lang="en-US" sz="1200" dirty="0">
                <a:effectLst/>
              </a:rPr>
              <a:t>A 20-ounce can of soda is now one serving, not more than one as previously required.    </a:t>
            </a:r>
          </a:p>
          <a:p>
            <a:pPr marL="628650" lvl="1" indent="-171450">
              <a:buFont typeface="Arial" panose="020B0604020202020204" pitchFamily="34" charset="0"/>
              <a:buChar char="•"/>
            </a:pPr>
            <a:r>
              <a:rPr lang="en-US" sz="1200" dirty="0">
                <a:effectLst/>
              </a:rPr>
              <a:t>The FDA defines the “Reference Amounts Customarily Consumed” (RACC) tables recommended for use by food manufactures to determine the serving size on the Nutrition Facts panel.  </a:t>
            </a:r>
          </a:p>
          <a:p>
            <a:pPr marL="1085850" lvl="2" indent="-171450">
              <a:buFont typeface="Arial" panose="020B0604020202020204" pitchFamily="34" charset="0"/>
              <a:buChar char="•"/>
            </a:pPr>
            <a:r>
              <a:rPr lang="en-US" sz="1200" dirty="0">
                <a:effectLst/>
              </a:rPr>
              <a:t>The serving sizes listed on the Nutrition Facts panel are not recommended serving sizes.  </a:t>
            </a:r>
          </a:p>
          <a:p>
            <a:pPr marL="1085850" lvl="2" indent="-171450">
              <a:buFont typeface="Arial" panose="020B0604020202020204" pitchFamily="34" charset="0"/>
              <a:buChar char="•"/>
            </a:pPr>
            <a:r>
              <a:rPr lang="en-US" sz="1200" dirty="0">
                <a:effectLst/>
              </a:rPr>
              <a:t>By law (i.e., Nutrition Labeling and Education Act (NLEA), the serving sizes must be based on how much food people actually consume, and not on what they should eat.  </a:t>
            </a:r>
          </a:p>
          <a:p>
            <a:pPr marL="1543050" lvl="3" indent="-171450">
              <a:buFont typeface="Arial" panose="020B0604020202020204" pitchFamily="34" charset="0"/>
              <a:buChar char="•"/>
            </a:pPr>
            <a:r>
              <a:rPr lang="en-US" sz="1200" dirty="0">
                <a:effectLst/>
              </a:rPr>
              <a:t>The RACC tables were based on surveys on food consumption. </a:t>
            </a:r>
          </a:p>
          <a:p>
            <a:pPr marL="2000250" lvl="4" indent="-171450">
              <a:buFont typeface="Arial" panose="020B0604020202020204" pitchFamily="34" charset="0"/>
              <a:buChar char="•"/>
            </a:pPr>
            <a:r>
              <a:rPr lang="en-US" sz="1200" dirty="0">
                <a:effectLst/>
              </a:rPr>
              <a:t>The latest RACC tables are based on 2003 to 2008 data from the National Health and Nutrition Examination Surveys.</a:t>
            </a:r>
          </a:p>
          <a:p>
            <a:pPr marL="2457450" lvl="5" indent="-171450">
              <a:buFont typeface="Arial" panose="020B0604020202020204" pitchFamily="34" charset="0"/>
              <a:buChar char="•"/>
            </a:pPr>
            <a:r>
              <a:rPr lang="en-US" sz="1200" dirty="0">
                <a:effectLst/>
              </a:rPr>
              <a:t>These data informed the updated regulations in 2016 that had to be fully implemented by January 1, 2021 (except for manufacturers of most single-ingredient sugars such as honey and maple syrups and certain cranberry products had until July 1, 2021, to make the changes.  </a:t>
            </a:r>
          </a:p>
          <a:p>
            <a:pPr marL="628650" lvl="1" indent="-171450">
              <a:buFont typeface="Arial" panose="020B0604020202020204" pitchFamily="34" charset="0"/>
              <a:buChar char="•"/>
            </a:pPr>
            <a:r>
              <a:rPr lang="en-US" sz="1200" dirty="0">
                <a:effectLst/>
              </a:rPr>
              <a:t>MyPlate identifies food group amounts for 2,000 calories a day for ages 14+ years —</a:t>
            </a:r>
          </a:p>
          <a:p>
            <a:pPr marL="1085850" lvl="2" indent="-171450">
              <a:buFont typeface="Arial" panose="020B0604020202020204" pitchFamily="34" charset="0"/>
              <a:buChar char="•"/>
            </a:pPr>
            <a:r>
              <a:rPr lang="en-US" sz="1200" dirty="0">
                <a:effectLst/>
              </a:rPr>
              <a:t>Food groups — </a:t>
            </a:r>
          </a:p>
          <a:p>
            <a:pPr marL="1543050" lvl="3" indent="-171450">
              <a:buFont typeface="Arial" panose="020B0604020202020204" pitchFamily="34" charset="0"/>
              <a:buChar char="•"/>
            </a:pPr>
            <a:r>
              <a:rPr lang="en-US" sz="1200" dirty="0">
                <a:effectLst/>
              </a:rPr>
              <a:t>2 cups fruits, with a focus on whole fruits</a:t>
            </a:r>
          </a:p>
          <a:p>
            <a:pPr marL="1543050" lvl="3" indent="-171450">
              <a:buFont typeface="Arial" panose="020B0604020202020204" pitchFamily="34" charset="0"/>
              <a:buChar char="•"/>
            </a:pPr>
            <a:r>
              <a:rPr lang="en-US" sz="1200" dirty="0">
                <a:effectLst/>
              </a:rPr>
              <a:t>2.5 cups vegetables, with a variety of colorful veggies, especially dark green, red, and orange choices</a:t>
            </a:r>
          </a:p>
          <a:p>
            <a:pPr marL="1543050" lvl="3" indent="-171450">
              <a:buFont typeface="Arial" panose="020B0604020202020204" pitchFamily="34" charset="0"/>
              <a:buChar char="•"/>
            </a:pPr>
            <a:r>
              <a:rPr lang="en-US" sz="1200" dirty="0">
                <a:effectLst/>
              </a:rPr>
              <a:t>6 ounces grains, with half of grains being whole grains based on the Nutrition Facts panel</a:t>
            </a:r>
          </a:p>
          <a:p>
            <a:pPr marL="1543050" lvl="3" indent="-171450">
              <a:buFont typeface="Arial" panose="020B0604020202020204" pitchFamily="34" charset="0"/>
              <a:buChar char="•"/>
            </a:pPr>
            <a:r>
              <a:rPr lang="en-US" sz="1200" dirty="0">
                <a:effectLst/>
              </a:rPr>
              <a:t>5.5 ounces protein, with a variety between seafood, beans, peas, lentils, unsalted nuts, soy products, eggs, and lean meats and poultry</a:t>
            </a:r>
          </a:p>
          <a:p>
            <a:pPr marL="1543050" lvl="3" indent="-171450">
              <a:buFont typeface="Arial" panose="020B0604020202020204" pitchFamily="34" charset="0"/>
              <a:buChar char="•"/>
            </a:pPr>
            <a:r>
              <a:rPr lang="en-US" sz="1200" dirty="0">
                <a:effectLst/>
              </a:rPr>
              <a:t>3 cups dairy, with a focus on low-fat or skim types, yogurt; can focus on fortified soy alternatives</a:t>
            </a:r>
          </a:p>
          <a:p>
            <a:pPr marL="1085850" lvl="2" indent="-171450">
              <a:buFont typeface="Arial" panose="020B0604020202020204" pitchFamily="34" charset="0"/>
              <a:buChar char="•"/>
            </a:pPr>
            <a:r>
              <a:rPr lang="en-US" sz="1200" dirty="0">
                <a:effectLst/>
              </a:rPr>
              <a:t>Choose foods and beverages with less added sugars, saturated fat, and sodium — </a:t>
            </a:r>
          </a:p>
          <a:p>
            <a:pPr marL="1543050" lvl="3" indent="-171450">
              <a:buFont typeface="Arial" panose="020B0604020202020204" pitchFamily="34" charset="0"/>
              <a:buChar char="•"/>
            </a:pPr>
            <a:r>
              <a:rPr lang="en-US" sz="1200" dirty="0">
                <a:effectLst/>
              </a:rPr>
              <a:t>Limit added sugars to less than 50 grams a day</a:t>
            </a:r>
          </a:p>
          <a:p>
            <a:pPr marL="1543050" lvl="3" indent="-171450">
              <a:buFont typeface="Arial" panose="020B0604020202020204" pitchFamily="34" charset="0"/>
              <a:buChar char="•"/>
            </a:pPr>
            <a:r>
              <a:rPr lang="en-US" sz="1200" dirty="0">
                <a:effectLst/>
              </a:rPr>
              <a:t>Limit saturated fat to less than 22 grams per day</a:t>
            </a:r>
          </a:p>
          <a:p>
            <a:pPr marL="1543050" lvl="3" indent="-171450">
              <a:buFont typeface="Arial" panose="020B0604020202020204" pitchFamily="34" charset="0"/>
              <a:buChar char="•"/>
            </a:pPr>
            <a:r>
              <a:rPr lang="en-US" sz="1200" dirty="0">
                <a:effectLst/>
              </a:rPr>
              <a:t>Limit sodium to less than 2,300 milligrams per day</a:t>
            </a:r>
          </a:p>
          <a:p>
            <a:pPr marL="1085850" lvl="2" indent="-171450">
              <a:buFont typeface="Arial" panose="020B0604020202020204" pitchFamily="34" charset="0"/>
              <a:buChar char="•"/>
            </a:pPr>
            <a:r>
              <a:rPr lang="en-US" sz="1200" dirty="0">
                <a:effectLst/>
              </a:rPr>
              <a:t>Be physically active at least 2.5 hours weekly</a:t>
            </a:r>
          </a:p>
          <a:p>
            <a:pPr marL="1085850" lvl="2" indent="-171450">
              <a:buFont typeface="Arial" panose="020B0604020202020204" pitchFamily="34" charset="0"/>
              <a:buChar char="•"/>
            </a:pPr>
            <a:r>
              <a:rPr lang="en-US" sz="1200" dirty="0">
                <a:effectLst/>
              </a:rPr>
              <a:t>In visualizing food portions, a cup is approximately the size of a tennis ball; a 3 oz portion (approximately 85 grams) is similar to a deck of cards</a:t>
            </a:r>
          </a:p>
          <a:p>
            <a:pPr marL="628650" lvl="1" indent="-171450">
              <a:buFont typeface="Arial" panose="020B0604020202020204" pitchFamily="34" charset="0"/>
              <a:buChar char="•"/>
            </a:pPr>
            <a:r>
              <a:rPr lang="en-US" sz="1200" dirty="0">
                <a:effectLst/>
              </a:rPr>
              <a:t>Percent Daily Value (% DV) —</a:t>
            </a:r>
          </a:p>
          <a:p>
            <a:pPr marL="1085850" lvl="2" indent="-171450">
              <a:buFont typeface="Arial" panose="020B0604020202020204" pitchFamily="34" charset="0"/>
              <a:buChar char="•"/>
            </a:pPr>
            <a:r>
              <a:rPr lang="en-US" sz="1200" dirty="0">
                <a:effectLst/>
              </a:rPr>
              <a:t>Shows how much a nutrient in a serving of food contributes to a total daily diet.  A 5 % DV or less of a nutrient per serving is considered low.  A 20 % or more of a nutrient per serving is considered high.</a:t>
            </a:r>
          </a:p>
          <a:p>
            <a:pPr marL="628650" lvl="1" indent="-171450">
              <a:buFont typeface="Arial" panose="020B0604020202020204" pitchFamily="34" charset="0"/>
              <a:buChar char="•"/>
            </a:pPr>
            <a:r>
              <a:rPr lang="en-US" sz="1200" dirty="0">
                <a:effectLst/>
              </a:rPr>
              <a:t>Nutrients — </a:t>
            </a:r>
          </a:p>
          <a:p>
            <a:pPr marL="1085850" lvl="2" indent="-171450">
              <a:buFont typeface="Arial" panose="020B0604020202020204" pitchFamily="34" charset="0"/>
              <a:buChar char="•"/>
            </a:pPr>
            <a:r>
              <a:rPr lang="en-US" sz="1200" dirty="0">
                <a:effectLst/>
              </a:rPr>
              <a:t>No longer included on current labels since 2016 — </a:t>
            </a:r>
          </a:p>
          <a:p>
            <a:pPr marL="1543050" lvl="3" indent="-171450">
              <a:buFont typeface="Arial" panose="020B0604020202020204" pitchFamily="34" charset="0"/>
              <a:buChar char="•"/>
            </a:pPr>
            <a:r>
              <a:rPr lang="en-US" sz="1200" dirty="0">
                <a:effectLst/>
              </a:rPr>
              <a:t>Calories from fat are no longer included because research show the type of fat consumed is more important than the amount.</a:t>
            </a:r>
          </a:p>
          <a:p>
            <a:pPr marL="1543050" lvl="3" indent="-171450">
              <a:buFont typeface="Arial" panose="020B0604020202020204" pitchFamily="34" charset="0"/>
              <a:buChar char="•"/>
            </a:pPr>
            <a:r>
              <a:rPr lang="en-US" sz="1200" dirty="0">
                <a:effectLst/>
              </a:rPr>
              <a:t>Vitamin A and C are no longer required on the label since deficiencies of these vitamins are rare today in the U.S.; however, these nutrients may be included on a voluntary basis.  </a:t>
            </a:r>
          </a:p>
          <a:p>
            <a:pPr marL="1085850" lvl="2" indent="-171450">
              <a:buFont typeface="Arial" panose="020B0604020202020204" pitchFamily="34" charset="0"/>
              <a:buChar char="•"/>
            </a:pPr>
            <a:r>
              <a:rPr lang="en-US" sz="1200" dirty="0">
                <a:effectLst/>
              </a:rPr>
              <a:t>Newly required on current labels since 2016 — </a:t>
            </a:r>
          </a:p>
          <a:p>
            <a:pPr marL="1543050" lvl="3" indent="-171450">
              <a:buFont typeface="Arial" panose="020B0604020202020204" pitchFamily="34" charset="0"/>
              <a:buChar char="•"/>
            </a:pPr>
            <a:r>
              <a:rPr lang="en-US" sz="1200" dirty="0">
                <a:effectLst/>
              </a:rPr>
              <a:t>Added sugars  —</a:t>
            </a:r>
          </a:p>
          <a:p>
            <a:pPr marL="2000250" lvl="4" indent="-171450">
              <a:buFont typeface="Arial" panose="020B0604020202020204" pitchFamily="34" charset="0"/>
              <a:buChar char="•"/>
            </a:pPr>
            <a:r>
              <a:rPr lang="en-US" sz="1200" dirty="0">
                <a:effectLst/>
              </a:rPr>
              <a:t>Consuming too much added sugars can make it hard to meet nutrient needs while staying within calorie limits. </a:t>
            </a:r>
          </a:p>
          <a:p>
            <a:pPr marL="2000250" lvl="4" indent="-171450">
              <a:buFont typeface="Arial" panose="020B0604020202020204" pitchFamily="34" charset="0"/>
              <a:buChar char="•"/>
            </a:pPr>
            <a:r>
              <a:rPr lang="en-US" sz="1200" dirty="0">
                <a:effectLst/>
              </a:rPr>
              <a:t>Added sugars include – </a:t>
            </a:r>
          </a:p>
          <a:p>
            <a:pPr marL="2457450" lvl="5" indent="-171450">
              <a:buFont typeface="Arial" panose="020B0604020202020204" pitchFamily="34" charset="0"/>
              <a:buChar char="•"/>
            </a:pPr>
            <a:r>
              <a:rPr lang="en-US" sz="1200" dirty="0">
                <a:effectLst/>
              </a:rPr>
              <a:t>Sugars that are added during the processing of foods (e.g., sucrose or dextrose), </a:t>
            </a:r>
          </a:p>
          <a:p>
            <a:pPr marL="2457450" lvl="5" indent="-171450">
              <a:buFont typeface="Arial" panose="020B0604020202020204" pitchFamily="34" charset="0"/>
              <a:buChar char="•"/>
            </a:pPr>
            <a:r>
              <a:rPr lang="en-US" sz="1200" dirty="0">
                <a:effectLst/>
              </a:rPr>
              <a:t>Food packaged as sweeteners (e.g., table sugar), </a:t>
            </a:r>
          </a:p>
          <a:p>
            <a:pPr marL="2457450" lvl="5" indent="-171450">
              <a:buFont typeface="Arial" panose="020B0604020202020204" pitchFamily="34" charset="0"/>
              <a:buChar char="•"/>
            </a:pPr>
            <a:r>
              <a:rPr lang="en-US" sz="1200" dirty="0">
                <a:effectLst/>
              </a:rPr>
              <a:t>Sugars from syrups and honey, and </a:t>
            </a:r>
          </a:p>
          <a:p>
            <a:pPr marL="2457450" lvl="5" indent="-171450">
              <a:buFont typeface="Arial" panose="020B0604020202020204" pitchFamily="34" charset="0"/>
              <a:buChar char="•"/>
            </a:pPr>
            <a:r>
              <a:rPr lang="en-US" sz="1200" dirty="0">
                <a:effectLst/>
              </a:rPr>
              <a:t>Sugars from concentrated fruit or vegetable juices.  </a:t>
            </a:r>
          </a:p>
          <a:p>
            <a:pPr marL="1543050" lvl="3" indent="-171450">
              <a:buFont typeface="Arial" panose="020B0604020202020204" pitchFamily="34" charset="0"/>
              <a:buChar char="•"/>
            </a:pPr>
            <a:r>
              <a:rPr lang="en-US" sz="1200" dirty="0">
                <a:effectLst/>
              </a:rPr>
              <a:t>Vitamin D and potassium — </a:t>
            </a:r>
          </a:p>
          <a:p>
            <a:pPr marL="2000250" lvl="4" indent="-171450">
              <a:buFont typeface="Arial" panose="020B0604020202020204" pitchFamily="34" charset="0"/>
              <a:buChar char="•"/>
            </a:pPr>
            <a:r>
              <a:rPr lang="en-US" sz="1200" dirty="0">
                <a:effectLst/>
              </a:rPr>
              <a:t>Added because Americans do not always get the recommended amounts.  </a:t>
            </a:r>
          </a:p>
          <a:p>
            <a:pPr marL="2000250" lvl="4" indent="-171450">
              <a:buFont typeface="Arial" panose="020B0604020202020204" pitchFamily="34" charset="0"/>
              <a:buChar char="•"/>
            </a:pPr>
            <a:r>
              <a:rPr lang="en-US" sz="1200" dirty="0">
                <a:effectLst/>
              </a:rPr>
              <a:t>Diets higher in vitamin D and potassium can reduce the risk of osteoporosis and high blood pressure, respectively.</a:t>
            </a:r>
          </a:p>
          <a:p>
            <a:pPr marL="1085850" lvl="2" indent="-171450">
              <a:buFont typeface="Arial" panose="020B0604020202020204" pitchFamily="34" charset="0"/>
              <a:buChar char="•"/>
            </a:pPr>
            <a:r>
              <a:rPr lang="en-US" sz="1200" dirty="0">
                <a:effectLst/>
              </a:rPr>
              <a:t>Always required on labels — </a:t>
            </a:r>
          </a:p>
          <a:p>
            <a:pPr marL="1543050" lvl="3" indent="-171450">
              <a:buFont typeface="Arial" panose="020B0604020202020204" pitchFamily="34" charset="0"/>
              <a:buChar char="•"/>
            </a:pPr>
            <a:r>
              <a:rPr lang="en-US" sz="1200" dirty="0">
                <a:effectLst/>
              </a:rPr>
              <a:t>Calcium and iron — </a:t>
            </a:r>
          </a:p>
          <a:p>
            <a:pPr marL="2000250" lvl="4" indent="-171450">
              <a:buFont typeface="Arial" panose="020B0604020202020204" pitchFamily="34" charset="0"/>
              <a:buChar char="•"/>
            </a:pPr>
            <a:r>
              <a:rPr lang="en-US" sz="1200" dirty="0">
                <a:effectLst/>
              </a:rPr>
              <a:t>Added because Americans do not always get the recommended amounts.  </a:t>
            </a:r>
          </a:p>
          <a:p>
            <a:pPr marL="2000250" lvl="4" indent="-171450">
              <a:buFont typeface="Arial" panose="020B0604020202020204" pitchFamily="34" charset="0"/>
              <a:buChar char="•"/>
            </a:pPr>
            <a:r>
              <a:rPr lang="en-US" sz="1200" dirty="0">
                <a:effectLst/>
              </a:rPr>
              <a:t>Diets higher in calcium and iron can reduce the risk of osteoporosis and anemia, respectively.</a:t>
            </a:r>
          </a:p>
          <a:p>
            <a:pPr marL="1543050" lvl="3" indent="-171450">
              <a:buFont typeface="Arial" panose="020B0604020202020204" pitchFamily="34" charset="0"/>
              <a:buChar char="•"/>
            </a:pPr>
            <a:r>
              <a:rPr lang="en-US" sz="1200" dirty="0">
                <a:effectLst/>
              </a:rPr>
              <a:t>Total fat, as well as saturated fat and </a:t>
            </a:r>
            <a:r>
              <a:rPr lang="en-US" sz="1200" i="1" dirty="0">
                <a:effectLst/>
              </a:rPr>
              <a:t>trans </a:t>
            </a:r>
            <a:r>
              <a:rPr lang="en-US" sz="1200" dirty="0">
                <a:effectLst/>
              </a:rPr>
              <a:t>fat.</a:t>
            </a:r>
          </a:p>
          <a:p>
            <a:pPr marL="1543050" lvl="3" indent="-171450">
              <a:buFont typeface="Arial" panose="020B0604020202020204" pitchFamily="34" charset="0"/>
              <a:buChar char="•"/>
            </a:pPr>
            <a:r>
              <a:rPr lang="en-US" sz="1200" dirty="0">
                <a:effectLst/>
              </a:rPr>
              <a:t>Cholesterol.</a:t>
            </a:r>
          </a:p>
          <a:p>
            <a:pPr marL="1543050" lvl="3" indent="-171450">
              <a:buFont typeface="Arial" panose="020B0604020202020204" pitchFamily="34" charset="0"/>
              <a:buChar char="•"/>
            </a:pPr>
            <a:r>
              <a:rPr lang="en-US" sz="1200" dirty="0">
                <a:effectLst/>
              </a:rPr>
              <a:t>Sodium.</a:t>
            </a:r>
          </a:p>
          <a:p>
            <a:pPr marL="1543050" lvl="3" indent="-171450">
              <a:buFont typeface="Arial" panose="020B0604020202020204" pitchFamily="34" charset="0"/>
              <a:buChar char="•"/>
            </a:pPr>
            <a:r>
              <a:rPr lang="en-US" sz="1200" dirty="0">
                <a:effectLst/>
              </a:rPr>
              <a:t>Total carbohydrate, which includes – </a:t>
            </a:r>
          </a:p>
          <a:p>
            <a:pPr marL="2000250" lvl="4" indent="-171450">
              <a:buFont typeface="Arial" panose="020B0604020202020204" pitchFamily="34" charset="0"/>
              <a:buChar char="•"/>
            </a:pPr>
            <a:r>
              <a:rPr lang="en-US" sz="1200" dirty="0">
                <a:effectLst/>
              </a:rPr>
              <a:t>Dietary fiber, </a:t>
            </a:r>
          </a:p>
          <a:p>
            <a:pPr marL="2000250" lvl="4" indent="-171450">
              <a:buFont typeface="Arial" panose="020B0604020202020204" pitchFamily="34" charset="0"/>
              <a:buChar char="•"/>
            </a:pPr>
            <a:r>
              <a:rPr lang="en-US" sz="1200" dirty="0">
                <a:effectLst/>
              </a:rPr>
              <a:t>Total sugars, and </a:t>
            </a:r>
          </a:p>
          <a:p>
            <a:pPr marL="2000250" lvl="4" indent="-171450">
              <a:buFont typeface="Arial" panose="020B0604020202020204" pitchFamily="34" charset="0"/>
              <a:buChar char="•"/>
            </a:pPr>
            <a:r>
              <a:rPr lang="en-US" sz="1200" dirty="0">
                <a:effectLst/>
              </a:rPr>
              <a:t>Added sugars.</a:t>
            </a:r>
          </a:p>
          <a:p>
            <a:pPr marL="1543050" lvl="3" indent="-171450">
              <a:buFont typeface="Arial" panose="020B0604020202020204" pitchFamily="34" charset="0"/>
              <a:buChar char="•"/>
            </a:pPr>
            <a:r>
              <a:rPr lang="en-US" sz="1200" dirty="0">
                <a:effectLst/>
              </a:rPr>
              <a:t>Protein. </a:t>
            </a:r>
          </a:p>
          <a:p>
            <a:pPr marL="628650" lvl="1" indent="-171450">
              <a:buFont typeface="Arial" panose="020B0604020202020204" pitchFamily="34" charset="0"/>
              <a:buChar char="•"/>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75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#17B – Labeling specifics…containers and packaging… </a:t>
            </a:r>
          </a:p>
          <a:p>
            <a:pPr marL="171450" indent="-171450">
              <a:buFont typeface="Arial" panose="020B0604020202020204" pitchFamily="34" charset="0"/>
              <a:buChar char="•"/>
            </a:pPr>
            <a:r>
              <a:rPr lang="en-US" sz="1200" dirty="0">
                <a:effectLst/>
              </a:rPr>
              <a:t>Week 2 Topic – </a:t>
            </a:r>
          </a:p>
          <a:p>
            <a:pPr marL="1085850" lvl="2" indent="-171450">
              <a:buFont typeface="Arial" panose="020B0604020202020204" pitchFamily="34" charset="0"/>
              <a:buChar char="•"/>
            </a:pPr>
            <a:r>
              <a:rPr lang="en-US" sz="1200" dirty="0">
                <a:effectLst/>
              </a:rPr>
              <a:t>There are two ways to label packages and containers: </a:t>
            </a:r>
          </a:p>
          <a:p>
            <a:pPr marL="1543050" lvl="3" indent="-171450">
              <a:buFont typeface="Arial" panose="020B0604020202020204" pitchFamily="34" charset="0"/>
              <a:buChar char="•"/>
            </a:pPr>
            <a:r>
              <a:rPr lang="en-US" sz="1200" dirty="0">
                <a:effectLst/>
              </a:rPr>
              <a:t>Principal Display Panel (PDP) -- On the front label panel; or </a:t>
            </a:r>
          </a:p>
          <a:p>
            <a:pPr marL="1543050" lvl="3" indent="-171450">
              <a:buFont typeface="Arial" panose="020B0604020202020204" pitchFamily="34" charset="0"/>
              <a:buChar char="•"/>
            </a:pPr>
            <a:r>
              <a:rPr lang="en-US" sz="1200" dirty="0">
                <a:effectLst/>
              </a:rPr>
              <a:t>Information Panel (IP) --Immediately to the right of the PDP as seen by the consumer facing the product.  </a:t>
            </a:r>
          </a:p>
          <a:p>
            <a:pPr marL="1085850" lvl="2" indent="-171450">
              <a:buFont typeface="Arial" panose="020B0604020202020204" pitchFamily="34" charset="0"/>
              <a:buChar char="•"/>
            </a:pPr>
            <a:r>
              <a:rPr lang="en-US" sz="1200" dirty="0">
                <a:effectLst/>
              </a:rPr>
              <a:t>The Principal Display Panel (PDP) must include –</a:t>
            </a:r>
          </a:p>
          <a:p>
            <a:pPr marL="1543050" lvl="3" indent="-171450">
              <a:buFont typeface="Arial" panose="020B0604020202020204" pitchFamily="34" charset="0"/>
              <a:buChar char="•"/>
            </a:pPr>
            <a:r>
              <a:rPr lang="en-US" sz="1200" dirty="0">
                <a:effectLst/>
              </a:rPr>
              <a:t>The statement of identify (name of the food) and </a:t>
            </a:r>
          </a:p>
          <a:p>
            <a:pPr marL="1543050" lvl="3" indent="-171450">
              <a:buFont typeface="Arial" panose="020B0604020202020204" pitchFamily="34" charset="0"/>
              <a:buChar char="•"/>
            </a:pPr>
            <a:r>
              <a:rPr lang="en-US" sz="1200" dirty="0">
                <a:effectLst/>
              </a:rPr>
              <a:t>The net quantity statement (amount of product). </a:t>
            </a:r>
          </a:p>
          <a:p>
            <a:pPr marL="1543050" lvl="3" indent="-171450">
              <a:buFont typeface="Arial" panose="020B0604020202020204" pitchFamily="34" charset="0"/>
              <a:buChar char="•"/>
            </a:pPr>
            <a:r>
              <a:rPr lang="en-US" sz="1200" dirty="0">
                <a:effectLst/>
              </a:rPr>
              <a:t>There are required type size and prominence requirements. </a:t>
            </a:r>
          </a:p>
          <a:p>
            <a:pPr marL="1085850" lvl="2" indent="-171450">
              <a:buFont typeface="Arial" panose="020B0604020202020204" pitchFamily="34" charset="0"/>
              <a:buChar char="•"/>
            </a:pPr>
            <a:r>
              <a:rPr lang="en-US" sz="1200" dirty="0">
                <a:effectLst/>
              </a:rPr>
              <a:t>The Information Panel (IP) content must be placed together without any intervening material.  </a:t>
            </a:r>
          </a:p>
          <a:p>
            <a:pPr marL="1543050" lvl="3" indent="-171450">
              <a:buFont typeface="Arial" panose="020B0604020202020204" pitchFamily="34" charset="0"/>
              <a:buChar char="•"/>
            </a:pPr>
            <a:r>
              <a:rPr lang="en-US" sz="1200" dirty="0">
                <a:effectLst/>
              </a:rPr>
              <a:t>These statements include – </a:t>
            </a:r>
          </a:p>
          <a:p>
            <a:pPr marL="2000250" lvl="4" indent="-171450">
              <a:buFont typeface="Arial" panose="020B0604020202020204" pitchFamily="34" charset="0"/>
              <a:buChar char="•"/>
            </a:pPr>
            <a:r>
              <a:rPr lang="en-US" sz="1200" dirty="0">
                <a:effectLst/>
              </a:rPr>
              <a:t>The name and address of the manufacturer, packer, or distributor (with city, street address, zip code included), </a:t>
            </a:r>
          </a:p>
          <a:p>
            <a:pPr marL="2457450" lvl="5" indent="-171450">
              <a:buFont typeface="Arial" panose="020B0604020202020204" pitchFamily="34" charset="0"/>
              <a:buChar char="•"/>
            </a:pPr>
            <a:r>
              <a:rPr lang="en-US" sz="1200" dirty="0">
                <a:effectLst/>
              </a:rPr>
              <a:t>For the name and address, if the actual manufacturer’s name is not given, then there must be a qualifying phrase that states the firm’s relation to the product (e.g., “manufactured for” or “distributed by”).   </a:t>
            </a:r>
          </a:p>
          <a:p>
            <a:pPr marL="2457450" lvl="5" indent="-171450">
              <a:buFont typeface="Arial" panose="020B0604020202020204" pitchFamily="34" charset="0"/>
              <a:buChar char="•"/>
            </a:pPr>
            <a:r>
              <a:rPr lang="en-US" sz="1200" dirty="0">
                <a:effectLst/>
              </a:rPr>
              <a:t>One differences between the foods regulated by the FDA and the USDA FSIS is that for the USDA FSIS foods, all are also required to bear the USDA mark of inspection and establishment number (EST number), which is assigned to the establishment where the product was last handled and produced.  </a:t>
            </a:r>
          </a:p>
          <a:p>
            <a:pPr marL="2914650" lvl="6" indent="-171450">
              <a:buFont typeface="Arial" panose="020B0604020202020204" pitchFamily="34" charset="0"/>
              <a:buChar char="•"/>
            </a:pPr>
            <a:r>
              <a:rPr lang="en-US" sz="1200" dirty="0">
                <a:effectLst/>
              </a:rPr>
              <a:t>This establishment number may appear on the package with the USDA mark of inspection, or it may appear elsewhere on the exterior of the package container or packaging labeling.  </a:t>
            </a:r>
          </a:p>
          <a:p>
            <a:pPr marL="2914650" lvl="6" indent="-171450">
              <a:buFont typeface="Arial" panose="020B0604020202020204" pitchFamily="34" charset="0"/>
              <a:buChar char="•"/>
            </a:pPr>
            <a:r>
              <a:rPr lang="en-US" sz="1200" dirty="0">
                <a:effectLst/>
              </a:rPr>
              <a:t>It must be prominently and legibly shown in a manner and size sufficient to ensure easy visibility and recognition.  </a:t>
            </a:r>
          </a:p>
          <a:p>
            <a:pPr marL="2914650" lvl="6" indent="-171450">
              <a:buFont typeface="Arial" panose="020B0604020202020204" pitchFamily="34" charset="0"/>
              <a:buChar char="•"/>
            </a:pPr>
            <a:r>
              <a:rPr lang="en-US" sz="1200" dirty="0">
                <a:effectLst/>
              </a:rPr>
              <a:t>Further, the establishment number is also permitted to appear off the exterior of the container (e.g., on a metal clip to close casings) or on aluminum trays placed within containers. </a:t>
            </a:r>
          </a:p>
          <a:p>
            <a:pPr marL="3371850" lvl="7" indent="-171450">
              <a:buFont typeface="Arial" panose="020B0604020202020204" pitchFamily="34" charset="0"/>
              <a:buChar char="•"/>
            </a:pPr>
            <a:r>
              <a:rPr lang="en-US" sz="1200" dirty="0">
                <a:effectLst/>
              </a:rPr>
              <a:t>If so, a statement of its location must be printed near or connected to the official inspection legend (i.e., “EST. No. on metal clip” or “EST No. on pan”).  </a:t>
            </a:r>
          </a:p>
          <a:p>
            <a:pPr marL="3371850" lvl="7" indent="-171450">
              <a:buFont typeface="Arial" panose="020B0604020202020204" pitchFamily="34" charset="0"/>
              <a:buChar char="•"/>
            </a:pPr>
            <a:r>
              <a:rPr lang="en-US" sz="1200" dirty="0">
                <a:effectLst/>
              </a:rPr>
              <a:t>The number may not be applied over any required labeling information.    </a:t>
            </a:r>
          </a:p>
          <a:p>
            <a:pPr marL="3371850" lvl="7" indent="-171450">
              <a:buFont typeface="Arial" panose="020B0604020202020204" pitchFamily="34" charset="0"/>
              <a:buChar char="•"/>
            </a:pPr>
            <a:r>
              <a:rPr lang="en-US" sz="1200" dirty="0">
                <a:effectLst/>
              </a:rPr>
              <a:t>For poultry product, the establishment number for poultry plants can be identified with the prefix “P” for “Poultry” prior to the number.  </a:t>
            </a:r>
          </a:p>
          <a:p>
            <a:pPr marL="2457450" lvl="5" indent="-171450">
              <a:buFont typeface="Arial" panose="020B0604020202020204" pitchFamily="34" charset="0"/>
              <a:buChar char="•"/>
            </a:pPr>
            <a:r>
              <a:rPr lang="en-US" sz="1200" dirty="0">
                <a:effectLst/>
              </a:rPr>
              <a:t>A reason for identifying the manufacturer’s name includes --  </a:t>
            </a:r>
          </a:p>
          <a:p>
            <a:pPr marL="2914650" lvl="6" indent="-171450">
              <a:buFont typeface="Arial" panose="020B0604020202020204" pitchFamily="34" charset="0"/>
              <a:buChar char="•"/>
            </a:pPr>
            <a:r>
              <a:rPr lang="en-US" sz="1200" dirty="0">
                <a:effectLst/>
              </a:rPr>
              <a:t>Facilitating a product recall if the is found to be adulterated or misbranded after being placed in commerce.</a:t>
            </a:r>
          </a:p>
          <a:p>
            <a:pPr marL="3371850" lvl="7" indent="-171450">
              <a:buFont typeface="Arial" panose="020B0604020202020204" pitchFamily="34" charset="0"/>
              <a:buChar char="•"/>
            </a:pPr>
            <a:r>
              <a:rPr lang="en-US" sz="1200" dirty="0">
                <a:effectLst/>
              </a:rPr>
              <a:t>For example, an allergen was not identified in the product.</a:t>
            </a:r>
          </a:p>
          <a:p>
            <a:pPr marL="2914650" lvl="6" indent="-171450">
              <a:buFont typeface="Arial" panose="020B0604020202020204" pitchFamily="34" charset="0"/>
              <a:buChar char="•"/>
            </a:pPr>
            <a:r>
              <a:rPr lang="en-US" sz="1200" dirty="0">
                <a:effectLst/>
              </a:rPr>
              <a:t>Consumers and others handling the product (e.g., grocery stores, warehouses) need a way to identify whether the product is in their possession.  </a:t>
            </a:r>
          </a:p>
          <a:p>
            <a:pPr marL="2914650" lvl="6" indent="-171450">
              <a:buFont typeface="Arial" panose="020B0604020202020204" pitchFamily="34" charset="0"/>
              <a:buChar char="•"/>
            </a:pPr>
            <a:r>
              <a:rPr lang="en-US" sz="1200" dirty="0">
                <a:effectLst/>
              </a:rPr>
              <a:t>Other information is required to be on the labeling that further identifies a particular production period in which the product was produced – </a:t>
            </a:r>
          </a:p>
          <a:p>
            <a:pPr marL="3371850" lvl="7" indent="-171450">
              <a:buFont typeface="Arial" panose="020B0604020202020204" pitchFamily="34" charset="0"/>
              <a:buChar char="•"/>
            </a:pPr>
            <a:r>
              <a:rPr lang="en-US" sz="1200" dirty="0">
                <a:effectLst/>
              </a:rPr>
              <a:t>For example, production lot code, “best by date,” and establishment number). </a:t>
            </a:r>
          </a:p>
          <a:p>
            <a:pPr marL="2000250" lvl="4" indent="-171450">
              <a:buFont typeface="Arial" panose="020B0604020202020204" pitchFamily="34" charset="0"/>
              <a:buChar char="•"/>
            </a:pPr>
            <a:r>
              <a:rPr lang="en-US" sz="1200" dirty="0">
                <a:effectLst/>
              </a:rPr>
              <a:t>Ingredient list, </a:t>
            </a:r>
          </a:p>
          <a:p>
            <a:pPr marL="2000250" lvl="4" indent="-171450">
              <a:buFont typeface="Arial" panose="020B0604020202020204" pitchFamily="34" charset="0"/>
              <a:buChar char="•"/>
            </a:pPr>
            <a:r>
              <a:rPr lang="en-US" sz="1200" dirty="0">
                <a:effectLst/>
              </a:rPr>
              <a:t>Nutrition Fact panel labeling, and </a:t>
            </a:r>
          </a:p>
          <a:p>
            <a:pPr marL="2000250" lvl="4" indent="-171450">
              <a:buFont typeface="Arial" panose="020B0604020202020204" pitchFamily="34" charset="0"/>
              <a:buChar char="•"/>
            </a:pPr>
            <a:r>
              <a:rPr lang="en-US" sz="1200" dirty="0">
                <a:effectLst/>
              </a:rPr>
              <a:t>Any required allergy labeling (usually denoted by the words “Contains – X”).</a:t>
            </a:r>
          </a:p>
          <a:p>
            <a:pPr marL="2457450" lvl="5" indent="-171450">
              <a:buFont typeface="Arial" panose="020B0604020202020204" pitchFamily="34" charset="0"/>
              <a:buChar char="•"/>
            </a:pPr>
            <a:r>
              <a:rPr lang="en-US" sz="1200" dirty="0">
                <a:effectLst/>
              </a:rPr>
              <a:t>Only the required (major) allergens are listed in this manner.</a:t>
            </a:r>
          </a:p>
          <a:p>
            <a:pPr marL="2457450" lvl="5" indent="-171450">
              <a:buFont typeface="Arial" panose="020B0604020202020204" pitchFamily="34" charset="0"/>
              <a:buChar char="•"/>
            </a:pPr>
            <a:r>
              <a:rPr lang="en-US" sz="1200" dirty="0">
                <a:effectLst/>
              </a:rPr>
              <a:t>However, manufacturers may voluntarily label other allergens, of which there are many.  </a:t>
            </a:r>
          </a:p>
          <a:p>
            <a:pPr marL="1085850" lvl="2" indent="-171450">
              <a:buFont typeface="Arial" panose="020B0604020202020204" pitchFamily="34" charset="0"/>
              <a:buChar char="•"/>
            </a:pPr>
            <a:r>
              <a:rPr lang="en-US" sz="1200" dirty="0">
                <a:effectLst/>
              </a:rPr>
              <a:t>Unpackaged products typically have no required labeling although manufacturers often include a name/coding such that the items can be scanned at the check-out counter and weighed for pricing. </a:t>
            </a:r>
          </a:p>
          <a:p>
            <a:pPr marL="1085850" lvl="2" indent="-171450">
              <a:buFont typeface="Arial" panose="020B0604020202020204" pitchFamily="34" charset="0"/>
              <a:buChar char="•"/>
            </a:pPr>
            <a:r>
              <a:rPr lang="en-US" sz="1200" dirty="0">
                <a:effectLst/>
              </a:rPr>
              <a:t>Consumers can access free USDA published information that manufacturers rely upon for nutrient content determinations if the manufacturer does not analyze their own food items -- </a:t>
            </a:r>
          </a:p>
          <a:p>
            <a:pPr marL="1543050" lvl="3" indent="-171450">
              <a:buFont typeface="Arial" panose="020B0604020202020204" pitchFamily="34" charset="0"/>
              <a:buChar char="•"/>
            </a:pPr>
            <a:r>
              <a:rPr lang="en-US" sz="1200" dirty="0">
                <a:effectLst/>
              </a:rPr>
              <a:t>See FoodData Central – https://fdc.nal.usda.gov.</a:t>
            </a:r>
          </a:p>
          <a:p>
            <a:pPr marL="1371600" lvl="3" indent="0">
              <a:buFont typeface="Arial" panose="020B0604020202020204" pitchFamily="34" charset="0"/>
              <a:buNone/>
            </a:pPr>
            <a:endParaRPr lang="en-US" sz="1200" dirty="0">
              <a:effectLst/>
            </a:endParaRPr>
          </a:p>
          <a:p>
            <a:pPr marL="2000250" lvl="4" indent="-171450">
              <a:buFont typeface="Arial" panose="020B0604020202020204" pitchFamily="34" charset="0"/>
              <a:buChar char="•"/>
            </a:pPr>
            <a:endParaRPr lang="en-US" sz="1200" dirty="0">
              <a:effectLst/>
            </a:endParaRPr>
          </a:p>
          <a:p>
            <a:pPr marL="2000250" lvl="4" indent="-171450">
              <a:buFont typeface="Arial" panose="020B0604020202020204" pitchFamily="34" charset="0"/>
              <a:buChar char="•"/>
            </a:pPr>
            <a:endParaRPr lang="en-US" sz="1200" dirty="0">
              <a:effectLst/>
            </a:endParaRPr>
          </a:p>
          <a:p>
            <a:pPr marL="2000250" lvl="4" indent="-171450">
              <a:buFont typeface="Arial" panose="020B0604020202020204" pitchFamily="34" charset="0"/>
              <a:buChar char="•"/>
            </a:pPr>
            <a:endParaRPr lang="en-US" sz="1200" dirty="0">
              <a:effectLst/>
            </a:endParaRPr>
          </a:p>
          <a:p>
            <a:pPr marL="0" lvl="0" indent="0">
              <a:buFont typeface="Arial" panose="020B0604020202020204" pitchFamily="34" charset="0"/>
              <a:buNone/>
            </a:pPr>
            <a:endParaRPr lang="en-US" sz="1200" dirty="0">
              <a:effectLst/>
            </a:endParaRPr>
          </a:p>
          <a:p>
            <a:pPr marL="1085850" lvl="2" indent="-171450">
              <a:buFont typeface="Arial" panose="020B0604020202020204" pitchFamily="34" charset="0"/>
              <a:buChar char="•"/>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562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#18B – Labeling specifics – standardized foods - 1...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A standardized food is a food required to be made in a specific way (i.e., a  set of recipes and naming requirements for a food product).   </a:t>
            </a:r>
          </a:p>
          <a:p>
            <a:pPr marL="1085850" lvl="2" indent="-171450">
              <a:buFont typeface="Arial" panose="020B0604020202020204" pitchFamily="34" charset="0"/>
              <a:buChar char="•"/>
            </a:pPr>
            <a:r>
              <a:rPr lang="en-US" sz="1200" dirty="0">
                <a:effectLst/>
              </a:rPr>
              <a:t>The complete name in the standard of identity must be used, including the common or usual name plus any additional terms required to be declared.  </a:t>
            </a:r>
          </a:p>
          <a:p>
            <a:pPr marL="1543050" lvl="3" indent="-171450">
              <a:buFont typeface="Arial" panose="020B0604020202020204" pitchFamily="34" charset="0"/>
              <a:buChar char="•"/>
            </a:pPr>
            <a:r>
              <a:rPr lang="en-US" sz="1200" dirty="0">
                <a:effectLst/>
              </a:rPr>
              <a:t>For example:  “Sweet corn” is not a complete identification.</a:t>
            </a:r>
          </a:p>
          <a:p>
            <a:pPr marL="2000250" lvl="4" indent="-171450">
              <a:buFont typeface="Arial" panose="020B0604020202020204" pitchFamily="34" charset="0"/>
              <a:buChar char="•"/>
            </a:pPr>
            <a:r>
              <a:rPr lang="en-US" sz="1200" dirty="0">
                <a:effectLst/>
              </a:rPr>
              <a:t>It must be identified, at a minimum, as “whole kernel sweet corn” or “whole kernel corn.”  </a:t>
            </a:r>
          </a:p>
          <a:p>
            <a:pPr marL="2000250" lvl="4" indent="-171450">
              <a:buFont typeface="Arial" panose="020B0604020202020204" pitchFamily="34" charset="0"/>
              <a:buChar char="•"/>
            </a:pPr>
            <a:r>
              <a:rPr lang="en-US" sz="1200" dirty="0">
                <a:effectLst/>
              </a:rPr>
              <a:t>The declared name must be either “corn,” “sweet corn,” or “sugar corn.”   </a:t>
            </a:r>
          </a:p>
          <a:p>
            <a:pPr marL="2000250" lvl="4" indent="-171450">
              <a:buFont typeface="Arial" panose="020B0604020202020204" pitchFamily="34" charset="0"/>
              <a:buChar char="•"/>
            </a:pPr>
            <a:r>
              <a:rPr lang="en-US" sz="1200" dirty="0">
                <a:effectLst/>
              </a:rPr>
              <a:t>The style must be declared as either whole kernel or cream style.  </a:t>
            </a:r>
          </a:p>
          <a:p>
            <a:pPr marL="2000250" lvl="4" indent="-171450">
              <a:buFont typeface="Arial" panose="020B0604020202020204" pitchFamily="34" charset="0"/>
              <a:buChar char="•"/>
            </a:pPr>
            <a:r>
              <a:rPr lang="en-US" sz="1200" dirty="0">
                <a:effectLst/>
              </a:rPr>
              <a:t>The color type must be declared if other than yellow (i.e., “white” if white corn). </a:t>
            </a:r>
          </a:p>
          <a:p>
            <a:pPr marL="2000250" lvl="4" indent="-171450">
              <a:buFont typeface="Arial" panose="020B0604020202020204" pitchFamily="34" charset="0"/>
              <a:buChar char="•"/>
            </a:pPr>
            <a:r>
              <a:rPr lang="en-US" sz="1200" dirty="0">
                <a:effectLst/>
              </a:rPr>
              <a:t>In addition, the words “vacuum pack” or “vacuum packed” must be included, if applicable.  </a:t>
            </a:r>
          </a:p>
          <a:p>
            <a:pPr marL="1543050" lvl="3" indent="-171450">
              <a:buFont typeface="Arial" panose="020B0604020202020204" pitchFamily="34" charset="0"/>
              <a:buChar char="•"/>
            </a:pPr>
            <a:r>
              <a:rPr lang="en-US" sz="1200" dirty="0">
                <a:effectLst/>
              </a:rPr>
              <a:t>In an example of a litigated case – </a:t>
            </a:r>
          </a:p>
          <a:p>
            <a:pPr marL="2000250" lvl="4" indent="-171450">
              <a:buFont typeface="Arial" panose="020B0604020202020204" pitchFamily="34" charset="0"/>
              <a:buChar char="•"/>
            </a:pPr>
            <a:r>
              <a:rPr lang="en-US" sz="1200" dirty="0">
                <a:effectLst/>
              </a:rPr>
              <a:t>A Court ruling makes clear that a frankfurter can be truthfully labeled as “all meat” because the standard of identify allows up to 15 % binders, corn syrup, spice, and curing agents. </a:t>
            </a:r>
          </a:p>
          <a:p>
            <a:pPr marL="2000250" lvl="4" indent="-171450">
              <a:buFont typeface="Arial" panose="020B0604020202020204" pitchFamily="34" charset="0"/>
              <a:buChar char="•"/>
            </a:pPr>
            <a:r>
              <a:rPr lang="en-US" sz="1200" dirty="0">
                <a:effectLst/>
              </a:rPr>
              <a:t>If a mixture of meat from different species is used, the name of the different meat species must be included in the ingredient statement but not necessarily in the product name.</a:t>
            </a:r>
          </a:p>
          <a:p>
            <a:pPr marL="628650" lvl="1" indent="-171450">
              <a:buFont typeface="Arial" panose="020B0604020202020204" pitchFamily="34" charset="0"/>
              <a:buChar char="•"/>
            </a:pPr>
            <a:r>
              <a:rPr lang="en-US" sz="1200" dirty="0">
                <a:effectLst/>
              </a:rPr>
              <a:t>For the FDA there are at least 21 categories of products -- </a:t>
            </a:r>
          </a:p>
          <a:p>
            <a:pPr marL="1085850" lvl="2" indent="-171450">
              <a:buFont typeface="Arial" panose="020B0604020202020204" pitchFamily="34" charset="0"/>
              <a:buChar char="•"/>
            </a:pPr>
            <a:r>
              <a:rPr lang="en-US" sz="1200" dirty="0">
                <a:effectLst/>
              </a:rPr>
              <a:t>Listed in 21 C.F.R, Chapter 1, Subchapter B, Parts 131-169, with variations within each, as follows: </a:t>
            </a:r>
          </a:p>
          <a:p>
            <a:pPr marL="1543050" lvl="3" indent="-171450">
              <a:buFont typeface="Arial" panose="020B0604020202020204" pitchFamily="34" charset="0"/>
              <a:buChar char="•"/>
            </a:pPr>
            <a:r>
              <a:rPr lang="en-US" sz="1200" dirty="0">
                <a:effectLst/>
              </a:rPr>
              <a:t>Bakery products;</a:t>
            </a:r>
          </a:p>
          <a:p>
            <a:pPr marL="1543050" lvl="3" indent="-171450">
              <a:buFont typeface="Arial" panose="020B0604020202020204" pitchFamily="34" charset="0"/>
              <a:buChar char="•"/>
            </a:pPr>
            <a:r>
              <a:rPr lang="en-US" sz="1200" dirty="0">
                <a:effectLst/>
              </a:rPr>
              <a:t>Beverages; </a:t>
            </a:r>
          </a:p>
          <a:p>
            <a:pPr marL="1543050" lvl="3" indent="-171450">
              <a:buFont typeface="Arial" panose="020B0604020202020204" pitchFamily="34" charset="0"/>
              <a:buChar char="•"/>
            </a:pPr>
            <a:r>
              <a:rPr lang="en-US" sz="1200" dirty="0">
                <a:effectLst/>
              </a:rPr>
              <a:t>Cacao products; </a:t>
            </a:r>
          </a:p>
          <a:p>
            <a:pPr marL="1543050" lvl="3" indent="-171450">
              <a:buFont typeface="Arial" panose="020B0604020202020204" pitchFamily="34" charset="0"/>
              <a:buChar char="•"/>
            </a:pPr>
            <a:r>
              <a:rPr lang="en-US" sz="1200" dirty="0">
                <a:effectLst/>
              </a:rPr>
              <a:t>Canned fruits; </a:t>
            </a:r>
          </a:p>
          <a:p>
            <a:pPr marL="1543050" lvl="3" indent="-171450">
              <a:buFont typeface="Arial" panose="020B0604020202020204" pitchFamily="34" charset="0"/>
              <a:buChar char="•"/>
            </a:pPr>
            <a:r>
              <a:rPr lang="en-US" sz="1200" dirty="0">
                <a:effectLst/>
              </a:rPr>
              <a:t>Canned fruit juices; </a:t>
            </a:r>
          </a:p>
          <a:p>
            <a:pPr marL="1543050" lvl="3" indent="-171450">
              <a:buFont typeface="Arial" panose="020B0604020202020204" pitchFamily="34" charset="0"/>
              <a:buChar char="•"/>
            </a:pPr>
            <a:r>
              <a:rPr lang="en-US" sz="1200" dirty="0">
                <a:effectLst/>
              </a:rPr>
              <a:t>Canned vegetables; </a:t>
            </a:r>
          </a:p>
          <a:p>
            <a:pPr marL="1543050" lvl="3" indent="-171450">
              <a:buFont typeface="Arial" panose="020B0604020202020204" pitchFamily="34" charset="0"/>
              <a:buChar char="•"/>
            </a:pPr>
            <a:r>
              <a:rPr lang="en-US" sz="1200" dirty="0">
                <a:effectLst/>
              </a:rPr>
              <a:t>Cereal flours and related products; </a:t>
            </a:r>
          </a:p>
          <a:p>
            <a:pPr marL="1543050" lvl="3" indent="-171450">
              <a:buFont typeface="Arial" panose="020B0604020202020204" pitchFamily="34" charset="0"/>
              <a:buChar char="•"/>
            </a:pPr>
            <a:r>
              <a:rPr lang="en-US" sz="1200" dirty="0">
                <a:effectLst/>
              </a:rPr>
              <a:t>Cheeses and related cheese products; </a:t>
            </a:r>
          </a:p>
          <a:p>
            <a:pPr marL="1543050" lvl="3" indent="-171450">
              <a:buFont typeface="Arial" panose="020B0604020202020204" pitchFamily="34" charset="0"/>
              <a:buChar char="•"/>
            </a:pPr>
            <a:r>
              <a:rPr lang="en-US" sz="1200" dirty="0">
                <a:effectLst/>
              </a:rPr>
              <a:t>Eggs and egg products (these would be whole eggs or egg components and not mixtures regulated by USDA;</a:t>
            </a:r>
          </a:p>
          <a:p>
            <a:pPr marL="1543050" lvl="3" indent="-171450">
              <a:buFont typeface="Arial" panose="020B0604020202020204" pitchFamily="34" charset="0"/>
              <a:buChar char="•"/>
            </a:pPr>
            <a:r>
              <a:rPr lang="en-US" sz="1200" dirty="0">
                <a:effectLst/>
              </a:rPr>
              <a:t>Fish and shellfish; </a:t>
            </a:r>
          </a:p>
          <a:p>
            <a:pPr marL="1543050" lvl="3" indent="-171450">
              <a:buFont typeface="Arial" panose="020B0604020202020204" pitchFamily="34" charset="0"/>
              <a:buChar char="•"/>
            </a:pPr>
            <a:r>
              <a:rPr lang="en-US" sz="1200" dirty="0">
                <a:effectLst/>
              </a:rPr>
              <a:t>Food dressings and flavorings; </a:t>
            </a:r>
          </a:p>
          <a:p>
            <a:pPr marL="1543050" lvl="3" indent="-171450">
              <a:buFont typeface="Arial" panose="020B0604020202020204" pitchFamily="34" charset="0"/>
              <a:buChar char="•"/>
            </a:pPr>
            <a:r>
              <a:rPr lang="en-US" sz="1200" dirty="0">
                <a:effectLst/>
              </a:rPr>
              <a:t>Frozen desserts; </a:t>
            </a:r>
          </a:p>
          <a:p>
            <a:pPr marL="1543050" lvl="3" indent="-171450">
              <a:buFont typeface="Arial" panose="020B0604020202020204" pitchFamily="34" charset="0"/>
              <a:buChar char="•"/>
            </a:pPr>
            <a:r>
              <a:rPr lang="en-US" sz="1200" dirty="0">
                <a:effectLst/>
              </a:rPr>
              <a:t>Frozen vegetables;</a:t>
            </a:r>
          </a:p>
          <a:p>
            <a:pPr marL="1543050" lvl="3" indent="-171450">
              <a:buFont typeface="Arial" panose="020B0604020202020204" pitchFamily="34" charset="0"/>
              <a:buChar char="•"/>
            </a:pPr>
            <a:r>
              <a:rPr lang="en-US" sz="1200" dirty="0">
                <a:effectLst/>
              </a:rPr>
              <a:t>Fruit butters, jellies, preserves, and related products; </a:t>
            </a:r>
          </a:p>
          <a:p>
            <a:pPr marL="1543050" lvl="3" indent="-171450">
              <a:buFont typeface="Arial" panose="020B0604020202020204" pitchFamily="34" charset="0"/>
              <a:buChar char="•"/>
            </a:pPr>
            <a:r>
              <a:rPr lang="en-US" sz="1200" dirty="0">
                <a:effectLst/>
              </a:rPr>
              <a:t>Fruit pies; </a:t>
            </a:r>
          </a:p>
          <a:p>
            <a:pPr marL="1543050" lvl="3" indent="-171450">
              <a:buFont typeface="Arial" panose="020B0604020202020204" pitchFamily="34" charset="0"/>
              <a:buChar char="•"/>
            </a:pPr>
            <a:r>
              <a:rPr lang="en-US" sz="1200" dirty="0">
                <a:effectLst/>
              </a:rPr>
              <a:t>Margarine; </a:t>
            </a:r>
          </a:p>
          <a:p>
            <a:pPr marL="1543050" lvl="3" indent="-171450">
              <a:buFont typeface="Arial" panose="020B0604020202020204" pitchFamily="34" charset="0"/>
              <a:buChar char="•"/>
            </a:pPr>
            <a:r>
              <a:rPr lang="en-US" sz="1200" dirty="0">
                <a:effectLst/>
              </a:rPr>
              <a:t>Milk and cream; </a:t>
            </a:r>
          </a:p>
          <a:p>
            <a:pPr marL="1543050" lvl="3" indent="-171450">
              <a:buFont typeface="Arial" panose="020B0604020202020204" pitchFamily="34" charset="0"/>
              <a:buChar char="•"/>
            </a:pPr>
            <a:r>
              <a:rPr lang="en-US" sz="1200" dirty="0">
                <a:effectLst/>
              </a:rPr>
              <a:t>Macaroni and noodle products; </a:t>
            </a:r>
          </a:p>
          <a:p>
            <a:pPr marL="1543050" lvl="3" indent="-171450">
              <a:buFont typeface="Arial" panose="020B0604020202020204" pitchFamily="34" charset="0"/>
              <a:buChar char="•"/>
            </a:pPr>
            <a:r>
              <a:rPr lang="en-US" sz="1200" dirty="0">
                <a:effectLst/>
              </a:rPr>
              <a:t>Sweeteners and table sirups;  </a:t>
            </a:r>
          </a:p>
          <a:p>
            <a:pPr marL="1543050" lvl="3" indent="-171450">
              <a:buFont typeface="Arial" panose="020B0604020202020204" pitchFamily="34" charset="0"/>
              <a:buChar char="•"/>
            </a:pPr>
            <a:r>
              <a:rPr lang="en-US" sz="1200" dirty="0">
                <a:effectLst/>
              </a:rPr>
              <a:t>Tree nuts and peanut products; and </a:t>
            </a:r>
          </a:p>
          <a:p>
            <a:pPr marL="1543050" lvl="3" indent="-171450">
              <a:buFont typeface="Arial" panose="020B0604020202020204" pitchFamily="34" charset="0"/>
              <a:buChar char="•"/>
            </a:pPr>
            <a:r>
              <a:rPr lang="en-US" sz="1200" dirty="0">
                <a:effectLst/>
              </a:rPr>
              <a:t>Vegetable juices. </a:t>
            </a:r>
          </a:p>
          <a:p>
            <a:pPr marL="628650" lvl="1" indent="-171450">
              <a:buFont typeface="Arial" panose="020B0604020202020204" pitchFamily="34" charset="0"/>
              <a:buChar char="•"/>
            </a:pPr>
            <a:r>
              <a:rPr lang="en-US" sz="1200" dirty="0">
                <a:effectLst/>
              </a:rPr>
              <a:t>For USDA FSIS, there are at least 20 categories of livestock or “red” meat products –</a:t>
            </a:r>
          </a:p>
          <a:p>
            <a:pPr marL="1085850" lvl="2" indent="-171450">
              <a:buFont typeface="Arial" panose="020B0604020202020204" pitchFamily="34" charset="0"/>
              <a:buChar char="•"/>
            </a:pPr>
            <a:r>
              <a:rPr lang="en-US" sz="1200" dirty="0">
                <a:effectLst/>
              </a:rPr>
              <a:t>Listed in 9 C.F.R., Chapter III, Part 319 with variations within each, as follows: </a:t>
            </a:r>
          </a:p>
          <a:p>
            <a:pPr marL="1543050" lvl="3" indent="-171450">
              <a:buFont typeface="Arial" panose="020B0604020202020204" pitchFamily="34" charset="0"/>
              <a:buChar char="•"/>
            </a:pPr>
            <a:r>
              <a:rPr lang="en-US" sz="1200" dirty="0">
                <a:effectLst/>
              </a:rPr>
              <a:t>Canned, frozen, or dehydrated meat food products;</a:t>
            </a:r>
          </a:p>
          <a:p>
            <a:pPr marL="1543050" lvl="3" indent="-171450">
              <a:buFont typeface="Arial" panose="020B0604020202020204" pitchFamily="34" charset="0"/>
              <a:buChar char="•"/>
            </a:pPr>
            <a:r>
              <a:rPr lang="en-US" sz="1200" dirty="0">
                <a:effectLst/>
              </a:rPr>
              <a:t>Cooked meats; </a:t>
            </a:r>
          </a:p>
          <a:p>
            <a:pPr marL="1543050" lvl="3" indent="-171450">
              <a:buFont typeface="Arial" panose="020B0604020202020204" pitchFamily="34" charset="0"/>
              <a:buChar char="•"/>
            </a:pPr>
            <a:r>
              <a:rPr lang="en-US" sz="1200" dirty="0">
                <a:effectLst/>
              </a:rPr>
              <a:t>Cooked sausage;</a:t>
            </a:r>
          </a:p>
          <a:p>
            <a:pPr marL="1543050" lvl="3" indent="-171450">
              <a:buFont typeface="Arial" panose="020B0604020202020204" pitchFamily="34" charset="0"/>
              <a:buChar char="•"/>
            </a:pPr>
            <a:r>
              <a:rPr lang="en-US" sz="1200" dirty="0">
                <a:effectLst/>
              </a:rPr>
              <a:t>Cured meats, unsmoked and smoked; </a:t>
            </a:r>
          </a:p>
          <a:p>
            <a:pPr marL="1543050" lvl="3" indent="-171450">
              <a:buFont typeface="Arial" panose="020B0604020202020204" pitchFamily="34" charset="0"/>
              <a:buChar char="•"/>
            </a:pPr>
            <a:r>
              <a:rPr lang="en-US" sz="1200" dirty="0">
                <a:effectLst/>
              </a:rPr>
              <a:t>Dietetic meat foods; </a:t>
            </a:r>
          </a:p>
          <a:p>
            <a:pPr marL="1543050" lvl="3" indent="-171450">
              <a:buFont typeface="Arial" panose="020B0604020202020204" pitchFamily="34" charset="0"/>
              <a:buChar char="•"/>
            </a:pPr>
            <a:r>
              <a:rPr lang="en-US" sz="1200" dirty="0">
                <a:effectLst/>
              </a:rPr>
              <a:t>Dry fermented sausage; </a:t>
            </a:r>
          </a:p>
          <a:p>
            <a:pPr marL="1543050" lvl="3" indent="-171450">
              <a:buFont typeface="Arial" panose="020B0604020202020204" pitchFamily="34" charset="0"/>
              <a:buChar char="•"/>
            </a:pPr>
            <a:r>
              <a:rPr lang="en-US" sz="1200" dirty="0">
                <a:effectLst/>
              </a:rPr>
              <a:t>Fats, oils, shortenings;</a:t>
            </a:r>
          </a:p>
          <a:p>
            <a:pPr marL="1543050" lvl="3" indent="-171450">
              <a:buFont typeface="Arial" panose="020B0604020202020204" pitchFamily="34" charset="0"/>
              <a:buChar char="•"/>
            </a:pPr>
            <a:r>
              <a:rPr lang="en-US" sz="1200" dirty="0">
                <a:effectLst/>
              </a:rPr>
              <a:t>General, including labeling and preparation of standardized products with –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Mechanically separated (species), and limitations with respect to use of mechanically separated species; and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Nitrates and nitrites;</a:t>
            </a:r>
          </a:p>
          <a:p>
            <a:pPr marL="1543050" lvl="3" indent="-171450">
              <a:buFont typeface="Arial" panose="020B0604020202020204" pitchFamily="34" charset="0"/>
              <a:buChar char="•"/>
            </a:pPr>
            <a:r>
              <a:rPr lang="en-US" sz="1200" dirty="0">
                <a:effectLst/>
              </a:rPr>
              <a:t>Luncheon meat, loaves and jellied products; </a:t>
            </a:r>
          </a:p>
          <a:p>
            <a:pPr marL="1543050" lvl="3" indent="-171450">
              <a:buFont typeface="Arial" panose="020B0604020202020204" pitchFamily="34" charset="0"/>
              <a:buChar char="•"/>
            </a:pPr>
            <a:r>
              <a:rPr lang="en-US" sz="1200" dirty="0">
                <a:effectLst/>
              </a:rPr>
              <a:t>Meat baby foods; </a:t>
            </a:r>
          </a:p>
          <a:p>
            <a:pPr marL="1543050" lvl="3" indent="-171450">
              <a:buFont typeface="Arial" panose="020B0604020202020204" pitchFamily="34" charset="0"/>
              <a:buChar char="•"/>
            </a:pPr>
            <a:r>
              <a:rPr lang="en-US" sz="1200" dirty="0">
                <a:effectLst/>
              </a:rPr>
              <a:t>Meat food entrée products, pies, and turnovers;</a:t>
            </a:r>
          </a:p>
          <a:p>
            <a:pPr marL="1543050" lvl="3" indent="-171450">
              <a:buFont typeface="Arial" panose="020B0604020202020204" pitchFamily="34" charset="0"/>
              <a:buChar char="•"/>
            </a:pPr>
            <a:r>
              <a:rPr lang="en-US" sz="1200" dirty="0">
                <a:effectLst/>
              </a:rPr>
              <a:t>Meat salads and meat spreads; </a:t>
            </a:r>
          </a:p>
          <a:p>
            <a:pPr marL="1543050" lvl="3" indent="-171450">
              <a:buFont typeface="Arial" panose="020B0604020202020204" pitchFamily="34" charset="0"/>
              <a:buChar char="•"/>
            </a:pPr>
            <a:r>
              <a:rPr lang="en-US" sz="1200" dirty="0">
                <a:effectLst/>
              </a:rPr>
              <a:t>Meat snacks, hors d’oeuvres, pizza, and specialty items; </a:t>
            </a:r>
          </a:p>
          <a:p>
            <a:pPr marL="1543050" lvl="3" indent="-171450">
              <a:buFont typeface="Arial" panose="020B0604020202020204" pitchFamily="34" charset="0"/>
              <a:buChar char="•"/>
            </a:pPr>
            <a:r>
              <a:rPr lang="en-US" sz="1200" dirty="0">
                <a:effectLst/>
              </a:rPr>
              <a:t>Meat soups, soup mixes, broths, stocks, extracts;</a:t>
            </a:r>
          </a:p>
          <a:p>
            <a:pPr marL="1543050" lvl="3" indent="-171450">
              <a:buFont typeface="Arial" panose="020B0604020202020204" pitchFamily="34" charset="0"/>
              <a:buChar char="•"/>
            </a:pPr>
            <a:r>
              <a:rPr lang="en-US" sz="1200" dirty="0">
                <a:effectLst/>
              </a:rPr>
              <a:t>Meat specialties, puddings, and nonspecific loaves; </a:t>
            </a:r>
          </a:p>
          <a:p>
            <a:pPr marL="1543050" lvl="3" indent="-171450">
              <a:buFont typeface="Arial" panose="020B0604020202020204" pitchFamily="34" charset="0"/>
              <a:buChar char="•"/>
            </a:pPr>
            <a:r>
              <a:rPr lang="en-US" sz="1200" dirty="0">
                <a:effectLst/>
              </a:rPr>
              <a:t>Miscellaneous;</a:t>
            </a:r>
          </a:p>
          <a:p>
            <a:pPr marL="1543050" lvl="3" indent="-171450">
              <a:buFont typeface="Arial" panose="020B0604020202020204" pitchFamily="34" charset="0"/>
              <a:buChar char="•"/>
            </a:pPr>
            <a:r>
              <a:rPr lang="en-US" sz="1200" dirty="0">
                <a:effectLst/>
              </a:rPr>
              <a:t>Raw meat products; </a:t>
            </a:r>
          </a:p>
          <a:p>
            <a:pPr marL="1543050" lvl="3" indent="-171450">
              <a:buFont typeface="Arial" panose="020B0604020202020204" pitchFamily="34" charset="0"/>
              <a:buChar char="•"/>
            </a:pPr>
            <a:r>
              <a:rPr lang="en-US" sz="1200" dirty="0">
                <a:effectLst/>
              </a:rPr>
              <a:t>Sausage generally –</a:t>
            </a:r>
          </a:p>
          <a:p>
            <a:pPr marL="2000250" lvl="4" indent="-171450">
              <a:buFont typeface="Arial" panose="020B0604020202020204" pitchFamily="34" charset="0"/>
              <a:buChar char="•"/>
            </a:pPr>
            <a:r>
              <a:rPr lang="en-US" sz="1200" dirty="0">
                <a:effectLst/>
              </a:rPr>
              <a:t>Fresh sausage; </a:t>
            </a:r>
          </a:p>
          <a:p>
            <a:pPr marL="2000250" lvl="4" indent="-171450">
              <a:buFont typeface="Arial" panose="020B0604020202020204" pitchFamily="34" charset="0"/>
              <a:buChar char="•"/>
            </a:pPr>
            <a:r>
              <a:rPr lang="en-US" sz="1200" dirty="0">
                <a:effectLst/>
              </a:rPr>
              <a:t>Semi-dry fermented sausage; and</a:t>
            </a:r>
          </a:p>
          <a:p>
            <a:pPr marL="2000250" lvl="4" indent="-171450">
              <a:buFont typeface="Arial" panose="020B0604020202020204" pitchFamily="34" charset="0"/>
              <a:buChar char="•"/>
            </a:pPr>
            <a:r>
              <a:rPr lang="en-US" sz="1200" dirty="0">
                <a:effectLst/>
              </a:rPr>
              <a:t>Uncooked, smoked sausage.   </a:t>
            </a:r>
          </a:p>
          <a:p>
            <a:pPr marL="1085850" lvl="2" indent="-171450">
              <a:buFont typeface="Arial" panose="020B0604020202020204" pitchFamily="34" charset="0"/>
              <a:buChar char="•"/>
            </a:pPr>
            <a:r>
              <a:rPr lang="en-US" sz="1200" dirty="0">
                <a:effectLst/>
              </a:rPr>
              <a:t>In addition, there are at least 20 categories of poultry products listed in 9 C.F.R., Chapter III, Subpart P, 381 with variations within each, as follows:  </a:t>
            </a:r>
          </a:p>
          <a:p>
            <a:pPr marL="1543050" lvl="3" indent="-171450">
              <a:buFont typeface="Arial" panose="020B0604020202020204" pitchFamily="34" charset="0"/>
              <a:buChar char="•"/>
            </a:pPr>
            <a:r>
              <a:rPr lang="en-US" sz="1200" dirty="0">
                <a:effectLst/>
              </a:rPr>
              <a:t>Breaded products; </a:t>
            </a:r>
          </a:p>
          <a:p>
            <a:pPr marL="1543050" lvl="3" indent="-171450">
              <a:buFont typeface="Arial" panose="020B0604020202020204" pitchFamily="34" charset="0"/>
              <a:buChar char="•"/>
            </a:pPr>
            <a:r>
              <a:rPr lang="en-US" sz="1200" dirty="0">
                <a:effectLst/>
              </a:rPr>
              <a:t>Canned boned poultry and baby or geriatric food;</a:t>
            </a:r>
          </a:p>
          <a:p>
            <a:pPr marL="1543050" lvl="3" indent="-171450">
              <a:buFont typeface="Arial" panose="020B0604020202020204" pitchFamily="34" charset="0"/>
              <a:buChar char="•"/>
            </a:pPr>
            <a:r>
              <a:rPr lang="en-US" sz="1200" dirty="0">
                <a:effectLst/>
              </a:rPr>
              <a:t>Definition and standard for “turkey ham”; </a:t>
            </a:r>
          </a:p>
          <a:p>
            <a:pPr marL="1543050" lvl="3" indent="-171450">
              <a:buFont typeface="Arial" panose="020B0604020202020204" pitchFamily="34" charset="0"/>
              <a:buChar char="•"/>
            </a:pPr>
            <a:r>
              <a:rPr lang="en-US" sz="1200" dirty="0">
                <a:effectLst/>
              </a:rPr>
              <a:t>General;</a:t>
            </a:r>
          </a:p>
          <a:p>
            <a:pPr marL="2000250" lvl="4" indent="-171450">
              <a:buFont typeface="Arial" panose="020B0604020202020204" pitchFamily="34" charset="0"/>
              <a:buChar char="•"/>
            </a:pPr>
            <a:r>
              <a:rPr lang="en-US" sz="1200" dirty="0">
                <a:effectLst/>
              </a:rPr>
              <a:t>(Kind) barbecued; </a:t>
            </a:r>
          </a:p>
          <a:p>
            <a:pPr marL="2000250" lvl="4" indent="-171450">
              <a:buFont typeface="Arial" panose="020B0604020202020204" pitchFamily="34" charset="0"/>
              <a:buChar char="•"/>
            </a:pPr>
            <a:r>
              <a:rPr lang="en-US" sz="1200" dirty="0">
                <a:effectLst/>
              </a:rPr>
              <a:t>(Kind) barbecued prepared with moist heat; </a:t>
            </a:r>
          </a:p>
          <a:p>
            <a:pPr marL="2000250" lvl="4" indent="-171450">
              <a:buFont typeface="Arial" panose="020B0604020202020204" pitchFamily="34" charset="0"/>
              <a:buChar char="•"/>
            </a:pPr>
            <a:r>
              <a:rPr lang="en-US" sz="1200" dirty="0">
                <a:effectLst/>
              </a:rPr>
              <a:t>(Kind) baked or (kind) roasted; </a:t>
            </a:r>
          </a:p>
          <a:p>
            <a:pPr marL="2000250" lvl="4" indent="-171450">
              <a:buFont typeface="Arial" panose="020B0604020202020204" pitchFamily="34" charset="0"/>
              <a:buChar char="•"/>
            </a:pPr>
            <a:r>
              <a:rPr lang="en-US" sz="1200" dirty="0">
                <a:effectLst/>
              </a:rPr>
              <a:t>(Kind) burgers, (kind) patties; </a:t>
            </a:r>
          </a:p>
          <a:p>
            <a:pPr marL="2000250" lvl="4" indent="-171450">
              <a:buFont typeface="Arial" panose="020B0604020202020204" pitchFamily="34" charset="0"/>
              <a:buChar char="•"/>
            </a:pPr>
            <a:r>
              <a:rPr lang="en-US" sz="1200" dirty="0">
                <a:effectLst/>
              </a:rPr>
              <a:t>(Kind) a la kiev;</a:t>
            </a:r>
          </a:p>
          <a:p>
            <a:pPr marL="2000250" lvl="4" indent="-171450">
              <a:buFont typeface="Arial" panose="020B0604020202020204" pitchFamily="34" charset="0"/>
              <a:buChar char="•"/>
            </a:pPr>
            <a:r>
              <a:rPr lang="en-US" sz="1200" dirty="0">
                <a:effectLst/>
              </a:rPr>
              <a:t>(Kind) steak or fillet;</a:t>
            </a:r>
          </a:p>
          <a:p>
            <a:pPr marL="2000250" lvl="4" indent="-171450">
              <a:buFont typeface="Arial" panose="020B0604020202020204" pitchFamily="34" charset="0"/>
              <a:buChar char="•"/>
            </a:pPr>
            <a:r>
              <a:rPr lang="en-US" sz="1200" dirty="0">
                <a:effectLst/>
              </a:rPr>
              <a:t>Limitations with respect to use of mechanically separated (kind of poultry); </a:t>
            </a:r>
          </a:p>
          <a:p>
            <a:pPr marL="2000250" lvl="4" indent="-171450">
              <a:buFont typeface="Arial" panose="020B0604020202020204" pitchFamily="34" charset="0"/>
              <a:buChar char="•"/>
            </a:pPr>
            <a:r>
              <a:rPr lang="en-US" sz="1200" dirty="0">
                <a:effectLst/>
              </a:rPr>
              <a:t>Maximum percent of skin in certain poultry products; </a:t>
            </a:r>
          </a:p>
          <a:p>
            <a:pPr marL="2000250" lvl="4" indent="-171450">
              <a:buFont typeface="Arial" panose="020B0604020202020204" pitchFamily="34" charset="0"/>
              <a:buChar char="•"/>
            </a:pPr>
            <a:r>
              <a:rPr lang="en-US" sz="1200" dirty="0">
                <a:effectLst/>
              </a:rPr>
              <a:t>Mechanically separated (kind of poultry);</a:t>
            </a:r>
          </a:p>
          <a:p>
            <a:pPr marL="2000250" lvl="4" indent="-171450">
              <a:buFont typeface="Arial" panose="020B0604020202020204" pitchFamily="34" charset="0"/>
              <a:buChar char="•"/>
            </a:pPr>
            <a:r>
              <a:rPr lang="en-US" sz="1200" dirty="0">
                <a:effectLst/>
              </a:rPr>
              <a:t>Other poultry dishes and specialty items; </a:t>
            </a:r>
          </a:p>
          <a:p>
            <a:pPr marL="2000250" lvl="4" indent="-171450">
              <a:buFont typeface="Arial" panose="020B0604020202020204" pitchFamily="34" charset="0"/>
              <a:buChar char="•"/>
            </a:pPr>
            <a:r>
              <a:rPr lang="en-US" sz="1200" dirty="0">
                <a:effectLst/>
              </a:rPr>
              <a:t>Poultry dinners (frozen) and pies; </a:t>
            </a:r>
          </a:p>
          <a:p>
            <a:pPr marL="2000250" lvl="4" indent="-171450">
              <a:buFont typeface="Arial" panose="020B0604020202020204" pitchFamily="34" charset="0"/>
              <a:buChar char="•"/>
            </a:pPr>
            <a:r>
              <a:rPr lang="en-US" sz="1200" dirty="0">
                <a:effectLst/>
              </a:rPr>
              <a:t>Poultry meat content standards for certain poultry products;</a:t>
            </a:r>
          </a:p>
          <a:p>
            <a:pPr marL="2000250" lvl="4" indent="-171450">
              <a:buFont typeface="Arial" panose="020B0604020202020204" pitchFamily="34" charset="0"/>
              <a:buChar char="•"/>
            </a:pPr>
            <a:r>
              <a:rPr lang="en-US" sz="1200" dirty="0">
                <a:effectLst/>
              </a:rPr>
              <a:t>Poultry rolls; </a:t>
            </a:r>
          </a:p>
          <a:p>
            <a:pPr marL="2000250" lvl="4" indent="-171450">
              <a:buFont typeface="Arial" panose="020B0604020202020204" pitchFamily="34" charset="0"/>
              <a:buChar char="•"/>
            </a:pPr>
            <a:r>
              <a:rPr lang="en-US" sz="1200" dirty="0">
                <a:effectLst/>
              </a:rPr>
              <a:t>Requirements for substitute standardized poultry products named by use of an expressed nutrient content claim and a standardized term; and </a:t>
            </a:r>
          </a:p>
          <a:p>
            <a:pPr marL="2000250" lvl="4" indent="-171450">
              <a:buFont typeface="Arial" panose="020B0604020202020204" pitchFamily="34" charset="0"/>
              <a:buChar char="•"/>
            </a:pPr>
            <a:r>
              <a:rPr lang="en-US" sz="1200" dirty="0">
                <a:effectLst/>
              </a:rPr>
              <a:t>Standards for kinds and classes, and for cuts of raw poultry.  </a:t>
            </a:r>
          </a:p>
          <a:p>
            <a:pPr marL="628650" lvl="1" indent="-171450">
              <a:buFont typeface="Arial" panose="020B0604020202020204" pitchFamily="34" charset="0"/>
              <a:buChar char="•"/>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424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DAB09-E2AF-BC15-BD8C-061AC169B5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39F92-BCAE-8643-6B43-7CF57D7A4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70129-BE00-BDEB-CB53-BD5D98984016}"/>
              </a:ext>
            </a:extLst>
          </p:cNvPr>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#19B – Labeling specifics – standardized foods – 2…milk...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Milk -…</a:t>
            </a:r>
          </a:p>
          <a:p>
            <a:pPr marL="1085850" lvl="2" indent="-171450">
              <a:buFont typeface="Arial" panose="020B0604020202020204" pitchFamily="34" charset="0"/>
              <a:buChar char="•"/>
            </a:pPr>
            <a:r>
              <a:rPr lang="en-US" sz="1200" dirty="0">
                <a:effectLst/>
              </a:rPr>
              <a:t>FDA defines milk in final package form as a  beverage, pasteurized or not, that contains not less than 8.25 percent milk solids and fat and not less than 3.24 percent milk fat. </a:t>
            </a:r>
          </a:p>
          <a:p>
            <a:pPr marL="1543050" lvl="3" indent="-171450">
              <a:buFont typeface="Arial" panose="020B0604020202020204" pitchFamily="34" charset="0"/>
              <a:buChar char="•"/>
            </a:pPr>
            <a:r>
              <a:rPr lang="en-US" sz="1200" dirty="0">
                <a:effectLst/>
              </a:rPr>
              <a:t>Milk is the lacteal secretion, practically free from colostrum, obtained by the milking of one or more healthy cows.  </a:t>
            </a:r>
          </a:p>
          <a:p>
            <a:pPr marL="1543050" lvl="3" indent="-171450">
              <a:buFont typeface="Arial" panose="020B0604020202020204" pitchFamily="34" charset="0"/>
              <a:buChar char="•"/>
            </a:pPr>
            <a:r>
              <a:rPr lang="en-US" sz="1200" dirty="0">
                <a:effectLst/>
              </a:rPr>
              <a:t>Milk may have been adjusted by separating part of the milk fat or by adding cream, concentrated milk, dry whole milk, skim milk, concentrated skim milk, or nonfat dry milk. </a:t>
            </a:r>
          </a:p>
          <a:p>
            <a:pPr marL="1543050" lvl="3" indent="-171450">
              <a:buFont typeface="Arial" panose="020B0604020202020204" pitchFamily="34" charset="0"/>
              <a:buChar char="•"/>
            </a:pPr>
            <a:r>
              <a:rPr lang="en-US" sz="1200" dirty="0">
                <a:effectLst/>
              </a:rPr>
              <a:t>Milk may be homogenized.  </a:t>
            </a:r>
          </a:p>
          <a:p>
            <a:pPr marL="1543050" lvl="3" indent="-171450">
              <a:buFont typeface="Arial" panose="020B0604020202020204" pitchFamily="34" charset="0"/>
              <a:buChar char="•"/>
            </a:pPr>
            <a:r>
              <a:rPr lang="en-US" sz="1200" dirty="0">
                <a:effectLst/>
              </a:rPr>
              <a:t>If Vitamin A added, then must be of a quantity of a minimum of 2,000 International Units (IU).</a:t>
            </a:r>
          </a:p>
          <a:p>
            <a:pPr marL="1543050" lvl="3" indent="-171450">
              <a:buFont typeface="Arial" panose="020B0604020202020204" pitchFamily="34" charset="0"/>
              <a:buChar char="•"/>
            </a:pPr>
            <a:r>
              <a:rPr lang="en-US" sz="1200" dirty="0">
                <a:effectLst/>
              </a:rPr>
              <a:t>If Vitamin D added, must be at no less than 400 IU.</a:t>
            </a:r>
          </a:p>
          <a:p>
            <a:pPr marL="1085850" lvl="2" indent="-171450">
              <a:buFont typeface="Arial" panose="020B0604020202020204" pitchFamily="34" charset="0"/>
              <a:buChar char="•"/>
            </a:pPr>
            <a:r>
              <a:rPr lang="en-US" sz="1200" dirty="0">
                <a:effectLst/>
              </a:rPr>
              <a:t>In the slide picture, the product is not “0 % milk.” </a:t>
            </a:r>
          </a:p>
          <a:p>
            <a:pPr marL="1543050" lvl="3" indent="-171450">
              <a:buFont typeface="Arial" panose="020B0604020202020204" pitchFamily="34" charset="0"/>
              <a:buChar char="•"/>
            </a:pPr>
            <a:r>
              <a:rPr lang="en-US" sz="1200" dirty="0">
                <a:effectLst/>
              </a:rPr>
              <a:t>The product is nonfat or fat free milk, as noted in the ingredient statement.</a:t>
            </a:r>
          </a:p>
          <a:p>
            <a:pPr marL="1543050" lvl="3" indent="-171450">
              <a:buFont typeface="Arial" panose="020B0604020202020204" pitchFamily="34" charset="0"/>
              <a:buChar char="•"/>
            </a:pPr>
            <a:r>
              <a:rPr lang="en-US" sz="1200" dirty="0">
                <a:effectLst/>
              </a:rPr>
              <a:t>The percentage of milkfat must be stated, which is what the 0 % is referencing.</a:t>
            </a:r>
          </a:p>
          <a:p>
            <a:pPr marL="1543050" lvl="3" indent="-171450">
              <a:buFont typeface="Arial" panose="020B0604020202020204" pitchFamily="34" charset="0"/>
              <a:buChar char="•"/>
            </a:pPr>
            <a:r>
              <a:rPr lang="en-US" sz="1200" dirty="0">
                <a:effectLst/>
              </a:rPr>
              <a:t>Vitamin A is listed with its technical name of palmitate.</a:t>
            </a:r>
          </a:p>
          <a:p>
            <a:pPr marL="1543050" lvl="3" indent="-171450">
              <a:buFont typeface="Arial" panose="020B0604020202020204" pitchFamily="34" charset="0"/>
              <a:buChar char="•"/>
            </a:pPr>
            <a:r>
              <a:rPr lang="en-US" sz="1200" dirty="0">
                <a:effectLst/>
              </a:rPr>
              <a:t>Grade A refers to the minimum sanitary inspection standard that commercially marketed fluid milk must meet for human consumption in the USA – </a:t>
            </a:r>
          </a:p>
          <a:p>
            <a:pPr marL="2000250" lvl="4" indent="-171450">
              <a:buFont typeface="Arial" panose="020B0604020202020204" pitchFamily="34" charset="0"/>
              <a:buChar char="•"/>
            </a:pPr>
            <a:r>
              <a:rPr lang="en-US" sz="1200" dirty="0">
                <a:effectLst/>
              </a:rPr>
              <a:t>Also referred to as fluid grade milk or market milk).   </a:t>
            </a:r>
          </a:p>
          <a:p>
            <a:pPr marL="1543050" lvl="3" indent="-171450">
              <a:buFont typeface="Arial" panose="020B0604020202020204" pitchFamily="34" charset="0"/>
              <a:buChar char="•"/>
            </a:pPr>
            <a:r>
              <a:rPr lang="en-US" sz="1200" dirty="0">
                <a:effectLst/>
              </a:rPr>
              <a:t>Note that farmers supplying milk to this manufacturer pledged to not treat any of their cows with artificial growth hormone and, thus, must also add the statement – according to the FDA, no significant difference has been shown between milk derived from rBST treated and non-rBST treated cows.  </a:t>
            </a:r>
          </a:p>
          <a:p>
            <a:pPr marL="2000250" lvl="4" indent="-171450">
              <a:buFont typeface="Arial" panose="020B0604020202020204" pitchFamily="34" charset="0"/>
              <a:buChar char="•"/>
            </a:pPr>
            <a:r>
              <a:rPr lang="en-US" sz="1200" dirty="0">
                <a:effectLst/>
              </a:rPr>
              <a:t>rBST means recombinant bovine somatotropin – previously called bovine growth hormone.</a:t>
            </a:r>
          </a:p>
          <a:p>
            <a:pPr marL="2000250" lvl="4" indent="-171450">
              <a:buFont typeface="Arial" panose="020B0604020202020204" pitchFamily="34" charset="0"/>
              <a:buChar char="•"/>
            </a:pPr>
            <a:r>
              <a:rPr lang="en-US" sz="1200" dirty="0">
                <a:effectLst/>
              </a:rPr>
              <a:t>rBST is a genetically engineered hormone injected into dairy cows to increase milk production. </a:t>
            </a:r>
          </a:p>
          <a:p>
            <a:pPr marL="1543050" lvl="3" indent="-171450">
              <a:buFont typeface="Arial" panose="020B0604020202020204" pitchFamily="34" charset="0"/>
              <a:buChar char="•"/>
            </a:pPr>
            <a:r>
              <a:rPr lang="en-US" sz="1200" dirty="0">
                <a:effectLst/>
              </a:rPr>
              <a:t>Contains implied warnings</a:t>
            </a:r>
          </a:p>
          <a:p>
            <a:pPr marL="2000250" lvl="4" indent="-171450">
              <a:buFont typeface="Arial" panose="020B0604020202020204" pitchFamily="34" charset="0"/>
              <a:buChar char="•"/>
            </a:pPr>
            <a:r>
              <a:rPr lang="en-US" sz="1200" dirty="0">
                <a:effectLst/>
              </a:rPr>
              <a:t>Allergen – contains milk.</a:t>
            </a:r>
          </a:p>
          <a:p>
            <a:pPr marL="2000250" lvl="4" indent="-171450">
              <a:buFont typeface="Arial" panose="020B0604020202020204" pitchFamily="34" charset="0"/>
              <a:buChar char="•"/>
            </a:pPr>
            <a:r>
              <a:rPr lang="en-US" sz="1200" dirty="0">
                <a:effectLst/>
              </a:rPr>
              <a:t>Keep refrigerated. </a:t>
            </a:r>
          </a:p>
          <a:p>
            <a:pPr marL="1543050" lvl="3" indent="-171450">
              <a:buFont typeface="Arial" panose="020B0604020202020204" pitchFamily="34" charset="0"/>
              <a:buChar char="•"/>
            </a:pPr>
            <a:endParaRPr lang="en-US" sz="1200" dirty="0">
              <a:effectLst/>
            </a:endParaRPr>
          </a:p>
          <a:p>
            <a:pPr marL="1543050" lvl="3" indent="-171450">
              <a:buFont typeface="Arial" panose="020B0604020202020204" pitchFamily="34" charset="0"/>
              <a:buChar char="•"/>
            </a:pPr>
            <a:endParaRPr lang="en-US" sz="1200" dirty="0">
              <a:effectLst/>
            </a:endParaRPr>
          </a:p>
          <a:p>
            <a:pPr marL="628650" lvl="1" indent="-171450">
              <a:buFont typeface="Arial" panose="020B0604020202020204" pitchFamily="34" charset="0"/>
              <a:buChar char="•"/>
            </a:pPr>
            <a:endParaRPr lang="en-US" sz="1200" dirty="0">
              <a:effectLst/>
            </a:endParaRPr>
          </a:p>
          <a:p>
            <a:pPr marL="457200" lvl="1" indent="0">
              <a:buFont typeface="Arial" panose="020B0604020202020204" pitchFamily="34" charset="0"/>
              <a:buNone/>
            </a:pPr>
            <a:endParaRPr lang="en-US" sz="1200" dirty="0">
              <a:effectLst/>
            </a:endParaRPr>
          </a:p>
          <a:p>
            <a:pPr marL="628650" lvl="1" indent="-171450">
              <a:buFont typeface="Arial" panose="020B0604020202020204" pitchFamily="34" charset="0"/>
              <a:buChar char="•"/>
            </a:pPr>
            <a:endParaRPr lang="en-US" sz="1200" dirty="0">
              <a:effectLst/>
            </a:endParaRPr>
          </a:p>
        </p:txBody>
      </p:sp>
      <p:sp>
        <p:nvSpPr>
          <p:cNvPr id="4" name="Slide Number Placeholder 3">
            <a:extLst>
              <a:ext uri="{FF2B5EF4-FFF2-40B4-BE49-F238E27FC236}">
                <a16:creationId xmlns:a16="http://schemas.microsoft.com/office/drawing/2014/main" id="{13660EE5-B380-4F06-1698-0685B3A5C3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866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#2B – U.S. government labeling responsibilities…Federal…who is responsible for labeling?….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At the highest level of responsibility (i.e., Federal), the primary “competent authority” in the U.S. (i.e., the international designation for the senior-most entity with the authority to make day-to-day decisions about a country’s food safety system) is shared by the Food and Drug Administration (FDA) at the U. S. Department of Health and Human Services (DHHS) and the Food Safety and Inspection Service (FSIS) at the U. S. Department of Agriculture (USDA).  </a:t>
            </a:r>
          </a:p>
          <a:p>
            <a:pPr marL="1085850" lvl="2" indent="-171450">
              <a:buFont typeface="Arial" panose="020B0604020202020204" pitchFamily="34" charset="0"/>
              <a:buChar char="•"/>
            </a:pPr>
            <a:r>
              <a:rPr lang="en-US" sz="1200" dirty="0">
                <a:effectLst/>
              </a:rPr>
              <a:t>The FDA is the competent authority for all foods other than those regulated by the USDA FSIS. </a:t>
            </a:r>
          </a:p>
          <a:p>
            <a:pPr marL="1543050" lvl="3" indent="-171450">
              <a:buFont typeface="Arial" panose="020B0604020202020204" pitchFamily="34" charset="0"/>
              <a:buChar char="•"/>
            </a:pPr>
            <a:r>
              <a:rPr lang="en-US" sz="1200" dirty="0">
                <a:effectLst/>
              </a:rPr>
              <a:t>The USDA FSIS is the competent authority for all meat, poultry, and processed egg products.  </a:t>
            </a:r>
          </a:p>
          <a:p>
            <a:pPr marL="1085850" lvl="2" indent="-171450">
              <a:buFont typeface="Arial" panose="020B0604020202020204" pitchFamily="34" charset="0"/>
              <a:buChar char="•"/>
            </a:pPr>
            <a:r>
              <a:rPr lang="en-US" sz="1200" kern="100" dirty="0">
                <a:effectLst/>
                <a:latin typeface="Calibri" panose="020F0502020204030204" pitchFamily="34" charset="0"/>
                <a:cs typeface="Times New Roman" panose="02020603050405020304" pitchFamily="18" charset="0"/>
              </a:rPr>
              <a:t>Although the Government Accountability Office (GAO) identifies 15 Federal agencies administering approximately 30 laws related to food, there are four core statutes.  </a:t>
            </a:r>
          </a:p>
          <a:p>
            <a:pPr marL="1543050" lvl="3" indent="-171450">
              <a:buFont typeface="Arial" panose="020B0604020202020204" pitchFamily="34" charset="0"/>
              <a:buChar char="•"/>
            </a:pPr>
            <a:r>
              <a:rPr lang="en-US" sz="1200" kern="100" dirty="0">
                <a:effectLst/>
                <a:latin typeface="Calibri" panose="020F0502020204030204" pitchFamily="34" charset="0"/>
                <a:cs typeface="Times New Roman" panose="02020603050405020304" pitchFamily="18" charset="0"/>
              </a:rPr>
              <a:t>One designates sole jurisdiction to the FDA (i.e., Federal Food, Drug, and Cosmetic Act – FFD&amp;CA).  </a:t>
            </a:r>
          </a:p>
          <a:p>
            <a:pPr marL="1543050" lvl="3" indent="-171450">
              <a:buFont typeface="Arial" panose="020B0604020202020204" pitchFamily="34" charset="0"/>
              <a:buChar char="•"/>
            </a:pPr>
            <a:r>
              <a:rPr lang="en-US" sz="1200" kern="100" dirty="0">
                <a:effectLst/>
                <a:latin typeface="Calibri" panose="020F0502020204030204" pitchFamily="34" charset="0"/>
                <a:cs typeface="Times New Roman" panose="02020603050405020304" pitchFamily="18" charset="0"/>
              </a:rPr>
              <a:t>Two designate sole jurisdiction to the USDA FSIS (i.e., Federal Meat Inspection Act – FMIA and Poultry Products Inspection Ac -- PPIA). </a:t>
            </a:r>
          </a:p>
          <a:p>
            <a:pPr marL="1543050" lvl="3" indent="-171450">
              <a:buFont typeface="Arial" panose="020B0604020202020204" pitchFamily="34" charset="0"/>
              <a:buChar char="•"/>
            </a:pPr>
            <a:r>
              <a:rPr lang="en-US" sz="1200" kern="100" dirty="0">
                <a:effectLst/>
                <a:latin typeface="Calibri" panose="020F0502020204030204" pitchFamily="34" charset="0"/>
                <a:cs typeface="Times New Roman" panose="02020603050405020304" pitchFamily="18" charset="0"/>
              </a:rPr>
              <a:t>One designates dual jurisdiction to both the FDA and USDA FSIS (i.e., Egg Products Inspection Act -- EPIA).  </a:t>
            </a:r>
          </a:p>
          <a:p>
            <a:pPr marL="2000250" lvl="4" indent="-171450">
              <a:buFont typeface="Arial" panose="020B0604020202020204" pitchFamily="34" charset="0"/>
              <a:buChar char="•"/>
            </a:pPr>
            <a:r>
              <a:rPr lang="en-US" sz="1200" kern="100" dirty="0">
                <a:effectLst/>
                <a:latin typeface="Calibri" panose="020F0502020204030204" pitchFamily="34" charset="0"/>
                <a:cs typeface="Times New Roman" panose="02020603050405020304" pitchFamily="18" charset="0"/>
              </a:rPr>
              <a:t>NOTE: For the Egg Products Inspection Act, the FDA has jurisdiction over shell eggs (or “table eggs”) whereas the USDA FSIS has jurisdiction over liquid, frozen, or dried processed egg products (i.e., the content of the shell eggs once removed from the shell and combined for further processing into a processed egg product of which such product can only be sold in a pasteurized – ready-to-eat – condition). </a:t>
            </a:r>
          </a:p>
          <a:p>
            <a:pPr marL="0" lvl="0" indent="0">
              <a:buFont typeface="Arial" panose="020B0604020202020204" pitchFamily="34" charset="0"/>
              <a:buNone/>
            </a:pPr>
            <a:endParaRPr lang="en-US" sz="1200" kern="100" dirty="0">
              <a:effectLst/>
              <a:latin typeface="Calibri" panose="020F0502020204030204" pitchFamily="34" charset="0"/>
              <a:cs typeface="Times New Roman" panose="02020603050405020304" pitchFamily="18" charset="0"/>
            </a:endParaRPr>
          </a:p>
          <a:p>
            <a:pPr marL="0" lvl="0" indent="0">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544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#20B – Labeling specifics – imitation foods…imitation crab with “meat” tissue”...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The standard of identity is the legally required name of the food.  </a:t>
            </a:r>
          </a:p>
          <a:p>
            <a:pPr marL="1085850" lvl="2" indent="-171450">
              <a:buFont typeface="Arial" panose="020B0604020202020204" pitchFamily="34" charset="0"/>
              <a:buChar char="•"/>
            </a:pPr>
            <a:r>
              <a:rPr lang="en-US" sz="1200" dirty="0">
                <a:effectLst/>
              </a:rPr>
              <a:t>If the name of a food mentions ingredients, the ingredients must be listed in order of predominance in the name of the food (e.g., “apple-strawberry pie”).</a:t>
            </a:r>
          </a:p>
          <a:p>
            <a:pPr marL="1085850" lvl="2" indent="-171450">
              <a:buFont typeface="Arial" panose="020B0604020202020204" pitchFamily="34" charset="0"/>
              <a:buChar char="•"/>
            </a:pPr>
            <a:r>
              <a:rPr lang="en-US" sz="1200" dirty="0">
                <a:effectLst/>
              </a:rPr>
              <a:t>The form of the food must be described unless the form is visible through the container or is depicted in an appropriate vignette (e.g., whole, sliced, or diced).  </a:t>
            </a:r>
          </a:p>
          <a:p>
            <a:pPr marL="1085850" lvl="2" indent="-171450">
              <a:buFont typeface="Arial" panose="020B0604020202020204" pitchFamily="34" charset="0"/>
              <a:buChar char="•"/>
            </a:pPr>
            <a:r>
              <a:rPr lang="en-US" sz="1200" dirty="0">
                <a:effectLst/>
              </a:rPr>
              <a:t>A brand name can be used instead if the nature of the food is obvious and understood by the public (e.g., Pepsi Cola, Coca Cola).     </a:t>
            </a:r>
          </a:p>
          <a:p>
            <a:pPr marL="1085850" lvl="2" indent="-171450">
              <a:buFont typeface="Arial" panose="020B0604020202020204" pitchFamily="34" charset="0"/>
              <a:buChar char="•"/>
            </a:pPr>
            <a:r>
              <a:rPr lang="en-US" sz="1200" dirty="0">
                <a:effectLst/>
              </a:rPr>
              <a:t>A common or usual name must be used if there is no standard of identity.  </a:t>
            </a:r>
          </a:p>
          <a:p>
            <a:pPr marL="1085850" lvl="2" indent="-171450">
              <a:buFont typeface="Arial" panose="020B0604020202020204" pitchFamily="34" charset="0"/>
              <a:buChar char="•"/>
            </a:pPr>
            <a:r>
              <a:rPr lang="en-US" sz="1200" dirty="0">
                <a:effectLst/>
              </a:rPr>
              <a:t>If there is no common or usual name, a descriptive phrase must be used.  </a:t>
            </a:r>
          </a:p>
          <a:p>
            <a:pPr marL="1543050" lvl="3" indent="-171450">
              <a:buFont typeface="Arial" panose="020B0604020202020204" pitchFamily="34" charset="0"/>
              <a:buChar char="•"/>
            </a:pPr>
            <a:r>
              <a:rPr lang="en-US" sz="1200" dirty="0">
                <a:effectLst/>
              </a:rPr>
              <a:t>The descriptor must include, in simple and as direct terms as possible, the basic nature of the food or its characterizing ingredients or properties (e.g., “chocolate-flavored caramel corn” but not “praline cruncher”).  </a:t>
            </a:r>
          </a:p>
          <a:p>
            <a:pPr marL="1085850" lvl="2" indent="-171450">
              <a:buFont typeface="Arial" panose="020B0604020202020204" pitchFamily="34" charset="0"/>
              <a:buChar char="•"/>
            </a:pPr>
            <a:r>
              <a:rPr lang="en-US" sz="1200" dirty="0">
                <a:effectLst/>
              </a:rPr>
              <a:t>If the nature of the food is obvious and understood by the public, then a fanciful name (e.g., “submarine sandwich” for a large sandwich made with a small loaf of bread and containing lettuce, condiments, and a variety of meats and cheeses) can be used.       </a:t>
            </a:r>
          </a:p>
          <a:p>
            <a:pPr marL="1085850" lvl="2" indent="-171450">
              <a:buFont typeface="Arial" panose="020B0604020202020204" pitchFamily="34" charset="0"/>
              <a:buChar char="•"/>
            </a:pPr>
            <a:r>
              <a:rPr lang="en-US" sz="1200" dirty="0">
                <a:effectLst/>
              </a:rPr>
              <a:t>If the product is an imitation of a traditional food item, an imitation food name must be used. </a:t>
            </a:r>
          </a:p>
          <a:p>
            <a:pPr marL="1543050" lvl="3" indent="-171450">
              <a:buFont typeface="Arial" panose="020B0604020202020204" pitchFamily="34" charset="0"/>
              <a:buChar char="•"/>
            </a:pPr>
            <a:r>
              <a:rPr lang="en-US" sz="1200" dirty="0">
                <a:effectLst/>
              </a:rPr>
              <a:t>This is any product that resembles and substitutes for a traditional food and contains less nutritional value (e.g., protein or a lesser amount of any essential vitamin) than the traditional food.  </a:t>
            </a:r>
          </a:p>
          <a:p>
            <a:pPr marL="1543050" lvl="3" indent="-171450">
              <a:buFont typeface="Arial" panose="020B0604020202020204" pitchFamily="34" charset="0"/>
              <a:buChar char="•"/>
            </a:pPr>
            <a:r>
              <a:rPr lang="en-US" sz="1200" dirty="0">
                <a:effectLst/>
              </a:rPr>
              <a:t>Such a food must be labeled in type of uniform size and prominence with the word “imitation” immediately followed by the name of the food imitated. </a:t>
            </a:r>
          </a:p>
          <a:p>
            <a:pPr marL="1085850" lvl="2" indent="-171450">
              <a:buFont typeface="Arial" panose="020B0604020202020204" pitchFamily="34" charset="0"/>
              <a:buChar char="•"/>
            </a:pPr>
            <a:r>
              <a:rPr lang="en-US" sz="1200" dirty="0">
                <a:effectLst/>
              </a:rPr>
              <a:t>If artificially flavored components are used, these components must be part of the product name and be not less than one-half the size of the name of the food. </a:t>
            </a:r>
          </a:p>
          <a:p>
            <a:pPr marL="1085850" lvl="2" indent="-171450">
              <a:buFont typeface="Arial" panose="020B0604020202020204" pitchFamily="34" charset="0"/>
              <a:buChar char="•"/>
            </a:pPr>
            <a:r>
              <a:rPr lang="en-US" sz="1200" dirty="0">
                <a:effectLst/>
              </a:rPr>
              <a:t>If a beverage purports to contain juice, then the total percentage of juice must be declared on the information panel. </a:t>
            </a:r>
          </a:p>
          <a:p>
            <a:pPr marL="1543050" lvl="3" indent="-171450">
              <a:buFont typeface="Arial" panose="020B0604020202020204" pitchFamily="34" charset="0"/>
              <a:buChar char="•"/>
            </a:pPr>
            <a:r>
              <a:rPr lang="en-US" sz="1200" dirty="0">
                <a:effectLst/>
              </a:rPr>
              <a:t>If a multi-juice beverage states one or more – but not all – juices are present and the predominant juice is in minor amounts, the product’s name must state that the beverage is flavored with that juice or declare the amount of the juice in a 5 % range (e.g., “raspberry-flavored juice blend” or “juice blend, 2-7 % raspberry juice”).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733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3846F-F72E-7C25-C74A-1DA382DDA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6BCA0-298F-5122-366B-3DC9825BF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582618-33F6-B12A-D91E-CD825F761A7E}"/>
              </a:ext>
            </a:extLst>
          </p:cNvPr>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#21B – Labeling specifics – non-standardized food – 1…surimi…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800" b="0" i="0" u="none" strike="noStrike" baseline="0" dirty="0">
                <a:solidFill>
                  <a:srgbClr val="000000"/>
                </a:solidFill>
                <a:effectLst/>
                <a:latin typeface="Times New Roman" panose="02020603050405020304" pitchFamily="18" charset="0"/>
              </a:rPr>
              <a:t>In 2014, FDA published guidance on the labe</a:t>
            </a:r>
            <a:r>
              <a:rPr lang="en-US" sz="1800" b="0" i="0" u="none" strike="noStrike" baseline="0" dirty="0">
                <a:solidFill>
                  <a:srgbClr val="000000"/>
                </a:solidFill>
                <a:latin typeface="Times New Roman" panose="02020603050405020304" pitchFamily="18" charset="0"/>
              </a:rPr>
              <a:t>ling for processed and blended seafood products made primarily with fish protein (CPG Sec. 540.700). </a:t>
            </a:r>
          </a:p>
          <a:p>
            <a:pPr marL="1085850" lvl="2"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This guidance is not in the form of a regulation enforceable by law; FDA will use enforcement discretion on pursuing misbranding non-compliance with the guideline.</a:t>
            </a:r>
          </a:p>
          <a:p>
            <a:pPr marL="1085850" lvl="2"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Processed and blended seafood product made primarily with fish protein often are fabricated from one or more fish species. </a:t>
            </a:r>
          </a:p>
          <a:p>
            <a:pPr marL="1543050" lvl="3"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Surimi – </a:t>
            </a:r>
          </a:p>
          <a:p>
            <a:pPr marL="2000250" lvl="4"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A fish protein product consisting primarily of the myofibrillar protein fraction from one or more fish species. </a:t>
            </a:r>
          </a:p>
          <a:p>
            <a:pPr marL="2000250" lvl="4"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This is an intermediate processed seafood product that is further processed into a product that resembles (and labeled to highlight) as a substitute for a variety of seafood -- crabmeat, shrimp, lobster, and scallops. </a:t>
            </a:r>
          </a:p>
          <a:p>
            <a:pPr marL="2000250" lvl="4"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It is made from minced fish meat (e.g., pollock, cod, or Pacific whiting) that has been washed to remove fat and undesirable matter (such as blood, pigments, and odorous substances), and then mixed with cryoprotectants (such as sugar or sorbitol) to improve its frozen shelf life. </a:t>
            </a:r>
          </a:p>
          <a:p>
            <a:pPr marL="2000250" lvl="4"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In formulating finished seafood products made with surimi, the surimi is typically thawed and blended with other ingredients such as the seafood being imitated, seafood flavoring, salt, water, and starch or egg white. </a:t>
            </a:r>
          </a:p>
          <a:p>
            <a:pPr marL="2000250" lvl="4"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This mixture is then heat processed and extruded to make fibrous, flake, chunk, and composite-molded consumer products. </a:t>
            </a:r>
          </a:p>
          <a:p>
            <a:pPr marL="2000250" lvl="4"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The finished processed seafood products are marketed frozen or unfrozen and may be breaded. </a:t>
            </a:r>
          </a:p>
          <a:p>
            <a:pPr marL="1543050" lvl="3"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Such product must be labeled as imitation if it is nutritionally inferior to the product it resembles. </a:t>
            </a:r>
            <a:endParaRPr lang="en-US" sz="1200" dirty="0">
              <a:effectLst/>
            </a:endParaRPr>
          </a:p>
          <a:p>
            <a:pPr marL="628650" lvl="1" indent="-171450">
              <a:buFont typeface="Arial" panose="020B0604020202020204" pitchFamily="34" charset="0"/>
              <a:buChar char="•"/>
            </a:pPr>
            <a:r>
              <a:rPr lang="en-US" sz="1200" dirty="0">
                <a:effectLst/>
              </a:rPr>
              <a:t>Note, the front label states “real fish, never imitated” – </a:t>
            </a:r>
          </a:p>
          <a:p>
            <a:pPr marL="1085850" lvl="2" indent="-171450">
              <a:buFont typeface="Arial" panose="020B0604020202020204" pitchFamily="34" charset="0"/>
              <a:buChar char="•"/>
            </a:pPr>
            <a:r>
              <a:rPr lang="en-US" sz="1200" dirty="0">
                <a:effectLst/>
              </a:rPr>
              <a:t>This surimi product is technically not nutritionally inferior to crab and, thus, not labeled as imitation even though the product looks like crab but contains many other fish proteins and less than 2 % of crab extract.  </a:t>
            </a:r>
          </a:p>
          <a:p>
            <a:pPr marL="1085850" lvl="2" indent="-171450">
              <a:buFont typeface="Arial" panose="020B0604020202020204" pitchFamily="34" charset="0"/>
              <a:buChar char="•"/>
            </a:pPr>
            <a:r>
              <a:rPr lang="en-US" sz="1200" dirty="0">
                <a:effectLst/>
              </a:rPr>
              <a:t>This surimi product is not purporting to be crab or any other seafood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Surimi flake is priced at 20.7 cents per ounce; crab classic imitation crab is priced at 24.8 cents per ounce; and lump crab meat (canned) is priced at 77.7 cents per ounce.</a:t>
            </a:r>
          </a:p>
        </p:txBody>
      </p:sp>
      <p:sp>
        <p:nvSpPr>
          <p:cNvPr id="4" name="Slide Number Placeholder 3">
            <a:extLst>
              <a:ext uri="{FF2B5EF4-FFF2-40B4-BE49-F238E27FC236}">
                <a16:creationId xmlns:a16="http://schemas.microsoft.com/office/drawing/2014/main" id="{285BD020-4859-619D-D52A-77E1A8D19D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253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03147-B1FB-DF74-7B20-C06930FDB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35F24-D4F5-F423-7A30-DA81AF126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0951A-93AE-B692-974D-E1E55477F865}"/>
              </a:ext>
            </a:extLst>
          </p:cNvPr>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#22B – Labeling specifics –non-standardized food – 2…why is almond milk not imitation?...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Almond milk…</a:t>
            </a:r>
          </a:p>
          <a:p>
            <a:pPr marL="1085850" lvl="2" indent="-171450">
              <a:buFont typeface="Arial" panose="020B0604020202020204" pitchFamily="34" charset="0"/>
              <a:buChar char="•"/>
            </a:pPr>
            <a:r>
              <a:rPr lang="en-US" sz="1200" dirty="0">
                <a:effectLst/>
              </a:rPr>
              <a:t>In September 2018, FDA requested comments to gain understanding as to how consumers use plant-based milk alternatives (PBMA) from nuts (e.g., hazelnuts, walnuts, coconuts, cashews, and almonds), seeds (e.g., sesame, flax, and hemp), rice, oats, or legumes (including soy), recognizing that their composition varies but that their use is like that of milk</a:t>
            </a:r>
          </a:p>
          <a:p>
            <a:pPr marL="1543050" lvl="3" indent="-171450">
              <a:buFont typeface="Arial" panose="020B0604020202020204" pitchFamily="34" charset="0"/>
              <a:buChar char="•"/>
            </a:pPr>
            <a:r>
              <a:rPr lang="en-US" sz="1200" dirty="0">
                <a:effectLst/>
              </a:rPr>
              <a:t>More than 13,000 comments were received, including research studies that demonstrate that consumers generally understand that PBMA do not contain milk and choose PBMA because they are not milk. </a:t>
            </a:r>
          </a:p>
          <a:p>
            <a:pPr marL="2000250" lvl="4" indent="-171450">
              <a:buFont typeface="Arial" panose="020B0604020202020204" pitchFamily="34" charset="0"/>
              <a:buChar char="•"/>
            </a:pPr>
            <a:r>
              <a:rPr lang="en-US" sz="1200" dirty="0">
                <a:effectLst/>
              </a:rPr>
              <a:t>However, many consumers may not be aware of the nutrient differences (e.g., the calcium content, except for fortified soy, is not similar and is, thus, not included as a milk-substitute).  </a:t>
            </a:r>
          </a:p>
          <a:p>
            <a:pPr marL="1543050" lvl="3" indent="-171450">
              <a:buFont typeface="Arial" panose="020B0604020202020204" pitchFamily="34" charset="0"/>
              <a:buChar char="•"/>
            </a:pPr>
            <a:r>
              <a:rPr lang="en-US" sz="1200" dirty="0">
                <a:effectLst/>
              </a:rPr>
              <a:t>The Dietary Guidelines for Americans, currently only includes fortified soy beverages in the dairy group due to having key nutrients like those of milk (e.g., calcium, protein, vitamin A, vitamin D, magnesium, phosphorus, potassium, riboflavin, and vitamin B-12, as well as zinc, choline, and selenium). </a:t>
            </a:r>
          </a:p>
          <a:p>
            <a:pPr marL="1085850" lvl="2" indent="-171450">
              <a:buFont typeface="Arial" panose="020B0604020202020204" pitchFamily="34" charset="0"/>
              <a:buChar char="•"/>
            </a:pPr>
            <a:r>
              <a:rPr lang="en-US" sz="1200" dirty="0">
                <a:effectLst/>
              </a:rPr>
              <a:t> February 2023, FDA noted that the common or usual name of some PBMA have been well established by common usage (e.g., soy milk, almond milk). </a:t>
            </a:r>
          </a:p>
          <a:p>
            <a:pPr marL="1543050" lvl="3" indent="-171450">
              <a:buFont typeface="Arial" panose="020B0604020202020204" pitchFamily="34" charset="0"/>
              <a:buChar char="•"/>
            </a:pPr>
            <a:r>
              <a:rPr lang="en-US" sz="1200" dirty="0">
                <a:effectLst/>
              </a:rPr>
              <a:t>FDA’s guidance also recommended voluntary nutrient statements on PBMA, noting how the BPMA’s nutrient composition differs from milk based on the USDA’s Food and Nutrition Service (FNS) fluid milk substitutes nutrient criteria.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My perspective on container size is that it is 3 quarts rather than 4 quarts because the price per fluid ounce is more than double that of dairy milk, whether whole, reduced fat, or fat free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4.7 cents/fluid ounce for almond milk versus 2.2 cents/fluid ounce for whole milk; 2.6 cent/ fluid ounce for the reduced fat milks (fat free, 1 %, and 2 %).   </a:t>
            </a:r>
          </a:p>
          <a:p>
            <a:pPr marL="1085850" lvl="2" indent="-171450">
              <a:buFont typeface="Arial" panose="020B0604020202020204" pitchFamily="34" charset="0"/>
              <a:buChar char="•"/>
            </a:pPr>
            <a:endParaRPr lang="en-US" sz="1200" dirty="0">
              <a:effectLst/>
            </a:endParaRPr>
          </a:p>
          <a:p>
            <a:pPr marL="628650" lvl="1" indent="-171450">
              <a:buFont typeface="Arial" panose="020B0604020202020204" pitchFamily="34" charset="0"/>
              <a:buChar char="•"/>
            </a:pPr>
            <a:r>
              <a:rPr lang="en-US" sz="1200" dirty="0">
                <a:effectLst/>
              </a:rPr>
              <a:t>Milk -- FDA defines milk in final package form as a  beverage, pasteurized or not, that contains not less than 8.25 percent milk solids and fat and not less than 3.24 percent milk fat. </a:t>
            </a:r>
          </a:p>
          <a:p>
            <a:pPr marL="1543050" lvl="3" indent="-171450">
              <a:buFont typeface="Arial" panose="020B0604020202020204" pitchFamily="34" charset="0"/>
              <a:buChar char="•"/>
            </a:pPr>
            <a:r>
              <a:rPr lang="en-US" sz="1200" dirty="0">
                <a:effectLst/>
              </a:rPr>
              <a:t>Milk is the lacteal secretion, practically free from colostrum, obtained by the complete milking of one or more healthy cows.  Milk may have been adjusted by separating part of the milk fat or by adding cream, concentrated milk=l, dry whole milk, skim milk, concentrated skim milk, or nonfat dry milk.  Milk may be homogenized.  </a:t>
            </a:r>
          </a:p>
          <a:p>
            <a:pPr marL="1543050" lvl="3" indent="-171450">
              <a:buFont typeface="Arial" panose="020B0604020202020204" pitchFamily="34" charset="0"/>
              <a:buChar char="•"/>
            </a:pPr>
            <a:r>
              <a:rPr lang="en-US" sz="1200" dirty="0">
                <a:effectLst/>
              </a:rPr>
              <a:t>If Vitamin A added, then must be of a quantity of a minimum of 2,000 International Units (IU); Vitamin D must be at no less than 400 IU.</a:t>
            </a:r>
          </a:p>
          <a:p>
            <a:pPr marL="628650" lvl="1" indent="-171450">
              <a:buFont typeface="Arial" panose="020B0604020202020204" pitchFamily="34" charset="0"/>
              <a:buChar char="•"/>
            </a:pPr>
            <a:endParaRPr lang="en-US" sz="1200" dirty="0">
              <a:effectLst/>
            </a:endParaRPr>
          </a:p>
          <a:p>
            <a:pPr marL="628650" lvl="1" indent="-171450">
              <a:buFont typeface="Arial" panose="020B0604020202020204" pitchFamily="34" charset="0"/>
              <a:buChar char="•"/>
            </a:pPr>
            <a:r>
              <a:rPr lang="en-US" sz="1200" dirty="0">
                <a:effectLst/>
              </a:rPr>
              <a:t>  </a:t>
            </a:r>
          </a:p>
          <a:p>
            <a:pPr marL="628650" lvl="1" indent="-171450">
              <a:buFont typeface="Arial" panose="020B0604020202020204" pitchFamily="34" charset="0"/>
              <a:buChar char="•"/>
            </a:pPr>
            <a:endParaRPr lang="en-US" sz="1200" dirty="0">
              <a:effectLst/>
            </a:endParaRPr>
          </a:p>
        </p:txBody>
      </p:sp>
      <p:sp>
        <p:nvSpPr>
          <p:cNvPr id="4" name="Slide Number Placeholder 3">
            <a:extLst>
              <a:ext uri="{FF2B5EF4-FFF2-40B4-BE49-F238E27FC236}">
                <a16:creationId xmlns:a16="http://schemas.microsoft.com/office/drawing/2014/main" id="{FF1A75FA-7580-63D2-6ABD-6E7C1B7455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198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99259-0A27-1552-01D1-3C37273413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9E0115-A279-4C81-8759-3B47AE7C7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97B9F-9E38-FEA7-4FE5-339DA8DC5404}"/>
              </a:ext>
            </a:extLst>
          </p:cNvPr>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#23B – Labeling specifics –non-standardized food – 3…almond versus milk...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Almond milk…</a:t>
            </a:r>
          </a:p>
          <a:p>
            <a:pPr marL="1085850" lvl="2" indent="-171450">
              <a:buFont typeface="Arial" panose="020B0604020202020204" pitchFamily="34" charset="0"/>
              <a:buChar char="•"/>
            </a:pPr>
            <a:r>
              <a:rPr lang="en-US" sz="1200" dirty="0">
                <a:effectLst/>
              </a:rPr>
              <a:t>As a stand-alone ingredient, almondmilk is filtered water and almonds.</a:t>
            </a:r>
          </a:p>
          <a:p>
            <a:pPr marL="1543050" lvl="3" indent="-171450">
              <a:buFont typeface="Arial" panose="020B0604020202020204" pitchFamily="34" charset="0"/>
              <a:buChar char="•"/>
            </a:pPr>
            <a:r>
              <a:rPr lang="en-US" sz="1200" dirty="0">
                <a:effectLst/>
              </a:rPr>
              <a:t>Other added ingredients are 2 % or less of formulation.</a:t>
            </a:r>
          </a:p>
          <a:p>
            <a:pPr marL="1543050" lvl="3" indent="-171450">
              <a:buFont typeface="Arial" panose="020B0604020202020204" pitchFamily="34" charset="0"/>
              <a:buChar char="•"/>
            </a:pPr>
            <a:r>
              <a:rPr lang="en-US" sz="1200" dirty="0">
                <a:effectLst/>
              </a:rPr>
              <a:t>Of note, the calcium content is compared to reduced fat dairy milk rather than whole dairy milk or fat free dairy milk; it would seem the “better” comparison is fat free albeit there is no difference in calcium between reduced fat and fat free dairy milk</a:t>
            </a:r>
          </a:p>
          <a:p>
            <a:pPr marL="2000250" lvl="4" indent="-171450">
              <a:buFont typeface="Arial" panose="020B0604020202020204" pitchFamily="34" charset="0"/>
              <a:buChar char="•"/>
            </a:pPr>
            <a:r>
              <a:rPr lang="en-US" sz="1200" dirty="0">
                <a:effectLst/>
              </a:rPr>
              <a:t>Reduced fat dairy milk has 309 mg calcium (25 % DV)</a:t>
            </a:r>
          </a:p>
          <a:p>
            <a:pPr marL="2000250" lvl="4" indent="-171450">
              <a:buFont typeface="Arial" panose="020B0604020202020204" pitchFamily="34" charset="0"/>
              <a:buChar char="•"/>
            </a:pPr>
            <a:r>
              <a:rPr lang="en-US" sz="1200" dirty="0">
                <a:effectLst/>
              </a:rPr>
              <a:t>Unsweet almond milk has 470 mg calcium (35 % DV)</a:t>
            </a:r>
          </a:p>
          <a:p>
            <a:pPr marL="2000250" lvl="4" indent="-171450">
              <a:buFont typeface="Arial" panose="020B0604020202020204" pitchFamily="34" charset="0"/>
              <a:buChar char="•"/>
            </a:pPr>
            <a:r>
              <a:rPr lang="en-US" sz="1200" dirty="0">
                <a:effectLst/>
              </a:rPr>
              <a:t>Whole dairy milk has 300 mg calcium (25 % DV</a:t>
            </a:r>
          </a:p>
          <a:p>
            <a:pPr marL="2000250" lvl="4" indent="-171450">
              <a:buFont typeface="Arial" panose="020B0604020202020204" pitchFamily="34" charset="0"/>
              <a:buChar char="•"/>
            </a:pPr>
            <a:r>
              <a:rPr lang="en-US" sz="1200" dirty="0">
                <a:effectLst/>
              </a:rPr>
              <a:t>Fat free milk has 300 mg calcium (25 % DV)</a:t>
            </a:r>
          </a:p>
          <a:p>
            <a:pPr marL="1085850" lvl="2" indent="-171450">
              <a:buFont typeface="Arial" panose="020B0604020202020204" pitchFamily="34" charset="0"/>
              <a:buChar char="•"/>
            </a:pPr>
            <a:r>
              <a:rPr lang="en-US" sz="1200" dirty="0">
                <a:effectLst/>
              </a:rPr>
              <a:t>Implied warning – </a:t>
            </a:r>
          </a:p>
          <a:p>
            <a:pPr marL="1543050" lvl="3" indent="-171450">
              <a:buFont typeface="Arial" panose="020B0604020202020204" pitchFamily="34" charset="0"/>
              <a:buChar char="•"/>
            </a:pPr>
            <a:r>
              <a:rPr lang="en-US" sz="1200" dirty="0">
                <a:effectLst/>
              </a:rPr>
              <a:t>Not to be used as infant formula</a:t>
            </a:r>
          </a:p>
          <a:p>
            <a:pPr marL="2000250" lvl="4" indent="-171450">
              <a:buFont typeface="Arial" panose="020B0604020202020204" pitchFamily="34" charset="0"/>
              <a:buChar char="•"/>
            </a:pPr>
            <a:r>
              <a:rPr lang="en-US" sz="1200" dirty="0">
                <a:effectLst/>
              </a:rPr>
              <a:t>Nutrients are inadequate to support growth</a:t>
            </a:r>
          </a:p>
          <a:p>
            <a:pPr marL="1543050" lvl="3" indent="-171450">
              <a:buFont typeface="Arial" panose="020B0604020202020204" pitchFamily="34" charset="0"/>
              <a:buChar char="•"/>
            </a:pPr>
            <a:r>
              <a:rPr lang="en-US" sz="1200" dirty="0">
                <a:effectLst/>
              </a:rPr>
              <a:t>Must be refrigerated</a:t>
            </a:r>
          </a:p>
          <a:p>
            <a:pPr marL="2000250" lvl="4" indent="-171450">
              <a:buFont typeface="Arial" panose="020B0604020202020204" pitchFamily="34" charset="0"/>
              <a:buChar char="•"/>
            </a:pPr>
            <a:r>
              <a:rPr lang="en-US" sz="1200" dirty="0">
                <a:effectLst/>
              </a:rPr>
              <a:t>Regular milk says “keep refrigerated”</a:t>
            </a:r>
          </a:p>
          <a:p>
            <a:pPr marL="2000250" lvl="4" indent="-171450">
              <a:buFont typeface="Arial" panose="020B0604020202020204" pitchFamily="34" charset="0"/>
              <a:buChar char="•"/>
            </a:pPr>
            <a:r>
              <a:rPr lang="en-US" sz="1200" dirty="0">
                <a:effectLst/>
              </a:rPr>
              <a:t>Not sure why the more emphatic “must”</a:t>
            </a:r>
          </a:p>
          <a:p>
            <a:pPr marL="1085850" lvl="2" indent="-171450">
              <a:buFont typeface="Arial" panose="020B0604020202020204" pitchFamily="34" charset="0"/>
              <a:buChar char="•"/>
            </a:pPr>
            <a:r>
              <a:rPr lang="en-US" sz="1200" dirty="0">
                <a:effectLst/>
              </a:rPr>
              <a:t>No artificial flavor, just natural flavor added</a:t>
            </a:r>
          </a:p>
          <a:p>
            <a:pPr marL="628650" lvl="1" indent="-171450">
              <a:buFont typeface="Arial" panose="020B0604020202020204" pitchFamily="34" charset="0"/>
              <a:buChar char="•"/>
            </a:pPr>
            <a:r>
              <a:rPr lang="en-US" sz="1200" dirty="0">
                <a:effectLst/>
              </a:rPr>
              <a:t>Whole milk (1 cup serving) is – </a:t>
            </a:r>
          </a:p>
          <a:p>
            <a:pPr marL="1085850" lvl="2" indent="-171450">
              <a:buFont typeface="Arial" panose="020B0604020202020204" pitchFamily="34" charset="0"/>
              <a:buChar char="•"/>
            </a:pPr>
            <a:r>
              <a:rPr lang="en-US" sz="1200" dirty="0">
                <a:effectLst/>
              </a:rPr>
              <a:t>Calories -- 150 </a:t>
            </a:r>
          </a:p>
          <a:p>
            <a:pPr marL="1085850" lvl="2" indent="-171450">
              <a:buFont typeface="Arial" panose="020B0604020202020204" pitchFamily="34" charset="0"/>
              <a:buChar char="•"/>
            </a:pPr>
            <a:r>
              <a:rPr lang="en-US" sz="1200" dirty="0">
                <a:effectLst/>
              </a:rPr>
              <a:t>Total fat – 8 g (10 % DV)</a:t>
            </a:r>
          </a:p>
          <a:p>
            <a:pPr marL="1085850" lvl="2" indent="-171450">
              <a:buFont typeface="Arial" panose="020B0604020202020204" pitchFamily="34" charset="0"/>
              <a:buChar char="•"/>
            </a:pPr>
            <a:r>
              <a:rPr lang="en-US" sz="1200" dirty="0">
                <a:effectLst/>
              </a:rPr>
              <a:t>Saturated fat – 5 g (25 % DV)</a:t>
            </a:r>
          </a:p>
          <a:p>
            <a:pPr marL="1085850" lvl="2" indent="-171450">
              <a:buFont typeface="Arial" panose="020B0604020202020204" pitchFamily="34" charset="0"/>
              <a:buChar char="•"/>
            </a:pPr>
            <a:r>
              <a:rPr lang="en-US" sz="1200" dirty="0">
                <a:effectLst/>
              </a:rPr>
              <a:t>Trans fat – 0 g</a:t>
            </a:r>
          </a:p>
          <a:p>
            <a:pPr marL="1085850" lvl="2" indent="-171450">
              <a:buFont typeface="Arial" panose="020B0604020202020204" pitchFamily="34" charset="0"/>
              <a:buChar char="•"/>
            </a:pPr>
            <a:r>
              <a:rPr lang="en-US" sz="1200" dirty="0">
                <a:effectLst/>
              </a:rPr>
              <a:t>Cholesterol – 35 mg (12 % DV)</a:t>
            </a:r>
          </a:p>
          <a:p>
            <a:pPr marL="1085850" lvl="2" indent="-171450">
              <a:buFont typeface="Arial" panose="020B0604020202020204" pitchFamily="34" charset="0"/>
              <a:buChar char="•"/>
            </a:pPr>
            <a:r>
              <a:rPr lang="en-US" sz="1200" dirty="0">
                <a:effectLst/>
              </a:rPr>
              <a:t>Sodium – 125 mg (5 % DV)</a:t>
            </a:r>
          </a:p>
          <a:p>
            <a:pPr marL="1085850" lvl="2" indent="-171450">
              <a:buFont typeface="Arial" panose="020B0604020202020204" pitchFamily="34" charset="0"/>
              <a:buChar char="•"/>
            </a:pPr>
            <a:r>
              <a:rPr lang="en-US" sz="1200" dirty="0">
                <a:effectLst/>
              </a:rPr>
              <a:t>Total carbohydrates – 12 g (4 % DV)</a:t>
            </a:r>
          </a:p>
          <a:p>
            <a:pPr marL="1085850" lvl="2" indent="-171450">
              <a:buFont typeface="Arial" panose="020B0604020202020204" pitchFamily="34" charset="0"/>
              <a:buChar char="•"/>
            </a:pPr>
            <a:r>
              <a:rPr lang="en-US" sz="1200" dirty="0">
                <a:effectLst/>
              </a:rPr>
              <a:t>Fiber – 0 g (0 % DV)</a:t>
            </a:r>
          </a:p>
          <a:p>
            <a:pPr marL="1085850" lvl="2" indent="-171450">
              <a:buFont typeface="Arial" panose="020B0604020202020204" pitchFamily="34" charset="0"/>
              <a:buChar char="•"/>
            </a:pPr>
            <a:r>
              <a:rPr lang="en-US" sz="1200" dirty="0">
                <a:effectLst/>
              </a:rPr>
              <a:t>Total sugars – 12 g (including  0 g added sugars, 0 % DV)</a:t>
            </a:r>
          </a:p>
          <a:p>
            <a:pPr marL="1085850" lvl="2" indent="-171450">
              <a:buFont typeface="Arial" panose="020B0604020202020204" pitchFamily="34" charset="0"/>
              <a:buChar char="•"/>
            </a:pPr>
            <a:r>
              <a:rPr lang="en-US" sz="1200" dirty="0">
                <a:effectLst/>
              </a:rPr>
              <a:t>Protein – 8 g  (16 % DV)</a:t>
            </a:r>
          </a:p>
          <a:p>
            <a:pPr marL="1085850" lvl="2" indent="-171450">
              <a:buFont typeface="Arial" panose="020B0604020202020204" pitchFamily="34" charset="0"/>
              <a:buChar char="•"/>
            </a:pPr>
            <a:r>
              <a:rPr lang="en-US" sz="1200" dirty="0">
                <a:effectLst/>
              </a:rPr>
              <a:t>Vitamin D – 2.5 mcg (15 % DV) – with Vitamin D3 added </a:t>
            </a:r>
          </a:p>
          <a:p>
            <a:pPr marL="1085850" lvl="2" indent="-171450">
              <a:buFont typeface="Arial" panose="020B0604020202020204" pitchFamily="34" charset="0"/>
              <a:buChar char="•"/>
            </a:pPr>
            <a:r>
              <a:rPr lang="en-US" sz="1200" dirty="0">
                <a:effectLst/>
              </a:rPr>
              <a:t>Calcium – 300 mg (25 % DV)</a:t>
            </a:r>
          </a:p>
          <a:p>
            <a:pPr marL="1085850" lvl="2" indent="-171450">
              <a:buFont typeface="Arial" panose="020B0604020202020204" pitchFamily="34" charset="0"/>
              <a:buChar char="•"/>
            </a:pPr>
            <a:r>
              <a:rPr lang="en-US" sz="1200" dirty="0">
                <a:effectLst/>
              </a:rPr>
              <a:t>Iron – 0.1 mg (0 % DV)</a:t>
            </a:r>
          </a:p>
          <a:p>
            <a:pPr marL="1085850" lvl="2" indent="-171450">
              <a:buFont typeface="Arial" panose="020B0604020202020204" pitchFamily="34" charset="0"/>
              <a:buChar char="•"/>
            </a:pPr>
            <a:r>
              <a:rPr lang="en-US" sz="1200" dirty="0">
                <a:effectLst/>
              </a:rPr>
              <a:t>Potassium – 400 mg (8 % DV)</a:t>
            </a:r>
          </a:p>
          <a:p>
            <a:pPr marL="1085850" lvl="2" indent="-171450">
              <a:buFont typeface="Arial" panose="020B0604020202020204" pitchFamily="34" charset="0"/>
              <a:buChar char="•"/>
            </a:pPr>
            <a:r>
              <a:rPr lang="en-US" sz="1200" dirty="0">
                <a:effectLst/>
              </a:rPr>
              <a:t>Vitamin A – 100 mcg (10 %) </a:t>
            </a:r>
          </a:p>
          <a:p>
            <a:pPr marL="1085850" lvl="2" indent="-171450">
              <a:buFont typeface="Arial" panose="020B0604020202020204" pitchFamily="34" charset="0"/>
              <a:buChar char="•"/>
            </a:pPr>
            <a:endParaRPr lang="en-US" sz="1200" dirty="0">
              <a:effectLst/>
            </a:endParaRPr>
          </a:p>
          <a:p>
            <a:pPr marL="1543050" lvl="3" indent="-171450">
              <a:buFont typeface="Arial" panose="020B0604020202020204" pitchFamily="34" charset="0"/>
              <a:buChar char="•"/>
            </a:pPr>
            <a:endParaRPr lang="en-US" sz="1200" dirty="0">
              <a:effectLst/>
            </a:endParaRPr>
          </a:p>
          <a:p>
            <a:pPr marL="628650" lvl="1" indent="-171450">
              <a:buFont typeface="Arial" panose="020B0604020202020204" pitchFamily="34" charset="0"/>
              <a:buChar char="•"/>
            </a:pPr>
            <a:endParaRPr lang="en-US" sz="1200" dirty="0">
              <a:effectLst/>
            </a:endParaRPr>
          </a:p>
        </p:txBody>
      </p:sp>
      <p:sp>
        <p:nvSpPr>
          <p:cNvPr id="4" name="Slide Number Placeholder 3">
            <a:extLst>
              <a:ext uri="{FF2B5EF4-FFF2-40B4-BE49-F238E27FC236}">
                <a16:creationId xmlns:a16="http://schemas.microsoft.com/office/drawing/2014/main" id="{4A5852C7-578F-FAA4-5478-DB0C0A7DDD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799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#24B– Labeling specifics…menu labeling….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Since 2018, certain restaurants and similar retail food establishments have been required to include calorie labeling on their menus. </a:t>
            </a:r>
          </a:p>
          <a:p>
            <a:pPr marL="1085850" lvl="2" indent="-171450">
              <a:buFont typeface="Arial" panose="020B0604020202020204" pitchFamily="34" charset="0"/>
              <a:buChar char="•"/>
            </a:pPr>
            <a:r>
              <a:rPr lang="en-US" sz="1200" dirty="0">
                <a:effectLst/>
              </a:rPr>
              <a:t>If the restaurant is – </a:t>
            </a:r>
          </a:p>
          <a:p>
            <a:pPr marL="1543050" lvl="3" indent="-171450">
              <a:buFont typeface="Arial" panose="020B0604020202020204" pitchFamily="34" charset="0"/>
              <a:buChar char="•"/>
            </a:pPr>
            <a:r>
              <a:rPr lang="en-US" sz="1200" dirty="0">
                <a:effectLst/>
              </a:rPr>
              <a:t>Part of a chain with 20 or more locations; </a:t>
            </a:r>
          </a:p>
          <a:p>
            <a:pPr marL="1543050" lvl="3" indent="-171450">
              <a:buFont typeface="Arial" panose="020B0604020202020204" pitchFamily="34" charset="0"/>
              <a:buChar char="•"/>
            </a:pPr>
            <a:r>
              <a:rPr lang="en-US" sz="1200" dirty="0">
                <a:effectLst/>
              </a:rPr>
              <a:t>Doing business under the same name;</a:t>
            </a:r>
          </a:p>
          <a:p>
            <a:pPr marL="1543050" lvl="3" indent="-171450">
              <a:buFont typeface="Arial" panose="020B0604020202020204" pitchFamily="34" charset="0"/>
              <a:buChar char="•"/>
            </a:pPr>
            <a:r>
              <a:rPr lang="en-US" sz="1200" dirty="0">
                <a:effectLst/>
              </a:rPr>
              <a:t>Offering for sale substantially the same menu items; and </a:t>
            </a:r>
          </a:p>
          <a:p>
            <a:pPr marL="1543050" lvl="3" indent="-171450">
              <a:buFont typeface="Arial" panose="020B0604020202020204" pitchFamily="34" charset="0"/>
              <a:buChar char="•"/>
            </a:pPr>
            <a:r>
              <a:rPr lang="en-US" sz="1200" dirty="0">
                <a:effectLst/>
              </a:rPr>
              <a:t>Offering for sale “restaurant type foods”</a:t>
            </a:r>
          </a:p>
          <a:p>
            <a:pPr marL="1085850" lvl="2" indent="-171450">
              <a:buFont typeface="Arial" panose="020B0604020202020204" pitchFamily="34" charset="0"/>
              <a:buChar char="•"/>
            </a:pPr>
            <a:r>
              <a:rPr lang="en-US" sz="1200" dirty="0">
                <a:effectLst/>
              </a:rPr>
              <a:t>Examples of these type of facilities include --</a:t>
            </a:r>
          </a:p>
          <a:p>
            <a:pPr marL="1543050" lvl="3" indent="-171450">
              <a:buFont typeface="Arial" panose="020B0604020202020204" pitchFamily="34" charset="0"/>
              <a:buChar char="•"/>
            </a:pPr>
            <a:r>
              <a:rPr lang="en-US" sz="1200" dirty="0">
                <a:effectLst/>
              </a:rPr>
              <a:t>Chain restaurants (quick service and sit-down), </a:t>
            </a:r>
          </a:p>
          <a:p>
            <a:pPr marL="1543050" lvl="3" indent="-171450">
              <a:buFont typeface="Arial" panose="020B0604020202020204" pitchFamily="34" charset="0"/>
              <a:buChar char="•"/>
            </a:pPr>
            <a:r>
              <a:rPr lang="en-US" sz="1200" dirty="0">
                <a:effectLst/>
              </a:rPr>
              <a:t>Grocery and convenience stores that serve restaurant-type food, </a:t>
            </a:r>
          </a:p>
          <a:p>
            <a:pPr marL="1543050" lvl="3" indent="-171450">
              <a:buFont typeface="Arial" panose="020B0604020202020204" pitchFamily="34" charset="0"/>
              <a:buChar char="•"/>
            </a:pPr>
            <a:r>
              <a:rPr lang="en-US" sz="1200" dirty="0">
                <a:effectLst/>
              </a:rPr>
              <a:t>Food take-out establishments and pizza delivery chains,</a:t>
            </a:r>
          </a:p>
          <a:p>
            <a:pPr marL="1543050" lvl="3" indent="-171450">
              <a:buFont typeface="Arial" panose="020B0604020202020204" pitchFamily="34" charset="0"/>
              <a:buChar char="•"/>
            </a:pPr>
            <a:r>
              <a:rPr lang="en-US" sz="1200" dirty="0">
                <a:effectLst/>
              </a:rPr>
              <a:t>Entertainment venues such as movie theaters and amusement parks, </a:t>
            </a:r>
          </a:p>
          <a:p>
            <a:pPr marL="1543050" lvl="3" indent="-171450">
              <a:buFont typeface="Arial" panose="020B0604020202020204" pitchFamily="34" charset="0"/>
              <a:buChar char="•"/>
            </a:pPr>
            <a:r>
              <a:rPr lang="en-US" sz="1200" dirty="0">
                <a:effectLst/>
              </a:rPr>
              <a:t>Chain cafeterias, and </a:t>
            </a:r>
          </a:p>
          <a:p>
            <a:pPr marL="1543050" lvl="3" indent="-171450">
              <a:buFont typeface="Arial" panose="020B0604020202020204" pitchFamily="34" charset="0"/>
              <a:buChar char="•"/>
            </a:pPr>
            <a:r>
              <a:rPr lang="en-US" sz="1200" dirty="0">
                <a:effectLst/>
              </a:rPr>
              <a:t>Chain coffee shops and bakeries.  </a:t>
            </a:r>
          </a:p>
          <a:p>
            <a:pPr marL="628650" lvl="1" indent="-171450">
              <a:buFont typeface="Arial" panose="020B0604020202020204" pitchFamily="34" charset="0"/>
              <a:buChar char="•"/>
            </a:pPr>
            <a:r>
              <a:rPr lang="en-US" sz="1200" dirty="0">
                <a:effectLst/>
              </a:rPr>
              <a:t>These facilities are required to—</a:t>
            </a:r>
          </a:p>
          <a:p>
            <a:pPr marL="1085850" lvl="2" indent="-171450">
              <a:buFont typeface="Arial" panose="020B0604020202020204" pitchFamily="34" charset="0"/>
              <a:buChar char="•"/>
            </a:pPr>
            <a:r>
              <a:rPr lang="en-US" sz="1200" dirty="0">
                <a:effectLst/>
              </a:rPr>
              <a:t>Maintain menus and menu boards and include, </a:t>
            </a:r>
          </a:p>
          <a:p>
            <a:pPr marL="1085850" lvl="2" indent="-171450">
              <a:buFont typeface="Arial" panose="020B0604020202020204" pitchFamily="34" charset="0"/>
              <a:buChar char="•"/>
            </a:pPr>
            <a:r>
              <a:rPr lang="en-US" sz="1200" dirty="0">
                <a:effectLst/>
              </a:rPr>
              <a:t>Name, </a:t>
            </a:r>
          </a:p>
          <a:p>
            <a:pPr marL="1085850" lvl="2" indent="-171450">
              <a:buFont typeface="Arial" panose="020B0604020202020204" pitchFamily="34" charset="0"/>
              <a:buChar char="•"/>
            </a:pPr>
            <a:r>
              <a:rPr lang="en-US" sz="1200" dirty="0">
                <a:effectLst/>
              </a:rPr>
              <a:t>Price of the menu item, and </a:t>
            </a:r>
          </a:p>
          <a:p>
            <a:pPr marL="1085850" lvl="2" indent="-171450">
              <a:buFont typeface="Arial" panose="020B0604020202020204" pitchFamily="34" charset="0"/>
              <a:buChar char="•"/>
            </a:pPr>
            <a:r>
              <a:rPr lang="en-US" sz="1200" dirty="0">
                <a:effectLst/>
              </a:rPr>
              <a:t>Calorie information. </a:t>
            </a:r>
          </a:p>
          <a:p>
            <a:pPr marL="1543050" lvl="3" indent="-171450">
              <a:buFont typeface="Arial" panose="020B0604020202020204" pitchFamily="34" charset="0"/>
              <a:buChar char="•"/>
            </a:pPr>
            <a:r>
              <a:rPr lang="en-US" sz="1200" dirty="0">
                <a:effectLst/>
              </a:rPr>
              <a:t>The calories must be displayed adjacent to the name or price of the menu item in a type size no smaller than that of the name or price of the menu item, whichever is smaller, with certain color and contrast requirements.  </a:t>
            </a:r>
          </a:p>
          <a:p>
            <a:pPr marL="1543050" lvl="3" indent="-171450">
              <a:buFont typeface="Arial" panose="020B0604020202020204" pitchFamily="34" charset="0"/>
              <a:buChar char="•"/>
            </a:pPr>
            <a:r>
              <a:rPr lang="en-US" sz="1200" dirty="0">
                <a:effectLst/>
              </a:rPr>
              <a:t>If there are only two options available for the menu items, then the calories are presented with a slash between the two calorie declarations (e.g., “150/250 calories”).  </a:t>
            </a:r>
          </a:p>
          <a:p>
            <a:pPr marL="1543050" lvl="3" indent="-171450">
              <a:buFont typeface="Arial" panose="020B0604020202020204" pitchFamily="34" charset="0"/>
              <a:buChar char="•"/>
            </a:pPr>
            <a:r>
              <a:rPr lang="en-US" sz="1200" dirty="0">
                <a:effectLst/>
              </a:rPr>
              <a:t>If there are three or more options, a range can be presented (e.g., “150-300 calories”). </a:t>
            </a:r>
          </a:p>
          <a:p>
            <a:pPr marL="1085850" lvl="2" indent="-171450">
              <a:buFont typeface="Arial" panose="020B0604020202020204" pitchFamily="34" charset="0"/>
              <a:buChar char="•"/>
            </a:pPr>
            <a:r>
              <a:rPr lang="en-US" sz="1200" dirty="0">
                <a:effectLst/>
              </a:rPr>
              <a:t>A succinct statement concerning suggested daily caloric intake is required</a:t>
            </a:r>
          </a:p>
          <a:p>
            <a:pPr marL="1543050" lvl="3" indent="-171450">
              <a:buFont typeface="Arial" panose="020B0604020202020204" pitchFamily="34" charset="0"/>
              <a:buChar char="•"/>
            </a:pPr>
            <a:r>
              <a:rPr lang="en-US" sz="1200" dirty="0">
                <a:effectLst/>
              </a:rPr>
              <a:t>For example -- “2,000 calories a day is used for general nutrition advice, but calorie needs vary”. </a:t>
            </a:r>
          </a:p>
          <a:p>
            <a:pPr marL="1085850" lvl="2" indent="-171450">
              <a:buFont typeface="Arial" panose="020B0604020202020204" pitchFamily="34" charset="0"/>
              <a:buChar char="•"/>
            </a:pPr>
            <a:r>
              <a:rPr lang="en-US" sz="1200" dirty="0">
                <a:effectLst/>
              </a:rPr>
              <a:t>Optional phrasing can be used for children’s menus and menu boards.  </a:t>
            </a:r>
          </a:p>
          <a:p>
            <a:pPr marL="628650" lvl="1" indent="-171450">
              <a:buFont typeface="Arial" panose="020B0604020202020204" pitchFamily="34" charset="0"/>
              <a:buChar char="•"/>
            </a:pPr>
            <a:r>
              <a:rPr lang="en-US" sz="1200" dirty="0">
                <a:effectLst/>
              </a:rPr>
              <a:t>Importantly, written nutrition information for standard menu items must be provided upon request by the consumer.  </a:t>
            </a:r>
          </a:p>
          <a:p>
            <a:pPr marL="1085850" lvl="2" indent="-171450">
              <a:buFont typeface="Arial" panose="020B0604020202020204" pitchFamily="34" charset="0"/>
              <a:buChar char="•"/>
            </a:pPr>
            <a:r>
              <a:rPr lang="en-US" sz="1200" dirty="0">
                <a:effectLst/>
              </a:rPr>
              <a:t>This written nutrition information statement of availability must be on the first page of the menu or the bottom of the menu board either above, below, or beside the succinct statement.  </a:t>
            </a:r>
          </a:p>
          <a:p>
            <a:pPr marL="1085850" lvl="2" indent="-171450">
              <a:buFont typeface="Arial" panose="020B0604020202020204" pitchFamily="34" charset="0"/>
              <a:buChar char="•"/>
            </a:pPr>
            <a:r>
              <a:rPr lang="en-US" sz="1200" dirty="0">
                <a:effectLst/>
              </a:rPr>
              <a:t>For the written nutrition information, the nutrients currently required in the Nutrition Facts label on packaged foods (except vitamins and minerals) is required (i.e., total calories, total fat, saturated fat, trans fat, cholesterol, sodium, total carbohydrate, dietary fiber, sugars, and protein).    </a:t>
            </a:r>
          </a:p>
          <a:p>
            <a:pPr marL="628650" lvl="1" indent="-171450" algn="l">
              <a:buFont typeface="Arial" panose="020B0604020202020204" pitchFamily="34" charset="0"/>
              <a:buChar char="•"/>
            </a:pPr>
            <a:r>
              <a:rPr lang="en-US" sz="1200" dirty="0">
                <a:effectLst/>
              </a:rPr>
              <a:t>For self-serve foods and food on display in which there is not an ordinary expectation of further preparation by the consumer before consumption – </a:t>
            </a:r>
          </a:p>
          <a:p>
            <a:pPr marL="1085850" lvl="2" indent="-171450" algn="l">
              <a:buFont typeface="Arial" panose="020B0604020202020204" pitchFamily="34" charset="0"/>
              <a:buChar char="•"/>
            </a:pPr>
            <a:r>
              <a:rPr lang="en-US" sz="1200" dirty="0">
                <a:effectLst/>
              </a:rPr>
              <a:t>For example – </a:t>
            </a:r>
          </a:p>
          <a:p>
            <a:pPr marL="1543050" lvl="3" indent="-171450" algn="l">
              <a:buFont typeface="Arial" panose="020B0604020202020204" pitchFamily="34" charset="0"/>
              <a:buChar char="•"/>
            </a:pPr>
            <a:r>
              <a:rPr lang="en-US" sz="1200" dirty="0">
                <a:effectLst/>
              </a:rPr>
              <a:t>Bagels, </a:t>
            </a:r>
          </a:p>
          <a:p>
            <a:pPr marL="1543050" lvl="3" indent="-171450" algn="l">
              <a:buFont typeface="Arial" panose="020B0604020202020204" pitchFamily="34" charset="0"/>
              <a:buChar char="•"/>
            </a:pPr>
            <a:r>
              <a:rPr lang="en-US" sz="1200" dirty="0">
                <a:effectLst/>
              </a:rPr>
              <a:t>Buffet line, </a:t>
            </a:r>
          </a:p>
          <a:p>
            <a:pPr marL="1543050" lvl="3" indent="-171450" algn="l">
              <a:buFont typeface="Arial" panose="020B0604020202020204" pitchFamily="34" charset="0"/>
              <a:buChar char="•"/>
            </a:pPr>
            <a:r>
              <a:rPr lang="en-US" sz="1200" dirty="0">
                <a:effectLst/>
              </a:rPr>
              <a:t>Cafeteria line, </a:t>
            </a:r>
          </a:p>
          <a:p>
            <a:pPr marL="1543050" lvl="3" indent="-171450" algn="l">
              <a:buFont typeface="Arial" panose="020B0604020202020204" pitchFamily="34" charset="0"/>
              <a:buChar char="•"/>
            </a:pPr>
            <a:r>
              <a:rPr lang="en-US" sz="1200" dirty="0">
                <a:effectLst/>
              </a:rPr>
              <a:t>Donuts,</a:t>
            </a:r>
          </a:p>
          <a:p>
            <a:pPr marL="1543050" lvl="3" indent="-171450" algn="l">
              <a:buFont typeface="Arial" panose="020B0604020202020204" pitchFamily="34" charset="0"/>
              <a:buChar char="•"/>
            </a:pPr>
            <a:r>
              <a:rPr lang="en-US" sz="1200" dirty="0">
                <a:effectLst/>
              </a:rPr>
              <a:t> Ice cream, and </a:t>
            </a:r>
          </a:p>
          <a:p>
            <a:pPr marL="1543050" lvl="3" indent="-171450" algn="l">
              <a:buFont typeface="Arial" panose="020B0604020202020204" pitchFamily="34" charset="0"/>
              <a:buChar char="•"/>
            </a:pPr>
            <a:r>
              <a:rPr lang="en-US" sz="1200" dirty="0">
                <a:effectLst/>
              </a:rPr>
              <a:t>Salad bars, </a:t>
            </a:r>
          </a:p>
          <a:p>
            <a:pPr marL="1085850" lvl="2" indent="-171450" algn="l">
              <a:buFont typeface="Arial" panose="020B0604020202020204" pitchFamily="34" charset="0"/>
              <a:buChar char="•"/>
            </a:pPr>
            <a:r>
              <a:rPr lang="en-US" sz="1200" dirty="0">
                <a:effectLst/>
              </a:rPr>
              <a:t>A sign must be placed near the food with the number of calories per serving or per item. </a:t>
            </a:r>
          </a:p>
          <a:p>
            <a:pPr marL="628650" lvl="1" indent="-171450" algn="l">
              <a:buFont typeface="Arial" panose="020B0604020202020204" pitchFamily="34" charset="0"/>
              <a:buChar char="•"/>
            </a:pPr>
            <a:r>
              <a:rPr lang="en-US" sz="1200" dirty="0">
                <a:effectLst/>
              </a:rPr>
              <a:t>For labeling of grab-and-go foods – </a:t>
            </a:r>
          </a:p>
          <a:p>
            <a:pPr marL="1085850" lvl="2" indent="-171450" algn="l">
              <a:buFont typeface="Arial" panose="020B0604020202020204" pitchFamily="34" charset="0"/>
              <a:buChar char="•"/>
            </a:pPr>
            <a:r>
              <a:rPr lang="en-US" sz="1200" dirty="0">
                <a:effectLst/>
              </a:rPr>
              <a:t>A front-of-pack sticker can include the calories. </a:t>
            </a:r>
          </a:p>
          <a:p>
            <a:pPr marL="1085850" lvl="2" indent="-171450" algn="l">
              <a:buFont typeface="Arial" panose="020B0604020202020204" pitchFamily="34" charset="0"/>
              <a:buChar char="•"/>
            </a:pPr>
            <a:endParaRPr lang="en-US" sz="1200" dirty="0">
              <a:effectLst/>
            </a:endParaRPr>
          </a:p>
          <a:p>
            <a:pPr marL="1085850" lvl="2" indent="-171450" algn="l">
              <a:buFont typeface="Arial" panose="020B0604020202020204" pitchFamily="34" charset="0"/>
              <a:buChar char="•"/>
            </a:pPr>
            <a:endParaRPr lang="en-US" sz="1200" dirty="0">
              <a:effectLst/>
            </a:endParaRPr>
          </a:p>
          <a:p>
            <a:pPr marL="0" lvl="0" indent="0" algn="l">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838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#25B – Labeling specifics…vending machine labeling….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Americans eat and drink about one-third of their calories away from home.  </a:t>
            </a:r>
          </a:p>
          <a:p>
            <a:pPr marL="1085850" lvl="2" indent="-171450">
              <a:buFont typeface="Arial" panose="020B0604020202020204" pitchFamily="34" charset="0"/>
              <a:buChar char="•"/>
            </a:pPr>
            <a:r>
              <a:rPr lang="en-US" sz="1200" dirty="0">
                <a:effectLst/>
              </a:rPr>
              <a:t>To assist consumers in having access to clear and consistent nutrition information, the Food and Drug Administration requires calorie labeling for foods in vending machines. </a:t>
            </a:r>
          </a:p>
          <a:p>
            <a:pPr marL="1085850" lvl="2" indent="-171450">
              <a:buFont typeface="Arial" panose="020B0604020202020204" pitchFamily="34" charset="0"/>
              <a:buChar char="•"/>
            </a:pPr>
            <a:r>
              <a:rPr lang="en-US" sz="1200" dirty="0">
                <a:effectLst/>
              </a:rPr>
              <a:t>Not all vending machines are required to contain nutrient-labeled food.  </a:t>
            </a:r>
          </a:p>
          <a:p>
            <a:pPr marL="1543050" lvl="3" indent="-171450">
              <a:buFont typeface="Arial" panose="020B0604020202020204" pitchFamily="34" charset="0"/>
              <a:buChar char="•"/>
            </a:pPr>
            <a:r>
              <a:rPr lang="en-US" sz="1200" dirty="0">
                <a:effectLst/>
              </a:rPr>
              <a:t>Disclosing calorie information of foods sold in vending machines is required by a person owning or operating 20 or more machines. </a:t>
            </a:r>
          </a:p>
          <a:p>
            <a:pPr marL="2000250" lvl="4" indent="-171450">
              <a:buFont typeface="Arial" panose="020B0604020202020204" pitchFamily="34" charset="0"/>
              <a:buChar char="•"/>
            </a:pPr>
            <a:r>
              <a:rPr lang="en-US" sz="1200" dirty="0">
                <a:effectLst/>
              </a:rPr>
              <a:t>Calorie information may be placed on a sign (e.g., small placard, sticker, poster) near the article of food or selection button. </a:t>
            </a:r>
          </a:p>
          <a:p>
            <a:pPr marL="2457450" lvl="5" indent="-171450">
              <a:buFont typeface="Arial" panose="020B0604020202020204" pitchFamily="34" charset="0"/>
              <a:buChar char="•"/>
            </a:pPr>
            <a:r>
              <a:rPr lang="en-US" sz="1200" dirty="0">
                <a:effectLst/>
              </a:rPr>
              <a:t>Electronic or digital displays may also be used.  </a:t>
            </a:r>
          </a:p>
          <a:p>
            <a:pPr marL="2000250" lvl="4" indent="-171450">
              <a:buFont typeface="Arial" panose="020B0604020202020204" pitchFamily="34" charset="0"/>
              <a:buChar char="•"/>
            </a:pPr>
            <a:r>
              <a:rPr lang="en-US" sz="1200" dirty="0">
                <a:effectLst/>
              </a:rPr>
              <a:t>The posting of calorie information for foods sold from bulk vending machines (e.g., gumball machines, mixed nut machines) is acceptable. </a:t>
            </a:r>
          </a:p>
          <a:p>
            <a:pPr marL="2000250" lvl="4" indent="-171450">
              <a:buFont typeface="Arial" panose="020B0604020202020204" pitchFamily="34" charset="0"/>
              <a:buChar char="•"/>
            </a:pPr>
            <a:r>
              <a:rPr lang="en-US" sz="1200" dirty="0">
                <a:effectLst/>
              </a:rPr>
              <a:t>To help ensure that the Food and Drug Administration can contact the operator for enforcement purposes, the contact information must be disclosed on the machines or otherwise with the required calorie declarations. </a:t>
            </a:r>
          </a:p>
          <a:p>
            <a:pPr marL="1085850" lvl="2" indent="-171450">
              <a:buFont typeface="Arial" panose="020B0604020202020204" pitchFamily="34" charset="0"/>
              <a:buChar char="•"/>
            </a:pPr>
            <a:endParaRPr lang="en-US" sz="1200" dirty="0">
              <a:effectLst/>
            </a:endParaRPr>
          </a:p>
          <a:p>
            <a:pPr marL="1085850" lvl="2" indent="-171450">
              <a:buFont typeface="Arial" panose="020B0604020202020204" pitchFamily="34" charset="0"/>
              <a:buChar char="•"/>
            </a:pPr>
            <a:endParaRPr lang="en-US" sz="1200" dirty="0">
              <a:effectLst/>
            </a:endParaRPr>
          </a:p>
          <a:p>
            <a:pPr marL="1085850" lvl="2" indent="-171450">
              <a:buFont typeface="Arial" panose="020B0604020202020204" pitchFamily="34" charset="0"/>
              <a:buChar char="•"/>
            </a:pPr>
            <a:endParaRPr lang="en-US" sz="1200" dirty="0">
              <a:effectLst/>
            </a:endParaRPr>
          </a:p>
          <a:p>
            <a:pPr marL="0" lvl="0" indent="0" algn="l">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44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#3B – U.S. government labeling responsibilities…FDA resources…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As with all Federal agencies, the FDA maintains its regulations in the form of administrative rules, captured in the Code of Federal Regulations (CFR).  </a:t>
            </a:r>
          </a:p>
          <a:p>
            <a:pPr marL="1085850" lvl="2" indent="-171450">
              <a:buFont typeface="Arial" panose="020B0604020202020204" pitchFamily="34" charset="0"/>
              <a:buChar char="•"/>
            </a:pPr>
            <a:r>
              <a:rPr lang="en-US" sz="1200" dirty="0">
                <a:effectLst/>
              </a:rPr>
              <a:t>For the Federal Food, Drug, and Cosmetic Act (FFD&amp;CA), this would be 21 United States Code (U.S.C.) 301 et. seq., 21 CFR   </a:t>
            </a:r>
          </a:p>
          <a:p>
            <a:pPr marL="1085850" lvl="2" indent="-171450">
              <a:buFont typeface="Arial" panose="020B0604020202020204" pitchFamily="34" charset="0"/>
              <a:buChar char="•"/>
            </a:pPr>
            <a:r>
              <a:rPr lang="en-US" sz="1200" dirty="0">
                <a:effectLst/>
              </a:rPr>
              <a:t>For the Egg Products Inspection Act (EPIA), this would be 21 U.S.C. 1031 et. seq., 9 CFR.  </a:t>
            </a:r>
          </a:p>
          <a:p>
            <a:pPr marL="1085850" lvl="2" indent="-171450">
              <a:buFont typeface="Arial" panose="020B0604020202020204" pitchFamily="34" charset="0"/>
              <a:buChar char="•"/>
            </a:pPr>
            <a:r>
              <a:rPr lang="en-US" sz="1200" dirty="0">
                <a:effectLst/>
              </a:rPr>
              <a:t>For the Public Health Service Act (PHSA), this would be found at 42 U.S.C. 201 et. seq., 42 CFR.  </a:t>
            </a:r>
          </a:p>
          <a:p>
            <a:pPr marL="628650" lvl="1" indent="-171450">
              <a:buFont typeface="Arial" panose="020B0604020202020204" pitchFamily="34" charset="0"/>
              <a:buChar char="•"/>
            </a:pPr>
            <a:r>
              <a:rPr lang="en-US" sz="1200" dirty="0">
                <a:effectLst/>
              </a:rPr>
              <a:t>Safeguards more than $1.5 trillion worth of food, cosmetics, and dietary supplements with a budget of $6.5 billion (2022), 18,000 employees (2022), at 270,000 registered facilities of which nearly half are overseas</a:t>
            </a:r>
          </a:p>
          <a:p>
            <a:pPr marL="2000250" lvl="4" indent="-171450">
              <a:buFont typeface="Arial" panose="020B0604020202020204" pitchFamily="34" charset="0"/>
              <a:buChar char="•"/>
            </a:pPr>
            <a:endParaRPr lang="en-US" sz="1200" dirty="0">
              <a:effectLst/>
            </a:endParaRPr>
          </a:p>
          <a:p>
            <a:pPr marL="0" lvl="0" indent="0">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823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#4B – U.S. government labeling responsibilities…FDA -- pet food…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The agency encompasses -- </a:t>
            </a:r>
          </a:p>
          <a:p>
            <a:pPr marL="1085850" lvl="2" indent="-171450">
              <a:buFont typeface="Arial" panose="020B0604020202020204" pitchFamily="34" charset="0"/>
              <a:buChar char="•"/>
            </a:pPr>
            <a:r>
              <a:rPr lang="en-US" sz="1200" dirty="0">
                <a:effectLst/>
              </a:rPr>
              <a:t>Foods program –</a:t>
            </a:r>
          </a:p>
          <a:p>
            <a:pPr marL="1543050" lvl="3" indent="-171450">
              <a:buFont typeface="Arial" panose="020B0604020202020204" pitchFamily="34" charset="0"/>
              <a:buChar char="•"/>
            </a:pPr>
            <a:r>
              <a:rPr lang="en-US" sz="1200" dirty="0">
                <a:effectLst/>
              </a:rPr>
              <a:t>Center for Food Safety and Applied Nutrition (CFSAN). </a:t>
            </a:r>
          </a:p>
          <a:p>
            <a:pPr marL="2000250" lvl="4" indent="-171450">
              <a:buFont typeface="Arial" panose="020B0604020202020204" pitchFamily="34" charset="0"/>
              <a:buChar char="•"/>
            </a:pPr>
            <a:r>
              <a:rPr lang="en-US" sz="1200" dirty="0">
                <a:effectLst/>
              </a:rPr>
              <a:t>Houses the office and staff responsible for labeling policy.</a:t>
            </a:r>
          </a:p>
          <a:p>
            <a:pPr marL="1085850" lvl="2" indent="-171450">
              <a:buFont typeface="Arial" panose="020B0604020202020204" pitchFamily="34" charset="0"/>
              <a:buChar char="•"/>
            </a:pPr>
            <a:r>
              <a:rPr lang="en-US" sz="1200" dirty="0">
                <a:effectLst/>
              </a:rPr>
              <a:t>Field programs – </a:t>
            </a:r>
          </a:p>
          <a:p>
            <a:pPr marL="1543050" lvl="3" indent="-171450">
              <a:buFont typeface="Arial" panose="020B0604020202020204" pitchFamily="34" charset="0"/>
              <a:buChar char="•"/>
            </a:pPr>
            <a:r>
              <a:rPr lang="en-US" sz="1200" dirty="0">
                <a:effectLst/>
              </a:rPr>
              <a:t>Office of Regulatory Affairs, and </a:t>
            </a:r>
          </a:p>
          <a:p>
            <a:pPr marL="1543050" lvl="3" indent="-171450">
              <a:buFont typeface="Arial" panose="020B0604020202020204" pitchFamily="34" charset="0"/>
              <a:buChar char="•"/>
            </a:pPr>
            <a:r>
              <a:rPr lang="en-US" sz="1200" dirty="0">
                <a:effectLst/>
              </a:rPr>
              <a:t>Center for Veterinary Medicine</a:t>
            </a:r>
          </a:p>
          <a:p>
            <a:pPr marL="2000250" lvl="4" indent="-171450">
              <a:buFont typeface="Arial" panose="020B0604020202020204" pitchFamily="34" charset="0"/>
              <a:buChar char="•"/>
            </a:pPr>
            <a:r>
              <a:rPr lang="en-US" sz="1200" dirty="0">
                <a:effectLst/>
              </a:rPr>
              <a:t>Plays a role in animal feed and veterinary drug safety for animals, including those destined for human consumption.  </a:t>
            </a:r>
          </a:p>
          <a:p>
            <a:pPr marL="2000250" lvl="4" indent="-171450">
              <a:buFont typeface="Arial" panose="020B0604020202020204" pitchFamily="34" charset="0"/>
              <a:buChar char="•"/>
            </a:pPr>
            <a:r>
              <a:rPr lang="en-US" sz="1200" dirty="0">
                <a:effectLst/>
              </a:rPr>
              <a:t>Approves and regulates new animal drugs and monitors their proper use.  </a:t>
            </a:r>
          </a:p>
          <a:p>
            <a:pPr marL="2000250" lvl="4" indent="-171450">
              <a:buFont typeface="Arial" panose="020B0604020202020204" pitchFamily="34" charset="0"/>
              <a:buChar char="•"/>
            </a:pPr>
            <a:r>
              <a:rPr lang="en-US" sz="1200" dirty="0">
                <a:effectLst/>
              </a:rPr>
              <a:t>Tolerances are established for veterinary drugs, along with action levels that are established for food additives and environmental contaminants.  </a:t>
            </a:r>
          </a:p>
          <a:p>
            <a:pPr marL="2457450" lvl="5" indent="-171450">
              <a:buFont typeface="Arial" panose="020B0604020202020204" pitchFamily="34" charset="0"/>
              <a:buChar char="•"/>
            </a:pPr>
            <a:r>
              <a:rPr lang="en-US" sz="1200" dirty="0">
                <a:effectLst/>
              </a:rPr>
              <a:t>The same law associated with the labeling of human food is applicable to pet food.  </a:t>
            </a:r>
          </a:p>
          <a:p>
            <a:pPr marL="2457450" lvl="5" indent="-171450">
              <a:buFont typeface="Arial" panose="020B0604020202020204" pitchFamily="34" charset="0"/>
              <a:buChar char="•"/>
            </a:pPr>
            <a:r>
              <a:rPr lang="en-US" sz="1200" dirty="0">
                <a:effectLst/>
              </a:rPr>
              <a:t>One difference between human and pet food labeling is that for pet food, a Guaranteed Analysis (GA) must be provided on the product label.  The Guaranteed Analysis provides product information about nutrients required for certain pets.  </a:t>
            </a:r>
          </a:p>
          <a:p>
            <a:pPr marL="2457450" lvl="5" indent="-171450">
              <a:buFont typeface="Arial" panose="020B0604020202020204" pitchFamily="34" charset="0"/>
              <a:buChar char="•"/>
            </a:pPr>
            <a:r>
              <a:rPr lang="en-US" sz="1200" dirty="0">
                <a:effectLst/>
              </a:rPr>
              <a:t>Pet food may also contain voluntary label claims made about the product.  Pet food labeling is regulated at two levels.  There must be proper identification of the product, net quantity statement, name, and place of business of the manufacturer or distributor, and proper listing of all the ingredients in the product from most to least, based on weight.  </a:t>
            </a:r>
          </a:p>
          <a:p>
            <a:pPr marL="2457450" lvl="5" indent="-171450" algn="l">
              <a:buFont typeface="Arial" panose="020B0604020202020204" pitchFamily="34" charset="0"/>
              <a:buChar char="•"/>
            </a:pPr>
            <a:r>
              <a:rPr lang="en-US" sz="1200" dirty="0">
                <a:effectLst/>
              </a:rPr>
              <a:t>Pet food containing animal by-product must use edible source material. </a:t>
            </a:r>
          </a:p>
          <a:p>
            <a:pPr marL="2914650" lvl="6" indent="-171450" algn="l">
              <a:buFont typeface="Arial" panose="020B0604020202020204" pitchFamily="34" charset="0"/>
              <a:buChar char="•"/>
            </a:pPr>
            <a:r>
              <a:rPr lang="en-US" sz="1200" dirty="0">
                <a:effectLst/>
              </a:rPr>
              <a:t>Note that these edible materials consist largely of slaughterhouse waste (e.g., skin, bones, horn and hooves, blood, fat, and offal) that would not be used in human food manufacturing.</a:t>
            </a:r>
          </a:p>
          <a:p>
            <a:pPr marL="2914650" lvl="6" indent="-171450" algn="l">
              <a:buFont typeface="Arial" panose="020B0604020202020204" pitchFamily="34" charset="0"/>
              <a:buChar char="•"/>
            </a:pPr>
            <a:r>
              <a:rPr lang="en-US" sz="1200" dirty="0">
                <a:effectLst/>
              </a:rPr>
              <a:t>The Federal government does recognize that humans do eat pet food, which oftentimes is a less expensive protein source for humans.</a:t>
            </a:r>
          </a:p>
          <a:p>
            <a:pPr marL="2914650" lvl="6" indent="-171450" algn="l">
              <a:buFont typeface="Arial" panose="020B0604020202020204" pitchFamily="34" charset="0"/>
              <a:buChar char="•"/>
            </a:pPr>
            <a:r>
              <a:rPr lang="en-US" sz="1200" dirty="0">
                <a:effectLst/>
              </a:rPr>
              <a:t>Although the additives used are not unsafe for humans, most pet foods are unappetizing and contain nutrient profiles specific to the needs of pets and are, thus, not recommended for long term consumption by humans.  </a:t>
            </a:r>
          </a:p>
          <a:p>
            <a:pPr marL="2457450" lvl="5" indent="-171450" algn="l">
              <a:buFont typeface="Arial" panose="020B0604020202020204" pitchFamily="34" charset="0"/>
              <a:buChar char="•"/>
            </a:pPr>
            <a:r>
              <a:rPr lang="en-US" sz="1200" dirty="0">
                <a:effectLst/>
              </a:rPr>
              <a:t>As with human food, there generally is no prior-approval of labels for pet food unless specific claims are made on the label before the product is placed in commerce.  </a:t>
            </a:r>
          </a:p>
          <a:p>
            <a:pPr marL="2000250" lvl="4" indent="-171450">
              <a:buFont typeface="Arial" panose="020B0604020202020204" pitchFamily="34" charset="0"/>
              <a:buChar char="•"/>
            </a:pPr>
            <a:r>
              <a:rPr lang="en-US" sz="1200" dirty="0">
                <a:effectLst/>
              </a:rPr>
              <a:t>[Pic of canned “natural ingredient” dog food]  -- As we move forward in this course, we will begin to focus more on examples of misleading labeling.  However, today, I am showing a label I recently took while grocery shopping.  I was struck by how appetizing the picture on the label looked.  If you are a meat and “natural” food lover, doesn’t the picture on the label look appealing?  Would you be inclined to purchase this canned item if it was lying in a discount bin loaded with a variety of canned food items?  Upon closer look, in very fine print do you see that this is a can of dog food?  Of even more concern, this canned dog food item was less expensive than a comparable beef stew canned human food item.  The very small print signifying that this is “food for dogs” is hard to read and there isn’t a picture of a dog on the label similar to the other can.  </a:t>
            </a:r>
          </a:p>
          <a:p>
            <a:pPr marL="2457450" lvl="5" indent="-171450">
              <a:buFont typeface="Arial" panose="020B0604020202020204" pitchFamily="34" charset="0"/>
              <a:buChar char="•"/>
            </a:pPr>
            <a:endParaRPr lang="en-US" sz="1200" dirty="0">
              <a:effectLst/>
            </a:endParaRPr>
          </a:p>
          <a:p>
            <a:pPr marL="2457450" lvl="5" indent="-171450">
              <a:buFont typeface="Arial" panose="020B0604020202020204" pitchFamily="34" charset="0"/>
              <a:buChar char="•"/>
            </a:pPr>
            <a:endParaRPr lang="en-US" sz="1200" dirty="0">
              <a:effectLst/>
            </a:endParaRPr>
          </a:p>
          <a:p>
            <a:pPr marL="1371600" marR="0" lvl="3" indent="0">
              <a:spcBef>
                <a:spcPts val="0"/>
              </a:spcBef>
              <a:spcAft>
                <a:spcPts val="0"/>
              </a:spcAft>
              <a:buFont typeface="Arial" panose="020B0604020202020204" pitchFamily="34" charset="0"/>
              <a:buNone/>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142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#5B –U.S. government labeling responsibilities…USDA resources…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The USDA FSIS is one of 18 agencies within the USDA, with FSIS implementing the assigned food safety statutes (i.e., EPIA, FMIA, and PPIA) and associated food labeling policies.     </a:t>
            </a:r>
          </a:p>
          <a:p>
            <a:pPr marL="1085850" lvl="2" indent="-171450">
              <a:buFont typeface="Arial" panose="020B0604020202020204" pitchFamily="34" charset="0"/>
              <a:buChar char="•"/>
            </a:pPr>
            <a:r>
              <a:rPr lang="en-US" sz="1200" dirty="0">
                <a:effectLst/>
              </a:rPr>
              <a:t>The administrative rules implemented by the USDA FSIS are associated with meat, poultry, and processed egg products and are captured in a different set of the CFR than those of the FDA. </a:t>
            </a:r>
          </a:p>
          <a:p>
            <a:pPr marL="1543050" lvl="3" indent="-171450">
              <a:buFont typeface="Arial" panose="020B0604020202020204" pitchFamily="34" charset="0"/>
              <a:buChar char="•"/>
            </a:pPr>
            <a:r>
              <a:rPr lang="en-US" sz="1200" dirty="0">
                <a:effectLst/>
              </a:rPr>
              <a:t>For the Egg Products Inspection Act, this would be 21 U.S.C. 1031 et. seq., 9 CFR.  </a:t>
            </a:r>
          </a:p>
          <a:p>
            <a:pPr marL="1543050" lvl="3" indent="-171450">
              <a:buFont typeface="Arial" panose="020B0604020202020204" pitchFamily="34" charset="0"/>
              <a:buChar char="•"/>
            </a:pPr>
            <a:r>
              <a:rPr lang="en-US" sz="1200" dirty="0">
                <a:effectLst/>
              </a:rPr>
              <a:t>For the Federal Meat Inspection Act, this would be 21 U.S.C. 601 et. seq., 9 CFR.  </a:t>
            </a:r>
          </a:p>
          <a:p>
            <a:pPr marL="1543050" lvl="3" indent="-171450">
              <a:buFont typeface="Arial" panose="020B0604020202020204" pitchFamily="34" charset="0"/>
              <a:buChar char="•"/>
            </a:pPr>
            <a:r>
              <a:rPr lang="en-US" sz="1200" dirty="0">
                <a:effectLst/>
              </a:rPr>
              <a:t>For the Poultry Products Inspection Act this would be 21 U.S.C. 451 et. seq., 9 CFR.  </a:t>
            </a:r>
          </a:p>
          <a:p>
            <a:pPr marL="1085850" lvl="2" indent="-171450">
              <a:buFont typeface="Arial" panose="020B0604020202020204" pitchFamily="34" charset="0"/>
              <a:buChar char="•"/>
            </a:pPr>
            <a:r>
              <a:rPr lang="en-US" sz="1200" dirty="0">
                <a:effectLst/>
              </a:rPr>
              <a:t>The EPIA applies to any product capable of use as human food made from the shell egg content from a chicken, duck, goose, and guinea.  </a:t>
            </a:r>
          </a:p>
          <a:p>
            <a:pPr marL="1543050" lvl="3" indent="-171450">
              <a:buFont typeface="Arial" panose="020B0604020202020204" pitchFamily="34" charset="0"/>
              <a:buChar char="•"/>
            </a:pPr>
            <a:r>
              <a:rPr lang="en-US" sz="1200" dirty="0">
                <a:effectLst/>
              </a:rPr>
              <a:t>Any egg product (shell egg or processed egg) from other sources would be under the jurisdiction of the Food and Drug Administration.  </a:t>
            </a:r>
          </a:p>
          <a:p>
            <a:pPr marL="1543050" lvl="3" indent="-171450">
              <a:buFont typeface="Arial" panose="020B0604020202020204" pitchFamily="34" charset="0"/>
              <a:buChar char="•"/>
            </a:pPr>
            <a:r>
              <a:rPr lang="en-US" sz="1200" dirty="0">
                <a:effectLst/>
              </a:rPr>
              <a:t>For the USDA FSIS processed egg products, you might be most familiar with whole eggs, egg white, or egg yolks in frozen/refrigerated liquid form or in dried forms, as well as liquid mixtures.  </a:t>
            </a:r>
          </a:p>
          <a:p>
            <a:pPr marL="1543050" lvl="3" indent="-171450">
              <a:buFont typeface="Arial" panose="020B0604020202020204" pitchFamily="34" charset="0"/>
              <a:buChar char="•"/>
            </a:pPr>
            <a:r>
              <a:rPr lang="en-US" sz="1200" dirty="0">
                <a:effectLst/>
              </a:rPr>
              <a:t>These egg products regulated by the USDA FSIS are pasteurized at inspected plants so that the resulting product is free of harmful pathogens when purchased at the grocery store.  </a:t>
            </a:r>
          </a:p>
          <a:p>
            <a:pPr marL="2000250" lvl="4" indent="-171450">
              <a:buFont typeface="Arial" panose="020B0604020202020204" pitchFamily="34" charset="0"/>
              <a:buChar char="•"/>
            </a:pPr>
            <a:r>
              <a:rPr lang="en-US" sz="1200" dirty="0">
                <a:effectLst/>
              </a:rPr>
              <a:t>Consequently, the products can be safely consumed without cooking.  </a:t>
            </a:r>
          </a:p>
          <a:p>
            <a:pPr marL="1085850" lvl="2" indent="-171450">
              <a:buFont typeface="Arial" panose="020B0604020202020204" pitchFamily="34" charset="0"/>
              <a:buChar char="•"/>
            </a:pPr>
            <a:r>
              <a:rPr lang="en-US" sz="1200" dirty="0">
                <a:effectLst/>
              </a:rPr>
              <a:t>The FMIA applies to any product capable of use as human food made from the carcass of cattle, equine, goats, sheep, siluriformes or catfish, and swine.  </a:t>
            </a:r>
          </a:p>
          <a:p>
            <a:pPr marL="1543050" lvl="3" indent="-171450">
              <a:buFont typeface="Arial" panose="020B0604020202020204" pitchFamily="34" charset="0"/>
              <a:buChar char="•"/>
            </a:pPr>
            <a:r>
              <a:rPr lang="en-US" sz="1200" dirty="0">
                <a:effectLst/>
              </a:rPr>
              <a:t>Even though horse meat is considered meat in the U.S., for at least the past decade, no horse meat can be sold for human consumption due in part to Congressional appropriation language that denies funding for slaughter inspection and, thus, creates a temporary ban.  </a:t>
            </a:r>
          </a:p>
          <a:p>
            <a:pPr marL="2000250" lvl="4" indent="-171450">
              <a:buFont typeface="Arial" panose="020B0604020202020204" pitchFamily="34" charset="0"/>
              <a:buChar char="•"/>
            </a:pPr>
            <a:r>
              <a:rPr lang="en-US" sz="1200" dirty="0">
                <a:effectLst/>
              </a:rPr>
              <a:t>The law allows for the slaughter of horses for human consumption, but uninspected product cannot be sold.  Horse meat product is available for pet food.  Note that horse meat is a delicacy in most other countries.</a:t>
            </a:r>
          </a:p>
          <a:p>
            <a:pPr marL="1543050" lvl="3" indent="-171450">
              <a:buFont typeface="Arial" panose="020B0604020202020204" pitchFamily="34" charset="0"/>
              <a:buChar char="•"/>
            </a:pPr>
            <a:r>
              <a:rPr lang="en-US" sz="1200" dirty="0">
                <a:effectLst/>
              </a:rPr>
              <a:t>Regarding siluriformes, to ensure that such product is inspected prior to “slaughter,” In 2014, Congress designated this fish product within the Federal Meat Inspection Act’s definition of meat, thus requiring the product to be inspected and technically classified as “meat” for purposes of international trade.</a:t>
            </a:r>
          </a:p>
          <a:p>
            <a:pPr marL="2000250" lvl="4" indent="-171450">
              <a:buFont typeface="Arial" panose="020B0604020202020204" pitchFamily="34" charset="0"/>
              <a:buChar char="•"/>
            </a:pPr>
            <a:r>
              <a:rPr lang="en-US" sz="1200" dirty="0">
                <a:effectLst/>
              </a:rPr>
              <a:t>By doing so, Asian countries that were overtaking the U.S. market for “catfish” now must have an inspection system equivalent to the U.S. for trading with the U.S.  </a:t>
            </a:r>
          </a:p>
          <a:p>
            <a:pPr marL="2000250" lvl="4" indent="-171450">
              <a:buFont typeface="Arial" panose="020B0604020202020204" pitchFamily="34" charset="0"/>
              <a:buChar char="•"/>
            </a:pPr>
            <a:r>
              <a:rPr lang="en-US" sz="1200" dirty="0">
                <a:effectLst/>
              </a:rPr>
              <a:t>Asian countries quickly implemented an inspection system and are exporting the product to the U.S.  consumption.</a:t>
            </a:r>
          </a:p>
          <a:p>
            <a:pPr marL="1543050" lvl="3" indent="-171450">
              <a:buFont typeface="Arial" panose="020B0604020202020204" pitchFamily="34" charset="0"/>
              <a:buChar char="•"/>
            </a:pPr>
            <a:r>
              <a:rPr lang="en-US" sz="1200" dirty="0">
                <a:effectLst/>
              </a:rPr>
              <a:t>“Meat” from sources other than the livestock species specified in the FMIA (e.g., deer, buffalo, rattlesnake) is referred to as “exotic species meat” and is under the jurisdiction of the Food and Drug Administration.           </a:t>
            </a:r>
          </a:p>
          <a:p>
            <a:pPr marL="1085850" lvl="2" indent="-171450">
              <a:buFont typeface="Arial" panose="020B0604020202020204" pitchFamily="34" charset="0"/>
              <a:buChar char="•"/>
            </a:pPr>
            <a:r>
              <a:rPr lang="en-US" sz="1200" dirty="0">
                <a:effectLst/>
              </a:rPr>
              <a:t>The PPIA applies to any product capable of use as human food made from the carcass of domesticated chickens, ducks, geese, guineas, ratites (i.e., ostrich), squab (i.e., pigeon), and turkeys.</a:t>
            </a:r>
          </a:p>
          <a:p>
            <a:pPr marL="1543050" lvl="3" indent="-171450">
              <a:buFont typeface="Arial" panose="020B0604020202020204" pitchFamily="34" charset="0"/>
              <a:buChar char="•"/>
            </a:pPr>
            <a:r>
              <a:rPr lang="en-US" sz="1200" dirty="0">
                <a:effectLst/>
              </a:rPr>
              <a:t>“Poultry” from any other sources would be under the jurisdiction of the FDA.</a:t>
            </a:r>
          </a:p>
          <a:p>
            <a:pPr marL="1543050" lvl="3" indent="-171450">
              <a:buFont typeface="Arial" panose="020B0604020202020204" pitchFamily="34" charset="0"/>
              <a:buChar char="•"/>
            </a:pPr>
            <a:r>
              <a:rPr lang="en-US" sz="1200" dirty="0">
                <a:effectLst/>
              </a:rPr>
              <a:t>Ensures that the commercial supply of these products is safe, wholesome, and correctly labeled.</a:t>
            </a:r>
          </a:p>
          <a:p>
            <a:pPr marL="628650" lvl="1" indent="-171450">
              <a:buFont typeface="Arial" panose="020B0604020202020204" pitchFamily="34" charset="0"/>
              <a:buChar char="•"/>
            </a:pPr>
            <a:r>
              <a:rPr lang="en-US" sz="1200" dirty="0">
                <a:effectLst/>
              </a:rPr>
              <a:t>Monitors domestic and imported products for safety against bacterial contamination, residues of pesticides, drugs, and other chemicals, and for truthful and accurate labeling.</a:t>
            </a:r>
          </a:p>
          <a:p>
            <a:pPr marL="628650" lvl="1" indent="-171450">
              <a:buFont typeface="Arial" panose="020B0604020202020204" pitchFamily="34" charset="0"/>
              <a:buChar char="•"/>
            </a:pPr>
            <a:r>
              <a:rPr lang="en-US" sz="1200" dirty="0">
                <a:effectLst/>
              </a:rPr>
              <a:t>Nearly 6,600 registered facilities (all within the U.S.) are regulated by the FSIS employing 8,600 employees, and has an operating budget of $1.2 billion. </a:t>
            </a:r>
          </a:p>
          <a:p>
            <a:pPr marL="1085850" lvl="2" indent="-171450">
              <a:buFont typeface="Arial" panose="020B0604020202020204" pitchFamily="34" charset="0"/>
              <a:buChar char="•"/>
            </a:pPr>
            <a:r>
              <a:rPr lang="en-US" sz="1200" dirty="0">
                <a:effectLst/>
              </a:rPr>
              <a:t>Inspectors are assigned to be present in every inspected facility every day and every shift.  The mark of inspection is placed on acceptable products prior to entry into commerce.  If product is suspected of being adulterated, unwholesome, or incorrectly labeled, such product cannot enter commerce.  </a:t>
            </a:r>
          </a:p>
          <a:p>
            <a:pPr marL="628650" lvl="1" indent="-171450">
              <a:buFont typeface="Arial" panose="020B0604020202020204" pitchFamily="34" charset="0"/>
              <a:buChar char="•"/>
            </a:pPr>
            <a:r>
              <a:rPr lang="en-US" sz="1200" dirty="0">
                <a:effectLst/>
              </a:rPr>
              <a:t>Unlike the FDA, the USDA FSIS conducts pre-market approval of all labeling.  </a:t>
            </a:r>
          </a:p>
          <a:p>
            <a:pPr marL="1085850" lvl="2" indent="-171450">
              <a:buFont typeface="Arial" panose="020B0604020202020204" pitchFamily="34" charset="0"/>
              <a:buChar char="•"/>
            </a:pPr>
            <a:r>
              <a:rPr lang="en-US" sz="1200" dirty="0">
                <a:effectLst/>
              </a:rPr>
              <a:t>For products in the U.S., labels can include some Spanish language, but certain information must always also be in English. </a:t>
            </a:r>
          </a:p>
          <a:p>
            <a:pPr marL="628650" lvl="1" indent="-171450">
              <a:buFont typeface="Arial" panose="020B0604020202020204" pitchFamily="34" charset="0"/>
              <a:buChar char="•"/>
            </a:pPr>
            <a:r>
              <a:rPr lang="en-US" sz="1200" dirty="0">
                <a:effectLst/>
              </a:rPr>
              <a:t>The assigned inspection legend must be present on all product in commerce, which includes the establishment number producing the product for sale.  </a:t>
            </a:r>
          </a:p>
          <a:p>
            <a:pPr marL="628650" lvl="1" indent="-171450">
              <a:buFont typeface="Arial" panose="020B0604020202020204" pitchFamily="34" charset="0"/>
              <a:buChar char="•"/>
            </a:pPr>
            <a:r>
              <a:rPr lang="en-US" sz="1200" dirty="0">
                <a:effectLst/>
              </a:rPr>
              <a:t>Also, a safe handling instruction must be present on not-ready-to-eat product, as well as a “sell by date” or “use by date” or “for best quality date,” which is primarily for quality and not safety.  </a:t>
            </a:r>
          </a:p>
          <a:p>
            <a:pPr marL="1085850" lvl="2" indent="-171450">
              <a:buFont typeface="Arial" panose="020B0604020202020204" pitchFamily="34" charset="0"/>
              <a:buChar char="•"/>
            </a:pPr>
            <a:r>
              <a:rPr lang="en-US" sz="1200" dirty="0">
                <a:effectLst/>
              </a:rPr>
              <a:t>Baby food, for reasons of optimal nutritional quality, is one of the few foods requiring a “use by” date for a safety purposes.   </a:t>
            </a:r>
          </a:p>
          <a:p>
            <a:pPr marL="1085850" lvl="2" indent="-171450">
              <a:buFont typeface="Arial" panose="020B0604020202020204" pitchFamily="34" charset="0"/>
              <a:buChar char="•"/>
            </a:pPr>
            <a:r>
              <a:rPr lang="en-US" sz="1200" dirty="0">
                <a:effectLst/>
              </a:rPr>
              <a:t>Note:  As part of the managerial process in food establishments, except for foods packaged in a reduced oxygen packaging method, food held for more than 24 hours must be clearly marked to indicate the date by which the food must be consumed on the premises, sold, or discarded when held at a temperature of 41 degrees Fahrenheit or less for a maximum of 7 days.  The day of preparation is counted as Day 1.  This managerial process does not apply to consumers or to the products they purchase. </a:t>
            </a:r>
          </a:p>
          <a:p>
            <a:pPr marL="0" lvl="0" indent="0">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571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#6B – U.S. government labeling responsibilities…USDA inspection shield… </a:t>
            </a:r>
          </a:p>
          <a:p>
            <a:pPr marL="171450" lvl="0" indent="-171450">
              <a:buFont typeface="Arial" panose="020B0604020202020204" pitchFamily="34" charset="0"/>
              <a:buChar char="•"/>
            </a:pPr>
            <a:r>
              <a:rPr lang="en-US" sz="1200" dirty="0">
                <a:effectLst/>
              </a:rPr>
              <a:t>Week 2 Topics – </a:t>
            </a:r>
          </a:p>
          <a:p>
            <a:pPr marL="628650" lvl="1" indent="-171450">
              <a:buFont typeface="Arial" panose="020B0604020202020204" pitchFamily="34" charset="0"/>
              <a:buChar char="•"/>
            </a:pPr>
            <a:r>
              <a:rPr lang="en-US" sz="1200" dirty="0">
                <a:effectLst/>
              </a:rPr>
              <a:t>Jurisdictional clarification – </a:t>
            </a:r>
          </a:p>
          <a:p>
            <a:pPr marL="1085850" lvl="2" indent="-171450">
              <a:buFont typeface="Arial" panose="020B0604020202020204" pitchFamily="34" charset="0"/>
              <a:buChar char="•"/>
            </a:pPr>
            <a:r>
              <a:rPr lang="en-US" sz="1200" dirty="0">
                <a:effectLst/>
              </a:rPr>
              <a:t>To ascertain whether the USDA FSIS or the FDA is the responsible agency for a food product, the decision resides either by statute or by the amount of animal-based component in the finished product.  </a:t>
            </a:r>
          </a:p>
          <a:p>
            <a:pPr marL="1543050" lvl="3" indent="-171450">
              <a:buFont typeface="Arial" panose="020B0604020202020204" pitchFamily="34" charset="0"/>
              <a:buChar char="•"/>
            </a:pPr>
            <a:r>
              <a:rPr lang="en-US" sz="1200" dirty="0">
                <a:effectLst/>
              </a:rPr>
              <a:t>If the food contains at least 2 % cooked (or 3 % raw) meat, poultry, or processed egg product or traditionally is viewed as a food product of the livestock, poultry, or egg industry, the food is regulated by the USDA FSIS. </a:t>
            </a:r>
          </a:p>
          <a:p>
            <a:pPr marL="1543050" lvl="3" indent="-171450">
              <a:buFont typeface="Arial" panose="020B0604020202020204" pitchFamily="34" charset="0"/>
              <a:buChar char="•"/>
            </a:pPr>
            <a:r>
              <a:rPr lang="en-US" sz="1200" dirty="0">
                <a:effectLst/>
              </a:rPr>
              <a:t>Examples of USDA products containing both FDA and USDA ingredients – </a:t>
            </a:r>
          </a:p>
          <a:p>
            <a:pPr marL="2000250" lvl="4" indent="-171450">
              <a:buFont typeface="Arial" panose="020B0604020202020204" pitchFamily="34" charset="0"/>
              <a:buChar char="•"/>
            </a:pPr>
            <a:r>
              <a:rPr lang="en-US" sz="1200" dirty="0">
                <a:effectLst/>
              </a:rPr>
              <a:t>Open-face sandwiches</a:t>
            </a:r>
          </a:p>
          <a:p>
            <a:pPr marL="2000250" lvl="4" indent="-171450">
              <a:buFont typeface="Arial" panose="020B0604020202020204" pitchFamily="34" charset="0"/>
              <a:buChar char="•"/>
            </a:pPr>
            <a:r>
              <a:rPr lang="en-US" sz="1200" dirty="0">
                <a:effectLst/>
              </a:rPr>
              <a:t>Lunchables product kits</a:t>
            </a:r>
          </a:p>
          <a:p>
            <a:pPr marL="2000250" lvl="4" indent="-171450">
              <a:buFont typeface="Arial" panose="020B0604020202020204" pitchFamily="34" charset="0"/>
              <a:buChar char="•"/>
            </a:pPr>
            <a:r>
              <a:rPr lang="en-US" sz="1200" dirty="0">
                <a:effectLst/>
              </a:rPr>
              <a:t>Caesar salad with broiled chicken, and </a:t>
            </a:r>
          </a:p>
          <a:p>
            <a:pPr marL="2000250" lvl="4" indent="-171450">
              <a:buFont typeface="Arial" panose="020B0604020202020204" pitchFamily="34" charset="0"/>
              <a:buChar char="•"/>
            </a:pPr>
            <a:r>
              <a:rPr lang="en-US" sz="1200" dirty="0">
                <a:effectLst/>
              </a:rPr>
              <a:t>Pepperoni pizza</a:t>
            </a:r>
          </a:p>
          <a:p>
            <a:pPr marL="1085850" lvl="2" indent="-171450">
              <a:buFont typeface="Arial" panose="020B0604020202020204" pitchFamily="34" charset="0"/>
              <a:buChar char="•"/>
            </a:pPr>
            <a:r>
              <a:rPr lang="en-US" sz="1200" dirty="0">
                <a:effectLst/>
              </a:rPr>
              <a:t>This jurisdictional issue is one that confuses consumers and frustrates the food industry. </a:t>
            </a:r>
          </a:p>
          <a:p>
            <a:pPr marL="1543050" lvl="3" indent="-171450">
              <a:buFont typeface="Arial" panose="020B0604020202020204" pitchFamily="34" charset="0"/>
              <a:buChar char="•"/>
            </a:pPr>
            <a:r>
              <a:rPr lang="en-US" sz="1200" dirty="0">
                <a:effectLst/>
              </a:rPr>
              <a:t>For the consumer, there is uncertainty as to who is responsible in case there is an illness.    </a:t>
            </a:r>
          </a:p>
          <a:p>
            <a:pPr marL="1543050" lvl="3" indent="-171450">
              <a:buFont typeface="Arial" panose="020B0604020202020204" pitchFamily="34" charset="0"/>
              <a:buChar char="•"/>
            </a:pPr>
            <a:r>
              <a:rPr lang="en-US" sz="1200" dirty="0">
                <a:effectLst/>
              </a:rPr>
              <a:t>For industry, the frustration stems primarily from the type of inspection that is required.  Specifically, that there is a government inspector in the facility every day of operation albeit at no cost to the facility for the daily inspection.  There is increased opportunity for the inspector to find a problem and delay production schedules.  </a:t>
            </a:r>
          </a:p>
          <a:p>
            <a:pPr marL="2000250" lvl="4" indent="-171450">
              <a:buFont typeface="Arial" panose="020B0604020202020204" pitchFamily="34" charset="0"/>
              <a:buChar char="•"/>
            </a:pPr>
            <a:r>
              <a:rPr lang="en-US" sz="1200" dirty="0">
                <a:effectLst/>
              </a:rPr>
              <a:t>Also, operations must pay for overtime if the operation operates multiple shifts or works outside assigned work hours. </a:t>
            </a:r>
          </a:p>
          <a:p>
            <a:pPr marL="1085850" lvl="2" indent="-171450">
              <a:buFont typeface="Arial" panose="020B0604020202020204" pitchFamily="34" charset="0"/>
              <a:buChar char="•"/>
            </a:pPr>
            <a:r>
              <a:rPr lang="en-US" sz="1200" dirty="0">
                <a:effectLst/>
              </a:rPr>
              <a:t>With USDA FSIS, problems are caught every day and product does not enter commerce until corrected. </a:t>
            </a:r>
          </a:p>
          <a:p>
            <a:pPr marL="1085850" lvl="2" indent="-171450">
              <a:buFont typeface="Arial" panose="020B0604020202020204" pitchFamily="34" charset="0"/>
              <a:buChar char="•"/>
            </a:pPr>
            <a:r>
              <a:rPr lang="en-US" sz="1200" dirty="0">
                <a:effectLst/>
              </a:rPr>
              <a:t>With the FDA approach, a problem in commerce must be identified (almost exclusively by the consumer) and then affected product must be removed or destroyed. </a:t>
            </a:r>
          </a:p>
          <a:p>
            <a:pPr marL="1085850" lvl="2" indent="-171450">
              <a:buFont typeface="Arial" panose="020B0604020202020204" pitchFamily="34" charset="0"/>
              <a:buChar char="•"/>
            </a:pPr>
            <a:r>
              <a:rPr lang="en-US" sz="1200" dirty="0">
                <a:effectLst/>
              </a:rPr>
              <a:t>From my perspective, I don’t have any sympathy for the industry issues and their fear of getting “caught.”</a:t>
            </a:r>
          </a:p>
          <a:p>
            <a:pPr>
              <a:buFont typeface="Arial" panose="020B0604020202020204" pitchFamily="34" charset="0"/>
              <a:buNone/>
            </a:pPr>
            <a:endParaRPr lang="en-US" sz="1200" dirty="0">
              <a:effectLst/>
            </a:endParaRPr>
          </a:p>
          <a:p>
            <a:pPr>
              <a:buFont typeface="Arial" panose="020B0604020202020204" pitchFamily="34" charset="0"/>
              <a:buNone/>
            </a:pPr>
            <a:endParaRPr lang="en-US" sz="1200" dirty="0">
              <a:effectLst/>
            </a:endParaRPr>
          </a:p>
          <a:p>
            <a:pPr>
              <a:buFont typeface="Arial" panose="020B0604020202020204" pitchFamily="34" charset="0"/>
              <a:buNone/>
            </a:pPr>
            <a:endParaRPr lang="en-US" sz="1200" dirty="0">
              <a:effectLst/>
            </a:endParaRPr>
          </a:p>
          <a:p>
            <a:pPr marL="0" lvl="0" indent="0">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807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#7B – U.S. government labeling responsibilities…FDA ingredient…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These two labels are for a similar product – cookie dough. </a:t>
            </a:r>
          </a:p>
          <a:p>
            <a:pPr marL="1085850" lvl="2" indent="-171450">
              <a:buFont typeface="Arial" panose="020B0604020202020204" pitchFamily="34" charset="0"/>
              <a:buChar char="•"/>
            </a:pPr>
            <a:r>
              <a:rPr lang="en-US" sz="1200" dirty="0">
                <a:effectLst/>
              </a:rPr>
              <a:t>The “blue” labeled product states that the cookie dough can be eaten “raw” or cooked due, in part, to the use of treated baking flour and the use of pasteurized egg products.  </a:t>
            </a:r>
          </a:p>
          <a:p>
            <a:pPr marL="628650" lvl="1" indent="-171450">
              <a:buFont typeface="Arial" panose="020B0604020202020204" pitchFamily="34" charset="0"/>
              <a:buChar char="•"/>
            </a:pPr>
            <a:r>
              <a:rPr lang="en-US" sz="1200" dirty="0">
                <a:effectLst/>
              </a:rPr>
              <a:t>The “gold” labeled product contains regular flour and raw eggs.  </a:t>
            </a:r>
          </a:p>
          <a:p>
            <a:pPr marL="1085850" lvl="2" indent="-171450">
              <a:buFont typeface="Arial" panose="020B0604020202020204" pitchFamily="34" charset="0"/>
              <a:buChar char="•"/>
            </a:pPr>
            <a:r>
              <a:rPr lang="en-US" sz="1200" dirty="0">
                <a:effectLst/>
              </a:rPr>
              <a:t>Consequently, there is a small warning to not eat the raw cookie dough.  </a:t>
            </a:r>
          </a:p>
          <a:p>
            <a:pPr marL="1085850" lvl="2" indent="-171450">
              <a:buFont typeface="Arial" panose="020B0604020202020204" pitchFamily="34" charset="0"/>
              <a:buChar char="•"/>
            </a:pPr>
            <a:r>
              <a:rPr lang="en-US" sz="1200" dirty="0">
                <a:effectLst/>
              </a:rPr>
              <a:t>With the “gold” labeled product being less expensive that the “blue” labeled product, one concern I have is that a child might visit someone with sufficient resources to purchase the more expensive “blue” labeled product and be told to eat the “raw” cookie dough.”  </a:t>
            </a:r>
          </a:p>
          <a:p>
            <a:pPr marL="1085850" lvl="2" indent="-171450">
              <a:buFont typeface="Arial" panose="020B0604020202020204" pitchFamily="34" charset="0"/>
              <a:buChar char="•"/>
            </a:pPr>
            <a:r>
              <a:rPr lang="en-US" sz="1200" dirty="0">
                <a:effectLst/>
              </a:rPr>
              <a:t>Then, later, the child might be told it is not safe to eat raw cookie dough if the “gold” labeled product is being handled.  </a:t>
            </a:r>
          </a:p>
          <a:p>
            <a:pPr marL="628650" lvl="1" indent="-171450">
              <a:buFont typeface="Arial" panose="020B0604020202020204" pitchFamily="34" charset="0"/>
              <a:buChar char="•"/>
            </a:pPr>
            <a:r>
              <a:rPr lang="en-US" sz="1200" dirty="0">
                <a:effectLst/>
              </a:rPr>
              <a:t>Noting the differences on the two labels requires a person to be quite attentive to the very small print.</a:t>
            </a:r>
          </a:p>
          <a:p>
            <a:pPr marL="457200" lvl="1" indent="0">
              <a:buFont typeface="Arial" panose="020B0604020202020204" pitchFamily="34" charset="0"/>
              <a:buNone/>
            </a:pPr>
            <a:r>
              <a:rPr lang="en-US" sz="1200" dirty="0">
                <a:effectLst/>
              </a:rPr>
              <a:t>   </a:t>
            </a:r>
          </a:p>
          <a:p>
            <a:pPr marL="628650" lvl="1" indent="-171450">
              <a:buFont typeface="Arial" panose="020B0604020202020204" pitchFamily="34" charset="0"/>
              <a:buChar char="•"/>
            </a:pPr>
            <a:endParaRPr lang="en-US" sz="1200" dirty="0">
              <a:effectLst/>
            </a:endParaRPr>
          </a:p>
          <a:p>
            <a:pPr marL="628650" lvl="1" indent="-171450">
              <a:buFont typeface="Arial" panose="020B0604020202020204" pitchFamily="34" charset="0"/>
              <a:buChar char="•"/>
            </a:pPr>
            <a:endParaRPr lang="en-US" sz="1200" dirty="0">
              <a:effectLst/>
            </a:endParaRPr>
          </a:p>
          <a:p>
            <a:pPr marL="0" lvl="0" indent="0">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83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#8B – U.S. government labeling responsibilities…FDA cookie dough outbreak…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dirty="0">
                <a:effectLst/>
              </a:rPr>
              <a:t>An outbreak from Spring 2023 left 26 people ill, 4 hospitalized, and no deaths, spanning six States.  </a:t>
            </a:r>
          </a:p>
          <a:p>
            <a:pPr marL="1085850" lvl="2" indent="-171450">
              <a:buFont typeface="Arial" panose="020B0604020202020204" pitchFamily="34" charset="0"/>
              <a:buChar char="•"/>
            </a:pPr>
            <a:r>
              <a:rPr lang="en-US" sz="1200" dirty="0">
                <a:effectLst/>
              </a:rPr>
              <a:t>The cookie dough was prepared using raw eggs and untreated flour. </a:t>
            </a:r>
          </a:p>
          <a:p>
            <a:pPr marL="1085850" lvl="2" indent="-171450">
              <a:buFont typeface="Arial" panose="020B0604020202020204" pitchFamily="34" charset="0"/>
              <a:buChar char="•"/>
            </a:pPr>
            <a:r>
              <a:rPr lang="en-US" sz="1200" dirty="0">
                <a:effectLst/>
              </a:rPr>
              <a:t>Some of the individuals sickened identified that they were aware that “safe” version of cookie dough could be consumed raw.  </a:t>
            </a:r>
          </a:p>
          <a:p>
            <a:pPr marL="1085850" lvl="2" indent="-171450">
              <a:buFont typeface="Arial" panose="020B0604020202020204" pitchFamily="34" charset="0"/>
              <a:buChar char="•"/>
            </a:pPr>
            <a:r>
              <a:rPr lang="en-US" sz="1200" dirty="0">
                <a:effectLst/>
              </a:rPr>
              <a:t>Still, the individuals ate the raw cookie dough that wasn’t treated for safety.  </a:t>
            </a:r>
          </a:p>
          <a:p>
            <a:pPr marL="1085850" lvl="2" indent="-171450">
              <a:buFont typeface="Arial" panose="020B0604020202020204" pitchFamily="34" charset="0"/>
              <a:buChar char="•"/>
            </a:pPr>
            <a:r>
              <a:rPr lang="en-US" sz="1200" dirty="0">
                <a:effectLst/>
              </a:rPr>
              <a:t>In fact, none of the sickened individuals identified that they viewed the label of the product prior to consuming the raw cookie dough.  </a:t>
            </a:r>
          </a:p>
          <a:p>
            <a:pPr marL="0" lvl="0" indent="0">
              <a:buFont typeface="Arial" panose="020B0604020202020204" pitchFamily="34" charset="0"/>
              <a:buNone/>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327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#9B –  U.S. government labeling responsibilities…other involved agencies …</a:t>
            </a:r>
          </a:p>
          <a:p>
            <a:pPr marL="171450" indent="-171450">
              <a:buFont typeface="Arial" panose="020B0604020202020204" pitchFamily="34" charset="0"/>
              <a:buChar char="•"/>
            </a:pPr>
            <a:r>
              <a:rPr lang="en-US" sz="1200" dirty="0">
                <a:effectLst/>
              </a:rPr>
              <a:t>Week 2 Topic – </a:t>
            </a:r>
          </a:p>
          <a:p>
            <a:pPr marL="628650" lvl="1" indent="-171450">
              <a:buFont typeface="Arial" panose="020B0604020202020204" pitchFamily="34" charset="0"/>
              <a:buChar char="•"/>
            </a:pPr>
            <a:r>
              <a:rPr lang="en-US" sz="1200" u="none" dirty="0">
                <a:effectLst/>
              </a:rPr>
              <a:t>USDA Agricultural Marketing Service (AMS) -- </a:t>
            </a:r>
          </a:p>
          <a:p>
            <a:pPr marL="1085850" lvl="2" indent="-171450">
              <a:buFont typeface="Arial" panose="020B0604020202020204" pitchFamily="34" charset="0"/>
              <a:buChar char="•"/>
            </a:pPr>
            <a:r>
              <a:rPr lang="en-US" sz="1200" u="none" dirty="0">
                <a:effectLst/>
              </a:rPr>
              <a:t>Administers programs that create domestic and international marketing opportunities for U.S. producers of food, fiber, and specialty crops.  </a:t>
            </a:r>
          </a:p>
          <a:p>
            <a:pPr marL="1085850" lvl="2" indent="-171450">
              <a:buFont typeface="Arial" panose="020B0604020202020204" pitchFamily="34" charset="0"/>
              <a:buChar char="•"/>
            </a:pPr>
            <a:r>
              <a:rPr lang="en-US" sz="1200" u="none" dirty="0">
                <a:effectLst/>
              </a:rPr>
              <a:t>As part of its responsibilities, this Agency manages the standards for four food labeling programs:  </a:t>
            </a:r>
          </a:p>
          <a:p>
            <a:pPr marL="1543050" lvl="3" indent="-171450">
              <a:buFont typeface="Arial" panose="020B0604020202020204" pitchFamily="34" charset="0"/>
              <a:buChar char="•"/>
            </a:pPr>
            <a:r>
              <a:rPr lang="en-US" sz="1200" u="none" dirty="0">
                <a:effectLst/>
              </a:rPr>
              <a:t>The National Bioengineered Food Disclosure Standard;</a:t>
            </a:r>
          </a:p>
          <a:p>
            <a:pPr marL="1543050" lvl="3" indent="-171450">
              <a:buFont typeface="Arial" panose="020B0604020202020204" pitchFamily="34" charset="0"/>
              <a:buChar char="•"/>
            </a:pPr>
            <a:r>
              <a:rPr lang="en-US" sz="1200" u="none" dirty="0">
                <a:effectLst/>
              </a:rPr>
              <a:t>The National Organics Program; </a:t>
            </a:r>
          </a:p>
          <a:p>
            <a:pPr marL="1543050" lvl="3" indent="-171450">
              <a:buFont typeface="Arial" panose="020B0604020202020204" pitchFamily="34" charset="0"/>
              <a:buChar char="•"/>
            </a:pPr>
            <a:r>
              <a:rPr lang="en-US" sz="1200" u="none" dirty="0">
                <a:effectLst/>
              </a:rPr>
              <a:t>The Country-of-Origin (COOL) standards; and </a:t>
            </a:r>
          </a:p>
          <a:p>
            <a:pPr marL="1543050" lvl="3" indent="-171450">
              <a:buFont typeface="Arial" panose="020B0604020202020204" pitchFamily="34" charset="0"/>
              <a:buChar char="•"/>
            </a:pPr>
            <a:r>
              <a:rPr lang="en-US" sz="1200" u="none" dirty="0">
                <a:effectLst/>
              </a:rPr>
              <a:t>The quality grading program for commodities such as USDA Prime for beef and US Grade AA for eggs.  </a:t>
            </a:r>
          </a:p>
          <a:p>
            <a:pPr marL="1085850" lvl="2" indent="-171450">
              <a:buFont typeface="Arial" panose="020B0604020202020204" pitchFamily="34" charset="0"/>
              <a:buChar char="•"/>
            </a:pPr>
            <a:r>
              <a:rPr lang="en-US" sz="1200" u="none" dirty="0">
                <a:effectLst/>
              </a:rPr>
              <a:t>Manufacturers intending to apply any of these marketing claims to their labeling must pay a fee-for-service and permit a government employee to come onto their farm or premise and conduct their activities to ensure that the standards are met. </a:t>
            </a:r>
          </a:p>
          <a:p>
            <a:pPr marL="1085850" lvl="2" indent="-171450">
              <a:buFont typeface="Arial" panose="020B0604020202020204" pitchFamily="34" charset="0"/>
              <a:buChar char="•"/>
            </a:pPr>
            <a:r>
              <a:rPr lang="en-US" sz="1200" u="none" dirty="0">
                <a:effectLst/>
              </a:rPr>
              <a:t> This government third-party certification is well defined, transparent, and accepted by consumer, industry, and trading partners.  </a:t>
            </a:r>
          </a:p>
          <a:p>
            <a:pPr marL="1085850" lvl="2" indent="-171450">
              <a:buFont typeface="Arial" panose="020B0604020202020204" pitchFamily="34" charset="0"/>
              <a:buChar char="•"/>
            </a:pPr>
            <a:r>
              <a:rPr lang="en-US" sz="1200" u="none" dirty="0">
                <a:effectLst/>
              </a:rPr>
              <a:t>This USDA certification is one of the most trusted labeling verification entities.  </a:t>
            </a:r>
          </a:p>
          <a:p>
            <a:pPr marL="628650" lvl="1" indent="-171450">
              <a:buFont typeface="Arial" panose="020B0604020202020204" pitchFamily="34" charset="0"/>
              <a:buChar char="•"/>
            </a:pPr>
            <a:r>
              <a:rPr lang="en-US" sz="1200" u="none" dirty="0">
                <a:effectLst/>
              </a:rPr>
              <a:t>Center for Disease Control and Prevention (CDC) – </a:t>
            </a:r>
          </a:p>
          <a:p>
            <a:pPr marL="1085850" lvl="2" indent="-171450">
              <a:buFont typeface="Arial" panose="020B0604020202020204" pitchFamily="34" charset="0"/>
              <a:buChar char="•"/>
            </a:pPr>
            <a:r>
              <a:rPr lang="en-US" sz="1200" u="none" dirty="0">
                <a:effectLst/>
              </a:rPr>
              <a:t>Responsible for monitoring and investigating foodborne illnesses.  </a:t>
            </a:r>
          </a:p>
          <a:p>
            <a:pPr marL="1085850" lvl="2" indent="-171450">
              <a:buFont typeface="Arial" panose="020B0604020202020204" pitchFamily="34" charset="0"/>
              <a:buChar char="•"/>
            </a:pPr>
            <a:r>
              <a:rPr lang="en-US" sz="1200" u="none" dirty="0">
                <a:effectLst/>
              </a:rPr>
              <a:t>It is located within the Department of Health and Human Services, which also is where FDA is housed, and has authority contained within the Public Health Service Act (42 U.S.C. 201 et. seq.).</a:t>
            </a:r>
          </a:p>
          <a:p>
            <a:pPr marL="628650" lvl="1" indent="-171450">
              <a:buFont typeface="Arial" panose="020B0604020202020204" pitchFamily="34" charset="0"/>
              <a:buChar char="•"/>
            </a:pPr>
            <a:r>
              <a:rPr lang="en-US" sz="1200" u="none" dirty="0">
                <a:effectLst/>
              </a:rPr>
              <a:t>National Marine Fisheries Service (NMFS) – </a:t>
            </a:r>
          </a:p>
          <a:p>
            <a:pPr marL="1085850" lvl="2" indent="-171450">
              <a:buFont typeface="Arial" panose="020B0604020202020204" pitchFamily="34" charset="0"/>
              <a:buChar char="•"/>
            </a:pPr>
            <a:r>
              <a:rPr lang="en-US" sz="1200" u="none" dirty="0">
                <a:effectLst/>
              </a:rPr>
              <a:t>Responsible for voluntary seafood inspection and grading programs.  </a:t>
            </a:r>
          </a:p>
          <a:p>
            <a:pPr marL="1085850" lvl="2" indent="-171450">
              <a:buFont typeface="Arial" panose="020B0604020202020204" pitchFamily="34" charset="0"/>
              <a:buChar char="•"/>
            </a:pPr>
            <a:r>
              <a:rPr lang="en-US" sz="1200" u="none" dirty="0">
                <a:effectLst/>
              </a:rPr>
              <a:t>It is located within the U.S. Department of Commerce.  </a:t>
            </a:r>
          </a:p>
          <a:p>
            <a:pPr marL="1085850" lvl="2" indent="-171450">
              <a:buFont typeface="Arial" panose="020B0604020202020204" pitchFamily="34" charset="0"/>
              <a:buChar char="•"/>
            </a:pPr>
            <a:r>
              <a:rPr lang="en-US" sz="1200" u="none" dirty="0">
                <a:effectLst/>
              </a:rPr>
              <a:t>It performs a fee-for-service volunteer seafood inspection and grading program for fish and shellfish. </a:t>
            </a:r>
          </a:p>
          <a:p>
            <a:pPr marL="1085850" lvl="2" indent="-171450">
              <a:buFont typeface="Arial" panose="020B0604020202020204" pitchFamily="34" charset="0"/>
              <a:buChar char="•"/>
            </a:pPr>
            <a:r>
              <a:rPr lang="en-US" sz="1200" u="none" dirty="0">
                <a:effectLst/>
              </a:rPr>
              <a:t>It has authority contained within the Agricultural Marketing Act (AMS) of 1946 (7 U.S.C 1621 et. seq.).</a:t>
            </a:r>
          </a:p>
          <a:p>
            <a:pPr marL="628650" lvl="1" indent="-171450">
              <a:buFont typeface="Arial" panose="020B0604020202020204" pitchFamily="34" charset="0"/>
              <a:buChar char="•"/>
            </a:pPr>
            <a:r>
              <a:rPr lang="en-US" sz="1200" u="none" dirty="0">
                <a:effectLst/>
              </a:rPr>
              <a:t>Environmental Protection Agency (EPA) – </a:t>
            </a:r>
          </a:p>
          <a:p>
            <a:pPr marL="1085850" lvl="2" indent="-171450">
              <a:buFont typeface="Arial" panose="020B0604020202020204" pitchFamily="34" charset="0"/>
              <a:buChar char="•"/>
            </a:pPr>
            <a:r>
              <a:rPr lang="en-US" sz="1200" u="none" dirty="0">
                <a:effectLst/>
              </a:rPr>
              <a:t>Responsible for clean water and use of pesticide chemicals used on food crops.  </a:t>
            </a:r>
          </a:p>
          <a:p>
            <a:pPr marL="1085850" lvl="2" indent="-171450">
              <a:buFont typeface="Arial" panose="020B0604020202020204" pitchFamily="34" charset="0"/>
              <a:buChar char="•"/>
            </a:pPr>
            <a:r>
              <a:rPr lang="en-US" sz="1200" u="none" dirty="0">
                <a:effectLst/>
              </a:rPr>
              <a:t>This agency establishes the safety standard for potable water, including municipal water.  </a:t>
            </a:r>
          </a:p>
          <a:p>
            <a:pPr marL="1543050" lvl="3" indent="-171450">
              <a:buFont typeface="Arial" panose="020B0604020202020204" pitchFamily="34" charset="0"/>
              <a:buChar char="•"/>
            </a:pPr>
            <a:r>
              <a:rPr lang="en-US" sz="1200" u="none" dirty="0">
                <a:effectLst/>
              </a:rPr>
              <a:t>However, once the water is placed in a container for sale such as a beverage, the FDA is responsible.  </a:t>
            </a:r>
          </a:p>
          <a:p>
            <a:pPr marL="628650" lvl="1" indent="-171450">
              <a:buFont typeface="Arial" panose="020B0604020202020204" pitchFamily="34" charset="0"/>
              <a:buChar char="•"/>
            </a:pPr>
            <a:r>
              <a:rPr lang="en-US" sz="1200" u="none" dirty="0">
                <a:effectLst/>
              </a:rPr>
              <a:t>Department of Homeland Security (DHS) – </a:t>
            </a:r>
          </a:p>
          <a:p>
            <a:pPr marL="1085850" lvl="2" indent="-171450">
              <a:buFont typeface="Arial" panose="020B0604020202020204" pitchFamily="34" charset="0"/>
              <a:buChar char="•"/>
            </a:pPr>
            <a:r>
              <a:rPr lang="en-US" sz="1200" u="none" dirty="0">
                <a:effectLst/>
              </a:rPr>
              <a:t>Responsible for customs inspections for foods arriving at the U.S. border.</a:t>
            </a:r>
          </a:p>
          <a:p>
            <a:pPr marL="628650" lvl="1" indent="-171450">
              <a:buFont typeface="Arial" panose="020B0604020202020204" pitchFamily="34" charset="0"/>
              <a:buChar char="•"/>
            </a:pPr>
            <a:r>
              <a:rPr lang="en-US" sz="1200" u="none" dirty="0">
                <a:effectLst/>
              </a:rPr>
              <a:t>State, territorial, and local health departments –</a:t>
            </a:r>
          </a:p>
          <a:p>
            <a:pPr marL="1085850" lvl="2" indent="-171450">
              <a:buFont typeface="Arial" panose="020B0604020202020204" pitchFamily="34" charset="0"/>
              <a:buChar char="•"/>
            </a:pPr>
            <a:r>
              <a:rPr lang="en-US" sz="1200" u="none" dirty="0">
                <a:effectLst/>
              </a:rPr>
              <a:t>These entities are mostly responsible for local regulations involving food safety and labeling. </a:t>
            </a:r>
          </a:p>
          <a:p>
            <a:pPr marL="1085850" lvl="2" indent="-171450">
              <a:buFont typeface="Arial" panose="020B0604020202020204" pitchFamily="34" charset="0"/>
              <a:buChar char="•"/>
            </a:pPr>
            <a:r>
              <a:rPr lang="en-US" sz="1200" u="none" dirty="0">
                <a:effectLst/>
              </a:rPr>
              <a:t>In addition, they administer food safety education to food handlers, operators, and food service only within their State (i.e., intrastate). </a:t>
            </a:r>
          </a:p>
          <a:p>
            <a:pPr marL="1085850" lvl="2" indent="-171450">
              <a:buFont typeface="Arial" panose="020B0604020202020204" pitchFamily="34" charset="0"/>
              <a:buChar char="•"/>
            </a:pPr>
            <a:r>
              <a:rPr lang="en-US" sz="1200" u="none" dirty="0">
                <a:effectLst/>
              </a:rPr>
              <a:t>Federal authority applies to interstate movement of product. </a:t>
            </a:r>
          </a:p>
          <a:p>
            <a:pPr marL="1543050" lvl="3" indent="-171450">
              <a:buFont typeface="Arial" panose="020B0604020202020204" pitchFamily="34" charset="0"/>
              <a:buChar char="•"/>
            </a:pPr>
            <a:r>
              <a:rPr lang="en-US" sz="1200" u="none" dirty="0">
                <a:effectLst/>
              </a:rPr>
              <a:t> If the State has State-only food manufacturing facilities, the State becomes the competent authority over such facilities and the enforcement mimics that of the Federal competent authority.</a:t>
            </a:r>
          </a:p>
          <a:p>
            <a:pPr marL="1085850" lvl="2" indent="-171450">
              <a:buFont typeface="Arial" panose="020B0604020202020204" pitchFamily="34" charset="0"/>
              <a:buChar char="•"/>
            </a:pPr>
            <a:r>
              <a:rPr lang="en-US" sz="1200" u="none" dirty="0">
                <a:effectLst/>
              </a:rPr>
              <a:t>Local health departments regulate, inspect, and license food service establishments, and the State health departments generally have food testing laboratory facilities.</a:t>
            </a:r>
          </a:p>
          <a:p>
            <a:pPr marL="1085850" lvl="2" indent="-171450">
              <a:buFont typeface="Arial" panose="020B0604020202020204" pitchFamily="34" charset="0"/>
              <a:buChar char="•"/>
            </a:pPr>
            <a:r>
              <a:rPr lang="en-US" sz="1200" u="none" dirty="0">
                <a:effectLst/>
              </a:rPr>
              <a:t>Although the Federal government (i.e., FDA and USDA FSIS) has the authority to establish national food safety and labeling requirements, local authorities (i.e., States, territories, and municipalities) can establish their unique State requirements.  </a:t>
            </a:r>
          </a:p>
          <a:p>
            <a:pPr marL="1085850" lvl="2" indent="-171450">
              <a:buFont typeface="Arial" panose="020B0604020202020204" pitchFamily="34" charset="0"/>
              <a:buChar char="•"/>
            </a:pPr>
            <a:r>
              <a:rPr lang="en-US" sz="1200" u="none" dirty="0">
                <a:effectLst/>
              </a:rPr>
              <a:t>For foods normally regulated by the FDA and the USDA FSIS but that are prepared and handled within a State-inspected facility (e.g., food establishment, restaurant, or farmers market) and then sold within the State border and not over the internet, such products are under local jurisdiction. </a:t>
            </a:r>
          </a:p>
          <a:p>
            <a:pPr marL="628650" lvl="1" indent="-171450">
              <a:buFont typeface="Arial" panose="020B0604020202020204" pitchFamily="34" charset="0"/>
              <a:buChar char="•"/>
            </a:pPr>
            <a:r>
              <a:rPr lang="en-US" sz="1200" u="none" dirty="0">
                <a:effectLst/>
              </a:rPr>
              <a:t>Food Code -- </a:t>
            </a:r>
          </a:p>
          <a:p>
            <a:pPr marL="1085850" lvl="2" indent="-171450">
              <a:buFont typeface="Arial" panose="020B0604020202020204" pitchFamily="34" charset="0"/>
              <a:buChar char="•"/>
            </a:pPr>
            <a:r>
              <a:rPr lang="en-US" sz="1200" u="none" dirty="0">
                <a:effectLst/>
              </a:rPr>
              <a:t>To best ensure consistency from one State to another, States generally codify contents of the Model Food Code for best practices of the safe handling of food in local settings.</a:t>
            </a:r>
          </a:p>
          <a:p>
            <a:pPr marL="1085850" lvl="2" indent="-171450">
              <a:buFont typeface="Arial" panose="020B0604020202020204" pitchFamily="34" charset="0"/>
              <a:buChar char="•"/>
            </a:pPr>
            <a:r>
              <a:rPr lang="en-US" sz="1200" u="none" dirty="0">
                <a:effectLst/>
              </a:rPr>
              <a:t>The Food Code is maintained by the FDA but the USDA </a:t>
            </a:r>
            <a:r>
              <a:rPr lang="en-US" sz="1200" u="none">
                <a:effectLst/>
              </a:rPr>
              <a:t>FSIS  and </a:t>
            </a:r>
            <a:r>
              <a:rPr lang="en-US" sz="1200" u="none" dirty="0">
                <a:effectLst/>
              </a:rPr>
              <a:t>designated representatives from each State participate in its development.  </a:t>
            </a:r>
          </a:p>
          <a:p>
            <a:pPr marL="1085850" lvl="2" indent="-171450">
              <a:buFont typeface="Arial" panose="020B0604020202020204" pitchFamily="34" charset="0"/>
              <a:buChar char="•"/>
            </a:pPr>
            <a:r>
              <a:rPr lang="en-US" sz="1200" u="none" dirty="0">
                <a:effectLst/>
              </a:rPr>
              <a:t>Representatives from the appropriate regulating agency within the local authority attend a conference (usually every four years) whereby changes are voted upon.   </a:t>
            </a:r>
          </a:p>
          <a:p>
            <a:pPr marL="1085850" lvl="2" indent="-171450">
              <a:buFont typeface="Arial" panose="020B0604020202020204" pitchFamily="34" charset="0"/>
              <a:buChar char="•"/>
            </a:pPr>
            <a:r>
              <a:rPr lang="en-US" sz="1200" u="none" dirty="0">
                <a:effectLst/>
              </a:rPr>
              <a:t>In addition, local authorities can adopt all or portions of any version of the Food Code.  </a:t>
            </a:r>
          </a:p>
          <a:p>
            <a:pPr marL="1085850" lvl="2" indent="-171450">
              <a:buFont typeface="Arial" panose="020B0604020202020204" pitchFamily="34" charset="0"/>
              <a:buChar char="•"/>
            </a:pPr>
            <a:r>
              <a:rPr lang="en-US" sz="1200" u="none" dirty="0">
                <a:effectLst/>
              </a:rPr>
              <a:t>The adopted portions can then be codified into local regulations. </a:t>
            </a:r>
          </a:p>
          <a:p>
            <a:pPr marL="1085850" lvl="2" indent="-171450">
              <a:buFont typeface="Arial" panose="020B0604020202020204" pitchFamily="34" charset="0"/>
              <a:buChar char="•"/>
            </a:pPr>
            <a:r>
              <a:rPr lang="en-US" sz="1200" u="none" dirty="0">
                <a:effectLst/>
              </a:rPr>
              <a:t>All fifty States, the District of Columbia, American Samoa, Guam, Northern Marianas Islands, Puerto Rico, and U.S. Virgin Islands are monitored for use of the Food Code.  </a:t>
            </a:r>
          </a:p>
          <a:p>
            <a:pPr marL="1543050" lvl="3" indent="-171450">
              <a:buFont typeface="Arial" panose="020B0604020202020204" pitchFamily="34" charset="0"/>
              <a:buChar char="•"/>
            </a:pPr>
            <a:r>
              <a:rPr lang="en-US" sz="1200" u="none" dirty="0">
                <a:effectLst/>
              </a:rPr>
              <a:t>As for Arizona, the 2017 version of the Food Code was adopted by reference in the State health regulations, with oversight by the Arizona Department of Health Services.  </a:t>
            </a:r>
          </a:p>
          <a:p>
            <a:pPr marL="1543050" lvl="3" indent="-171450">
              <a:buFont typeface="Arial" panose="020B0604020202020204" pitchFamily="34" charset="0"/>
              <a:buChar char="•"/>
            </a:pPr>
            <a:r>
              <a:rPr lang="en-US" sz="1200" u="none" dirty="0">
                <a:effectLst/>
              </a:rPr>
              <a:t>It is this document that sets the sanitary standards for grocery store and restaurants. </a:t>
            </a:r>
          </a:p>
          <a:p>
            <a:pPr marL="628650" lvl="1" indent="-171450">
              <a:buFont typeface="Arial" panose="020B0604020202020204" pitchFamily="34" charset="0"/>
              <a:buChar char="•"/>
            </a:pPr>
            <a:endParaRPr lang="en-US" sz="1200" u="none" dirty="0">
              <a:effectLst/>
            </a:endParaRPr>
          </a:p>
          <a:p>
            <a:pPr marL="628650" lvl="1" indent="-171450">
              <a:buFont typeface="Arial" panose="020B0604020202020204" pitchFamily="34" charset="0"/>
              <a:buChar char="•"/>
            </a:pPr>
            <a:endParaRPr lang="en-US" sz="1200" u="none" dirty="0">
              <a:effectLst/>
            </a:endParaRPr>
          </a:p>
          <a:p>
            <a:pPr marL="628650" lvl="1" indent="-171450">
              <a:buFont typeface="Arial" panose="020B0604020202020204" pitchFamily="34" charset="0"/>
              <a:buChar char="•"/>
            </a:pPr>
            <a:endParaRPr lang="en-US" sz="1200" u="none" dirty="0">
              <a:effectLst/>
            </a:endParaRPr>
          </a:p>
          <a:p>
            <a:pPr marL="628650" lvl="1" indent="-171450">
              <a:buFont typeface="Arial" panose="020B0604020202020204" pitchFamily="34" charset="0"/>
              <a:buChar char="•"/>
            </a:pPr>
            <a:endParaRPr lang="en-US" sz="1200" u="none" dirty="0">
              <a:effectLst/>
            </a:endParaRPr>
          </a:p>
          <a:p>
            <a:pPr marL="628650" lvl="1" indent="-171450">
              <a:buFont typeface="Arial" panose="020B0604020202020204" pitchFamily="34" charset="0"/>
              <a:buChar char="•"/>
            </a:pPr>
            <a:endParaRPr lang="en-US" sz="1200" u="none" dirty="0">
              <a:effectLst/>
            </a:endParaRPr>
          </a:p>
          <a:p>
            <a:pPr marL="628650" lvl="1" indent="-171450">
              <a:buFont typeface="Arial" panose="020B0604020202020204" pitchFamily="34" charset="0"/>
              <a:buChar char="•"/>
            </a:pPr>
            <a:endParaRPr lang="en-US" sz="1200" u="none" dirty="0">
              <a:effectLst/>
            </a:endParaRPr>
          </a:p>
          <a:p>
            <a:pPr marL="628650" lvl="1" indent="-171450">
              <a:buFont typeface="Arial" panose="020B0604020202020204" pitchFamily="34" charset="0"/>
              <a:buChar char="•"/>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575C8-C3BD-468C-9868-8B701F9F9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100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A70CA-A291-467E-822C-E208FE9BEB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B3EAD6-6005-4762-9C9B-822B0089C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10AD3D-25DD-4502-990A-B6CD9936027F}"/>
              </a:ext>
            </a:extLst>
          </p:cNvPr>
          <p:cNvSpPr>
            <a:spLocks noGrp="1"/>
          </p:cNvSpPr>
          <p:nvPr>
            <p:ph type="dt" sz="half" idx="10"/>
          </p:nvPr>
        </p:nvSpPr>
        <p:spPr/>
        <p:txBody>
          <a:bodyPr/>
          <a:lstStyle/>
          <a:p>
            <a:fld id="{CABD7780-E84E-4837-9D7A-9EBEBA48AEA7}" type="datetime1">
              <a:rPr lang="en-US" smtClean="0"/>
              <a:t>3/4/2024</a:t>
            </a:fld>
            <a:endParaRPr lang="en-US"/>
          </a:p>
        </p:txBody>
      </p:sp>
      <p:sp>
        <p:nvSpPr>
          <p:cNvPr id="5" name="Footer Placeholder 4">
            <a:extLst>
              <a:ext uri="{FF2B5EF4-FFF2-40B4-BE49-F238E27FC236}">
                <a16:creationId xmlns:a16="http://schemas.microsoft.com/office/drawing/2014/main" id="{B5829C9B-EB12-4F1A-B40F-AB6AFC651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7D8B16-DCBB-413C-B7BF-CC2017C2F955}"/>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2840508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02A7-1F4B-4207-A491-30AD830E9F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55047-9AF8-49DF-8F5C-69E2FDE8E8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80E46-F3F1-40C0-A05E-1622A8DEAC10}"/>
              </a:ext>
            </a:extLst>
          </p:cNvPr>
          <p:cNvSpPr>
            <a:spLocks noGrp="1"/>
          </p:cNvSpPr>
          <p:nvPr>
            <p:ph type="dt" sz="half" idx="10"/>
          </p:nvPr>
        </p:nvSpPr>
        <p:spPr/>
        <p:txBody>
          <a:bodyPr/>
          <a:lstStyle/>
          <a:p>
            <a:fld id="{B6B6B3B6-8F45-4EF9-9639-4C8A769B93A7}" type="datetime1">
              <a:rPr lang="en-US" smtClean="0"/>
              <a:t>3/4/2024</a:t>
            </a:fld>
            <a:endParaRPr lang="en-US"/>
          </a:p>
        </p:txBody>
      </p:sp>
      <p:sp>
        <p:nvSpPr>
          <p:cNvPr id="5" name="Footer Placeholder 4">
            <a:extLst>
              <a:ext uri="{FF2B5EF4-FFF2-40B4-BE49-F238E27FC236}">
                <a16:creationId xmlns:a16="http://schemas.microsoft.com/office/drawing/2014/main" id="{18DD7DBD-CFDD-41F6-BE6D-2C60988F6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079DE-FF03-4598-BB34-58A1708DAC7C}"/>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3791101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53D1DA-EA84-431D-B2E0-08C08D746E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5700F0-AFBA-4532-878D-63C530FCFD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58677-E94D-4DC0-A48F-8A6EDFBFA3BA}"/>
              </a:ext>
            </a:extLst>
          </p:cNvPr>
          <p:cNvSpPr>
            <a:spLocks noGrp="1"/>
          </p:cNvSpPr>
          <p:nvPr>
            <p:ph type="dt" sz="half" idx="10"/>
          </p:nvPr>
        </p:nvSpPr>
        <p:spPr/>
        <p:txBody>
          <a:bodyPr/>
          <a:lstStyle/>
          <a:p>
            <a:fld id="{4C46CFF1-6E62-40C3-9719-78B0B4FA4066}" type="datetime1">
              <a:rPr lang="en-US" smtClean="0"/>
              <a:t>3/4/2024</a:t>
            </a:fld>
            <a:endParaRPr lang="en-US"/>
          </a:p>
        </p:txBody>
      </p:sp>
      <p:sp>
        <p:nvSpPr>
          <p:cNvPr id="5" name="Footer Placeholder 4">
            <a:extLst>
              <a:ext uri="{FF2B5EF4-FFF2-40B4-BE49-F238E27FC236}">
                <a16:creationId xmlns:a16="http://schemas.microsoft.com/office/drawing/2014/main" id="{9AFF4733-63C0-4E04-B8BF-20758B1ED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1FFEC-83B2-47D7-A691-300F664EA12B}"/>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1788963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FE625-CE91-4CFD-96F0-0D3F7E3249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86AAD-0D29-4E68-B8EC-4FA415DC3D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62AF0-B223-47DF-8F40-1D2C61AE627E}"/>
              </a:ext>
            </a:extLst>
          </p:cNvPr>
          <p:cNvSpPr>
            <a:spLocks noGrp="1"/>
          </p:cNvSpPr>
          <p:nvPr>
            <p:ph type="dt" sz="half" idx="10"/>
          </p:nvPr>
        </p:nvSpPr>
        <p:spPr/>
        <p:txBody>
          <a:bodyPr/>
          <a:lstStyle/>
          <a:p>
            <a:fld id="{090A4315-1A06-470A-A4CB-628755A303D6}" type="datetime1">
              <a:rPr lang="en-US" smtClean="0"/>
              <a:t>3/4/2024</a:t>
            </a:fld>
            <a:endParaRPr lang="en-US"/>
          </a:p>
        </p:txBody>
      </p:sp>
      <p:sp>
        <p:nvSpPr>
          <p:cNvPr id="5" name="Footer Placeholder 4">
            <a:extLst>
              <a:ext uri="{FF2B5EF4-FFF2-40B4-BE49-F238E27FC236}">
                <a16:creationId xmlns:a16="http://schemas.microsoft.com/office/drawing/2014/main" id="{A42D72E0-4AE6-4E4F-8AEE-3F9385DFB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FA1DB0-506B-4E32-81B7-6E54C90389B0}"/>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1141135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351CD-9734-4879-A690-B823F35C53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798873-1656-43CD-AB50-6DCC9BCB5E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C6683B-4020-42A0-9BF0-81D8CB8A5091}"/>
              </a:ext>
            </a:extLst>
          </p:cNvPr>
          <p:cNvSpPr>
            <a:spLocks noGrp="1"/>
          </p:cNvSpPr>
          <p:nvPr>
            <p:ph type="dt" sz="half" idx="10"/>
          </p:nvPr>
        </p:nvSpPr>
        <p:spPr/>
        <p:txBody>
          <a:bodyPr/>
          <a:lstStyle/>
          <a:p>
            <a:fld id="{00F0CF3A-580C-4562-A64E-EFB5B1E8F5C3}" type="datetime1">
              <a:rPr lang="en-US" smtClean="0"/>
              <a:t>3/4/2024</a:t>
            </a:fld>
            <a:endParaRPr lang="en-US"/>
          </a:p>
        </p:txBody>
      </p:sp>
      <p:sp>
        <p:nvSpPr>
          <p:cNvPr id="5" name="Footer Placeholder 4">
            <a:extLst>
              <a:ext uri="{FF2B5EF4-FFF2-40B4-BE49-F238E27FC236}">
                <a16:creationId xmlns:a16="http://schemas.microsoft.com/office/drawing/2014/main" id="{B92B2999-6804-4B83-91F6-B4E6006CD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CA061-E005-4532-9E3E-08CBB99321A1}"/>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334603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D39B3-A1C3-4EC4-84B9-3824397969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9285F6-0F9C-4DF5-B30E-7814AACB7D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7026D-38E0-49BE-9643-81A39B2C51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43B109-6D23-4B4F-833C-064813705E69}"/>
              </a:ext>
            </a:extLst>
          </p:cNvPr>
          <p:cNvSpPr>
            <a:spLocks noGrp="1"/>
          </p:cNvSpPr>
          <p:nvPr>
            <p:ph type="dt" sz="half" idx="10"/>
          </p:nvPr>
        </p:nvSpPr>
        <p:spPr/>
        <p:txBody>
          <a:bodyPr/>
          <a:lstStyle/>
          <a:p>
            <a:fld id="{06B3762D-1ABF-446C-BCDB-8647F272B4CB}" type="datetime1">
              <a:rPr lang="en-US" smtClean="0"/>
              <a:t>3/4/2024</a:t>
            </a:fld>
            <a:endParaRPr lang="en-US"/>
          </a:p>
        </p:txBody>
      </p:sp>
      <p:sp>
        <p:nvSpPr>
          <p:cNvPr id="6" name="Footer Placeholder 5">
            <a:extLst>
              <a:ext uri="{FF2B5EF4-FFF2-40B4-BE49-F238E27FC236}">
                <a16:creationId xmlns:a16="http://schemas.microsoft.com/office/drawing/2014/main" id="{E52DCC10-3B4F-4099-99DE-FD78054A4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F1A315-3675-4027-B577-CBEEC62287A0}"/>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1847987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B877-ADB5-4FB1-AA8D-0F4D57B46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120F69-8B05-4F8F-BF06-303E10AB85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0A7CB-681F-43DB-8FCD-3AE0233075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377306-1ACA-4A4F-8BCF-2C97F84619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02802-79C6-452E-9536-BE999C273E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727E2-B719-43B0-938B-36762CEC1152}"/>
              </a:ext>
            </a:extLst>
          </p:cNvPr>
          <p:cNvSpPr>
            <a:spLocks noGrp="1"/>
          </p:cNvSpPr>
          <p:nvPr>
            <p:ph type="dt" sz="half" idx="10"/>
          </p:nvPr>
        </p:nvSpPr>
        <p:spPr/>
        <p:txBody>
          <a:bodyPr/>
          <a:lstStyle/>
          <a:p>
            <a:fld id="{C78CF8A7-9EC4-4BF6-8EB7-4D0D5EC4BEBF}" type="datetime1">
              <a:rPr lang="en-US" smtClean="0"/>
              <a:t>3/4/2024</a:t>
            </a:fld>
            <a:endParaRPr lang="en-US"/>
          </a:p>
        </p:txBody>
      </p:sp>
      <p:sp>
        <p:nvSpPr>
          <p:cNvPr id="8" name="Footer Placeholder 7">
            <a:extLst>
              <a:ext uri="{FF2B5EF4-FFF2-40B4-BE49-F238E27FC236}">
                <a16:creationId xmlns:a16="http://schemas.microsoft.com/office/drawing/2014/main" id="{2A5F224B-2632-4499-9298-25D7D8127F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96D59B-107E-4FAB-8FB7-0B750BBAFFD4}"/>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1684728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D0DB-33B2-428B-A022-0BB3611D7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3365F6-479B-441F-B10F-E84B695B5048}"/>
              </a:ext>
            </a:extLst>
          </p:cNvPr>
          <p:cNvSpPr>
            <a:spLocks noGrp="1"/>
          </p:cNvSpPr>
          <p:nvPr>
            <p:ph type="dt" sz="half" idx="10"/>
          </p:nvPr>
        </p:nvSpPr>
        <p:spPr/>
        <p:txBody>
          <a:bodyPr/>
          <a:lstStyle/>
          <a:p>
            <a:fld id="{E0724D03-4B92-447A-B2DB-87C3BD29819D}" type="datetime1">
              <a:rPr lang="en-US" smtClean="0"/>
              <a:t>3/4/2024</a:t>
            </a:fld>
            <a:endParaRPr lang="en-US"/>
          </a:p>
        </p:txBody>
      </p:sp>
      <p:sp>
        <p:nvSpPr>
          <p:cNvPr id="4" name="Footer Placeholder 3">
            <a:extLst>
              <a:ext uri="{FF2B5EF4-FFF2-40B4-BE49-F238E27FC236}">
                <a16:creationId xmlns:a16="http://schemas.microsoft.com/office/drawing/2014/main" id="{FDEA98FB-45AF-488E-BDBB-40A975D51A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E8198C-4759-455D-A821-AE9832B9754A}"/>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3844936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2B671-49B2-40E9-B47E-DA12E27D7DF5}"/>
              </a:ext>
            </a:extLst>
          </p:cNvPr>
          <p:cNvSpPr>
            <a:spLocks noGrp="1"/>
          </p:cNvSpPr>
          <p:nvPr>
            <p:ph type="dt" sz="half" idx="10"/>
          </p:nvPr>
        </p:nvSpPr>
        <p:spPr/>
        <p:txBody>
          <a:bodyPr/>
          <a:lstStyle/>
          <a:p>
            <a:fld id="{B2734289-8B31-4CEA-AE8A-458C3DFA0576}" type="datetime1">
              <a:rPr lang="en-US" smtClean="0"/>
              <a:t>3/4/2024</a:t>
            </a:fld>
            <a:endParaRPr lang="en-US"/>
          </a:p>
        </p:txBody>
      </p:sp>
      <p:sp>
        <p:nvSpPr>
          <p:cNvPr id="3" name="Footer Placeholder 2">
            <a:extLst>
              <a:ext uri="{FF2B5EF4-FFF2-40B4-BE49-F238E27FC236}">
                <a16:creationId xmlns:a16="http://schemas.microsoft.com/office/drawing/2014/main" id="{568B7410-0C5C-4A27-9EBD-22152A79D7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AE6BBF-A757-4B42-A2E4-04130C0D8E29}"/>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111119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3073-D113-417E-AB4E-2658011D7A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7A2DF4-1FBE-4977-82B6-77E641688B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3A1E4-C2A7-4CA9-AAA7-8D6FC497B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87886-F2D7-4E4B-BC8F-FBB49581DE1B}"/>
              </a:ext>
            </a:extLst>
          </p:cNvPr>
          <p:cNvSpPr>
            <a:spLocks noGrp="1"/>
          </p:cNvSpPr>
          <p:nvPr>
            <p:ph type="dt" sz="half" idx="10"/>
          </p:nvPr>
        </p:nvSpPr>
        <p:spPr/>
        <p:txBody>
          <a:bodyPr/>
          <a:lstStyle/>
          <a:p>
            <a:fld id="{F0A2761C-F6FD-451C-ACFC-DF5CC0CA9F1E}" type="datetime1">
              <a:rPr lang="en-US" smtClean="0"/>
              <a:t>3/4/2024</a:t>
            </a:fld>
            <a:endParaRPr lang="en-US"/>
          </a:p>
        </p:txBody>
      </p:sp>
      <p:sp>
        <p:nvSpPr>
          <p:cNvPr id="6" name="Footer Placeholder 5">
            <a:extLst>
              <a:ext uri="{FF2B5EF4-FFF2-40B4-BE49-F238E27FC236}">
                <a16:creationId xmlns:a16="http://schemas.microsoft.com/office/drawing/2014/main" id="{E92C5A20-ECE9-452B-B5FF-292654F6F5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E1F19D-0684-4CD8-9161-ACF1E5134B3D}"/>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2415276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0E9B-4F2B-48E5-ADE8-05B6DEFD26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5B76EB-68D0-40FB-BD02-982E0F0A26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E9BC06-A552-4C3D-8A42-8B409A52E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2D2FC-54A0-4B9D-BF5C-87F0BA13F2E4}"/>
              </a:ext>
            </a:extLst>
          </p:cNvPr>
          <p:cNvSpPr>
            <a:spLocks noGrp="1"/>
          </p:cNvSpPr>
          <p:nvPr>
            <p:ph type="dt" sz="half" idx="10"/>
          </p:nvPr>
        </p:nvSpPr>
        <p:spPr/>
        <p:txBody>
          <a:bodyPr/>
          <a:lstStyle/>
          <a:p>
            <a:fld id="{2C74B9E7-D0E2-4C18-9DAB-E489CD88B6DD}" type="datetime1">
              <a:rPr lang="en-US" smtClean="0"/>
              <a:t>3/4/2024</a:t>
            </a:fld>
            <a:endParaRPr lang="en-US"/>
          </a:p>
        </p:txBody>
      </p:sp>
      <p:sp>
        <p:nvSpPr>
          <p:cNvPr id="6" name="Footer Placeholder 5">
            <a:extLst>
              <a:ext uri="{FF2B5EF4-FFF2-40B4-BE49-F238E27FC236}">
                <a16:creationId xmlns:a16="http://schemas.microsoft.com/office/drawing/2014/main" id="{9536AE60-C440-4EED-99D9-B55D93E6F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85DE7-E94C-47DB-AC91-66DFA1F8C620}"/>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2804395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7389A9-3EFA-45B1-B582-54932B297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0098BC-4E6C-4A6B-911E-FF182B2975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83399-8B51-45CE-A6B0-D7FC1BA07F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BB11E-2D14-4C69-B694-65CD323FF19F}" type="datetime1">
              <a:rPr lang="en-US" smtClean="0"/>
              <a:t>3/4/2024</a:t>
            </a:fld>
            <a:endParaRPr lang="en-US"/>
          </a:p>
        </p:txBody>
      </p:sp>
      <p:sp>
        <p:nvSpPr>
          <p:cNvPr id="5" name="Footer Placeholder 4">
            <a:extLst>
              <a:ext uri="{FF2B5EF4-FFF2-40B4-BE49-F238E27FC236}">
                <a16:creationId xmlns:a16="http://schemas.microsoft.com/office/drawing/2014/main" id="{40FAEAB1-523E-4D36-990D-AD67E70E6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EEA77F-20B4-485C-965D-0DB242B4D3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48C9A-E2EA-4D62-8C07-8A7AB21C1C13}" type="slidenum">
              <a:rPr lang="en-US" smtClean="0"/>
              <a:t>‹#›</a:t>
            </a:fld>
            <a:endParaRPr lang="en-US"/>
          </a:p>
        </p:txBody>
      </p:sp>
    </p:spTree>
    <p:extLst>
      <p:ext uri="{BB962C8B-B14F-4D97-AF65-F5344CB8AC3E}">
        <p14:creationId xmlns:p14="http://schemas.microsoft.com/office/powerpoint/2010/main" val="33660161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hyperlink" Target="http://public-domain-image.com/flags-of-the-world-public-domain-images-pictures/state-flags-of-the-united-states-of-america-public-domain-images-pictures/state-flag-of-arizona.gif.html"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gif"/><Relationship Id="rId5" Type="http://schemas.openxmlformats.org/officeDocument/2006/relationships/hyperlink" Target="https://openclipart.org/detail/195875/american-flag-by-rdevries-195875" TargetMode="External"/><Relationship Id="rId4" Type="http://schemas.openxmlformats.org/officeDocument/2006/relationships/image" Target="../media/image2.png"/><Relationship Id="rId9" Type="http://schemas.openxmlformats.org/officeDocument/2006/relationships/hyperlink" Target="https://pixabay.com/en/world-flags-nations-three-d-3d-2747353/"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hyperlink" Target="http://www.flickr.com/photos/httpoldmaisonblogspotcom/4315218578/" TargetMode="External"/><Relationship Id="rId5" Type="http://schemas.openxmlformats.org/officeDocument/2006/relationships/image" Target="../media/image37.jp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customXml" Target="../ink/ink8.xml"/><Relationship Id="rId5" Type="http://schemas.openxmlformats.org/officeDocument/2006/relationships/image" Target="../media/image47.jpg"/><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52.jp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57.jpg"/><Relationship Id="rId4" Type="http://schemas.openxmlformats.org/officeDocument/2006/relationships/image" Target="../media/image56.jp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commons.wikimedia.org/wiki/File:Food_packages_(1).jpg" TargetMode="External"/><Relationship Id="rId5" Type="http://schemas.openxmlformats.org/officeDocument/2006/relationships/image" Target="../media/image7.jp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2.jp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customXml" Target="../ink/ink4.xml"/><Relationship Id="rId18" Type="http://schemas.openxmlformats.org/officeDocument/2006/relationships/image" Target="../media/image20.png"/><Relationship Id="rId3" Type="http://schemas.openxmlformats.org/officeDocument/2006/relationships/image" Target="../media/image1.jpeg"/><Relationship Id="rId21" Type="http://schemas.openxmlformats.org/officeDocument/2006/relationships/image" Target="../media/image21.png"/><Relationship Id="rId12" Type="http://schemas.openxmlformats.org/officeDocument/2006/relationships/image" Target="../media/image17.png"/><Relationship Id="rId2" Type="http://schemas.openxmlformats.org/officeDocument/2006/relationships/notesSlide" Target="../notesSlides/notesSlide7.xml"/><Relationship Id="rId20"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customXml" Target="../ink/ink1.xml"/><Relationship Id="rId11" Type="http://schemas.openxmlformats.org/officeDocument/2006/relationships/customXml" Target="../ink/ink3.xml"/><Relationship Id="rId5" Type="http://schemas.openxmlformats.org/officeDocument/2006/relationships/image" Target="../media/image14.jpg"/><Relationship Id="rId15" Type="http://schemas.openxmlformats.org/officeDocument/2006/relationships/customXml" Target="../ink/ink5.xml"/><Relationship Id="rId10" Type="http://schemas.openxmlformats.org/officeDocument/2006/relationships/image" Target="../media/image16.png"/><Relationship Id="rId19" Type="http://schemas.openxmlformats.org/officeDocument/2006/relationships/customXml" Target="../ink/ink6.xml"/><Relationship Id="rId4" Type="http://schemas.openxmlformats.org/officeDocument/2006/relationships/image" Target="../media/image13.jpg"/><Relationship Id="rId9" Type="http://schemas.openxmlformats.org/officeDocument/2006/relationships/customXml" Target="../ink/ink2.xml"/><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customXml" Target="../ink/ink7.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220566" y="354703"/>
            <a:ext cx="105578" cy="5670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6094476" y="5906213"/>
            <a:ext cx="5414799"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Responsibilities and policies</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852319"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Topics</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B5CF0AF-0369-D33F-5810-9D491D1F6441}"/>
              </a:ext>
            </a:extLst>
          </p:cNvPr>
          <p:cNvSpPr txBox="1"/>
          <p:nvPr/>
        </p:nvSpPr>
        <p:spPr>
          <a:xfrm rot="10800000" flipV="1">
            <a:off x="6972992" y="1136071"/>
            <a:ext cx="800086" cy="461665"/>
          </a:xfrm>
          <a:prstGeom prst="rect">
            <a:avLst/>
          </a:prstGeom>
          <a:solidFill>
            <a:srgbClr val="DFEE16">
              <a:alpha val="51000"/>
            </a:srgbClr>
          </a:solidFill>
          <a:ln>
            <a:solidFill>
              <a:schemeClr val="accent1"/>
            </a:solidFill>
          </a:ln>
        </p:spPr>
        <p:txBody>
          <a:bodyPr wrap="square" rtlCol="0">
            <a:spAutoFit/>
          </a:bodyPr>
          <a:lstStyle/>
          <a:p>
            <a:pPr defTabSz="722376">
              <a:spcAft>
                <a:spcPts val="600"/>
              </a:spcAft>
              <a:defRPr/>
            </a:pPr>
            <a:r>
              <a:rPr lang="en-US" sz="2400" b="1" kern="1200" dirty="0">
                <a:solidFill>
                  <a:prstClr val="black"/>
                </a:solidFill>
                <a:latin typeface="Calibri" panose="020F0502020204030204"/>
                <a:ea typeface="+mn-ea"/>
                <a:cs typeface="+mn-cs"/>
              </a:rPr>
              <a:t>U.S.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8C2614B-F2FA-4AE7-1B98-60BC9B28E8E3}"/>
              </a:ext>
            </a:extLst>
          </p:cNvPr>
          <p:cNvSpPr txBox="1"/>
          <p:nvPr/>
        </p:nvSpPr>
        <p:spPr>
          <a:xfrm>
            <a:off x="361887" y="860736"/>
            <a:ext cx="4736330" cy="4031873"/>
          </a:xfrm>
          <a:prstGeom prst="rect">
            <a:avLst/>
          </a:prstGeom>
          <a:noFill/>
        </p:spPr>
        <p:txBody>
          <a:bodyPr wrap="square" rtlCol="0">
            <a:spAutoFit/>
          </a:bodyPr>
          <a:lstStyle/>
          <a:p>
            <a:pPr algn="ctr"/>
            <a:r>
              <a:rPr lang="en-US" sz="2800" b="1" u="sng" dirty="0"/>
              <a:t>Overview</a:t>
            </a:r>
            <a:r>
              <a:rPr lang="en-US" sz="2800" b="1" dirty="0"/>
              <a:t> </a:t>
            </a:r>
          </a:p>
          <a:p>
            <a:r>
              <a:rPr lang="en-US" sz="2800" b="1" dirty="0"/>
              <a:t> </a:t>
            </a:r>
            <a:endParaRPr lang="en-US" sz="2600" b="1" dirty="0"/>
          </a:p>
          <a:p>
            <a:pPr marL="742950" lvl="1" indent="-285750">
              <a:buFont typeface="Arial" panose="020B0604020202020204" pitchFamily="34" charset="0"/>
              <a:buChar char="•"/>
            </a:pPr>
            <a:r>
              <a:rPr lang="en-US" sz="2600" b="1" dirty="0"/>
              <a:t>Labeling authorities –</a:t>
            </a:r>
          </a:p>
          <a:p>
            <a:pPr marL="742950" lvl="1" indent="-285750">
              <a:buFont typeface="Arial" panose="020B0604020202020204" pitchFamily="34" charset="0"/>
              <a:buChar char="•"/>
            </a:pPr>
            <a:endParaRPr lang="en-US" sz="2600" b="1" dirty="0"/>
          </a:p>
          <a:p>
            <a:pPr marL="742950" lvl="1" indent="-285750">
              <a:buFont typeface="Arial" panose="020B0604020202020204" pitchFamily="34" charset="0"/>
              <a:buChar char="•"/>
            </a:pPr>
            <a:r>
              <a:rPr lang="en-US" sz="2600" b="1" dirty="0"/>
              <a:t>International labeling issues – </a:t>
            </a:r>
          </a:p>
          <a:p>
            <a:pPr marL="742950" lvl="1" indent="-285750">
              <a:buFont typeface="Arial" panose="020B0604020202020204" pitchFamily="34" charset="0"/>
              <a:buChar char="•"/>
            </a:pPr>
            <a:endParaRPr lang="en-US" sz="2600" b="1" dirty="0"/>
          </a:p>
          <a:p>
            <a:pPr marL="742950" lvl="1" indent="-285750">
              <a:buFont typeface="Arial" panose="020B0604020202020204" pitchFamily="34" charset="0"/>
              <a:buChar char="•"/>
            </a:pPr>
            <a:r>
              <a:rPr lang="en-US" sz="2600" b="1" dirty="0"/>
              <a:t>Labeling specific -- </a:t>
            </a:r>
          </a:p>
          <a:p>
            <a:endParaRPr lang="en-US" sz="2600" b="1" dirty="0"/>
          </a:p>
          <a:p>
            <a:pPr algn="ctr"/>
            <a:endParaRPr lang="en-US" dirty="0"/>
          </a:p>
        </p:txBody>
      </p:sp>
      <p:pic>
        <p:nvPicPr>
          <p:cNvPr id="6" name="Picture 5" descr="A red white and blue flag&#10;&#10;Description automatically generated">
            <a:extLst>
              <a:ext uri="{FF2B5EF4-FFF2-40B4-BE49-F238E27FC236}">
                <a16:creationId xmlns:a16="http://schemas.microsoft.com/office/drawing/2014/main" id="{99B5AF4D-9B9E-682D-B6FF-28BC9670264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0829746">
            <a:off x="7542316" y="299545"/>
            <a:ext cx="2555846" cy="2238496"/>
          </a:xfrm>
          <a:prstGeom prst="rect">
            <a:avLst/>
          </a:prstGeom>
        </p:spPr>
      </p:pic>
      <p:pic>
        <p:nvPicPr>
          <p:cNvPr id="8" name="Picture 7" descr="A flag with a star&#10;&#10;Description automatically generated">
            <a:extLst>
              <a:ext uri="{FF2B5EF4-FFF2-40B4-BE49-F238E27FC236}">
                <a16:creationId xmlns:a16="http://schemas.microsoft.com/office/drawing/2014/main" id="{68A865ED-3579-778C-FBF4-368056D99AB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587730" y="2837587"/>
            <a:ext cx="2231762" cy="1487841"/>
          </a:xfrm>
          <a:prstGeom prst="rect">
            <a:avLst/>
          </a:prstGeom>
        </p:spPr>
      </p:pic>
      <p:sp>
        <p:nvSpPr>
          <p:cNvPr id="10" name="TextBox 9">
            <a:extLst>
              <a:ext uri="{FF2B5EF4-FFF2-40B4-BE49-F238E27FC236}">
                <a16:creationId xmlns:a16="http://schemas.microsoft.com/office/drawing/2014/main" id="{6C68B9BD-33AB-B9F7-2BE4-B84A599E115D}"/>
              </a:ext>
            </a:extLst>
          </p:cNvPr>
          <p:cNvSpPr txBox="1"/>
          <p:nvPr/>
        </p:nvSpPr>
        <p:spPr>
          <a:xfrm rot="10800000" flipV="1">
            <a:off x="5676644" y="4219683"/>
            <a:ext cx="2053936" cy="461665"/>
          </a:xfrm>
          <a:prstGeom prst="rect">
            <a:avLst/>
          </a:prstGeom>
          <a:solidFill>
            <a:srgbClr val="DFEE16"/>
          </a:solidFill>
          <a:ln>
            <a:solidFill>
              <a:schemeClr val="accent1"/>
            </a:solidFill>
          </a:ln>
        </p:spPr>
        <p:txBody>
          <a:bodyPr wrap="square" rtlCol="0">
            <a:spAutoFit/>
          </a:bodyPr>
          <a:lstStyle/>
          <a:p>
            <a:pPr defTabSz="722376">
              <a:spcAft>
                <a:spcPts val="600"/>
              </a:spcAft>
              <a:defRPr/>
            </a:pPr>
            <a:r>
              <a:rPr lang="en-US" sz="2400" b="1" kern="1200" dirty="0">
                <a:solidFill>
                  <a:prstClr val="black"/>
                </a:solidFill>
                <a:latin typeface="Calibri" panose="020F0502020204030204"/>
                <a:ea typeface="+mn-ea"/>
                <a:cs typeface="+mn-cs"/>
              </a:rPr>
              <a:t>State </a:t>
            </a:r>
            <a:r>
              <a:rPr lang="en-US" sz="2400" b="1" dirty="0">
                <a:solidFill>
                  <a:prstClr val="black"/>
                </a:solidFill>
                <a:latin typeface="Calibri" panose="020F0502020204030204"/>
              </a:rPr>
              <a:t>and local</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descr="A globe with many flags&#10;&#10;Description automatically generated">
            <a:extLst>
              <a:ext uri="{FF2B5EF4-FFF2-40B4-BE49-F238E27FC236}">
                <a16:creationId xmlns:a16="http://schemas.microsoft.com/office/drawing/2014/main" id="{80497FBE-AEB2-B8F3-DCA4-07D82FA5ECA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864986" y="2772449"/>
            <a:ext cx="2517831" cy="2521332"/>
          </a:xfrm>
          <a:prstGeom prst="rect">
            <a:avLst/>
          </a:prstGeom>
        </p:spPr>
      </p:pic>
      <p:sp>
        <p:nvSpPr>
          <p:cNvPr id="20" name="TextBox 19">
            <a:extLst>
              <a:ext uri="{FF2B5EF4-FFF2-40B4-BE49-F238E27FC236}">
                <a16:creationId xmlns:a16="http://schemas.microsoft.com/office/drawing/2014/main" id="{3F23E682-A9C7-9ABD-5A4A-4E092556116E}"/>
              </a:ext>
            </a:extLst>
          </p:cNvPr>
          <p:cNvSpPr txBox="1"/>
          <p:nvPr/>
        </p:nvSpPr>
        <p:spPr>
          <a:xfrm rot="10800000" flipV="1">
            <a:off x="9294159" y="2415008"/>
            <a:ext cx="1849766" cy="461665"/>
          </a:xfrm>
          <a:prstGeom prst="rect">
            <a:avLst/>
          </a:prstGeom>
          <a:solidFill>
            <a:srgbClr val="DFEE16"/>
          </a:solidFill>
          <a:ln>
            <a:solidFill>
              <a:schemeClr val="accent1"/>
            </a:solidFill>
          </a:ln>
        </p:spPr>
        <p:txBody>
          <a:bodyPr wrap="square" rtlCol="0">
            <a:spAutoFit/>
          </a:bodyPr>
          <a:lstStyle/>
          <a:p>
            <a:pPr defTabSz="722376">
              <a:spcAft>
                <a:spcPts val="600"/>
              </a:spcAft>
              <a:defRPr/>
            </a:pPr>
            <a:r>
              <a:rPr lang="en-US" sz="2400" b="1" kern="1200" dirty="0">
                <a:solidFill>
                  <a:prstClr val="black"/>
                </a:solidFill>
                <a:latin typeface="Calibri" panose="020F0502020204030204"/>
                <a:ea typeface="+mn-ea"/>
                <a:cs typeface="+mn-cs"/>
              </a:rPr>
              <a:t>International</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2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608449" y="484211"/>
            <a:ext cx="98086" cy="5248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5152103" y="5906213"/>
            <a:ext cx="6416165"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International labeling issues - 1…</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8C2614B-F2FA-4AE7-1B98-60BC9B28E8E3}"/>
              </a:ext>
            </a:extLst>
          </p:cNvPr>
          <p:cNvSpPr txBox="1"/>
          <p:nvPr/>
        </p:nvSpPr>
        <p:spPr>
          <a:xfrm>
            <a:off x="325668" y="335586"/>
            <a:ext cx="5320182" cy="5632311"/>
          </a:xfrm>
          <a:prstGeom prst="rect">
            <a:avLst/>
          </a:prstGeom>
          <a:noFill/>
        </p:spPr>
        <p:txBody>
          <a:bodyPr wrap="square" rtlCol="0">
            <a:spAutoFit/>
          </a:bodyPr>
          <a:lstStyle/>
          <a:p>
            <a:pPr marL="285750" indent="-285750">
              <a:buFont typeface="Arial" panose="020B0604020202020204" pitchFamily="34" charset="0"/>
              <a:buChar char="•"/>
            </a:pPr>
            <a:r>
              <a:rPr lang="en-US" sz="2800" dirty="0"/>
              <a:t>Consensus standards for trade</a:t>
            </a:r>
          </a:p>
          <a:p>
            <a:pPr marL="285750" indent="-285750">
              <a:buFont typeface="Arial" panose="020B0604020202020204" pitchFamily="34" charset="0"/>
              <a:buChar char="•"/>
            </a:pPr>
            <a:r>
              <a:rPr lang="en-US" sz="2800" dirty="0"/>
              <a:t>Restrictions are limited</a:t>
            </a:r>
            <a:r>
              <a:rPr lang="en-US" sz="2600" dirty="0"/>
              <a:t>    </a:t>
            </a:r>
          </a:p>
          <a:p>
            <a:pPr marL="742950" lvl="1" indent="-285750">
              <a:buFont typeface="Arial" panose="020B0604020202020204" pitchFamily="34" charset="0"/>
              <a:buChar char="•"/>
            </a:pPr>
            <a:r>
              <a:rPr lang="en-US" sz="2600" dirty="0"/>
              <a:t>EU</a:t>
            </a:r>
            <a:endParaRPr lang="en-US" sz="2400" dirty="0"/>
          </a:p>
          <a:p>
            <a:pPr marL="1200150" lvl="2" indent="-285750">
              <a:buFont typeface="Arial" panose="020B0604020202020204" pitchFamily="34" charset="0"/>
              <a:buChar char="•"/>
            </a:pPr>
            <a:r>
              <a:rPr lang="en-US" sz="2400" dirty="0"/>
              <a:t>EU countries </a:t>
            </a:r>
            <a:r>
              <a:rPr lang="en-US" sz="2400" u="sng" dirty="0"/>
              <a:t>and</a:t>
            </a:r>
            <a:r>
              <a:rPr lang="en-US" sz="2400" dirty="0"/>
              <a:t> USA cannot make and sell Greek feta or feta-style cheese within EU</a:t>
            </a:r>
          </a:p>
          <a:p>
            <a:pPr marL="1200150" lvl="2" indent="-285750">
              <a:buFont typeface="Arial" panose="020B0604020202020204" pitchFamily="34" charset="0"/>
              <a:buChar char="•"/>
            </a:pPr>
            <a:r>
              <a:rPr lang="en-US" sz="2400" dirty="0"/>
              <a:t>Proposal underway to restrict parmesan and mozzarella</a:t>
            </a:r>
            <a:endParaRPr lang="en-US" sz="2200" dirty="0"/>
          </a:p>
          <a:p>
            <a:pPr marL="1657350" lvl="3" indent="-285750">
              <a:buFont typeface="Arial" panose="020B0604020202020204" pitchFamily="34" charset="0"/>
              <a:buChar char="•"/>
            </a:pPr>
            <a:r>
              <a:rPr lang="en-US" sz="2200" dirty="0"/>
              <a:t>USA now sells “parmesan” as “hard, grated cheese”</a:t>
            </a:r>
            <a:endParaRPr lang="en-US" sz="2600" dirty="0"/>
          </a:p>
          <a:p>
            <a:pPr marL="742950" lvl="1" indent="-285750">
              <a:buFont typeface="Arial" panose="020B0604020202020204" pitchFamily="34" charset="0"/>
              <a:buChar char="•"/>
            </a:pPr>
            <a:r>
              <a:rPr lang="en-US" sz="2600" dirty="0"/>
              <a:t>India</a:t>
            </a:r>
          </a:p>
          <a:p>
            <a:pPr marL="1200150" lvl="2" indent="-285750">
              <a:buFont typeface="Arial" panose="020B0604020202020204" pitchFamily="34" charset="0"/>
              <a:buChar char="•"/>
            </a:pPr>
            <a:r>
              <a:rPr lang="en-US" sz="2400" dirty="0"/>
              <a:t>Wants to prevent sale of basmati and jasmine rice</a:t>
            </a:r>
            <a:endParaRPr lang="en-US" sz="2200" dirty="0"/>
          </a:p>
          <a:p>
            <a:pPr marL="1657350" lvl="3" indent="-285750">
              <a:buFont typeface="Arial" panose="020B0604020202020204" pitchFamily="34" charset="0"/>
              <a:buChar char="•"/>
            </a:pPr>
            <a:r>
              <a:rPr lang="en-US" sz="2200" dirty="0"/>
              <a:t>USA grows both in USA</a:t>
            </a:r>
          </a:p>
          <a:p>
            <a:pPr marL="1200150" lvl="2" indent="-285750">
              <a:buFont typeface="Arial" panose="020B0604020202020204" pitchFamily="34" charset="0"/>
              <a:buChar char="•"/>
            </a:pPr>
            <a:endParaRPr lang="en-US" dirty="0"/>
          </a:p>
        </p:txBody>
      </p:sp>
      <p:pic>
        <p:nvPicPr>
          <p:cNvPr id="19" name="Picture 18">
            <a:extLst>
              <a:ext uri="{FF2B5EF4-FFF2-40B4-BE49-F238E27FC236}">
                <a16:creationId xmlns:a16="http://schemas.microsoft.com/office/drawing/2014/main" id="{80497FBE-AEB2-B8F3-DCA4-07D82FA5EC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68181" y="484211"/>
            <a:ext cx="5982408" cy="2650800"/>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89B94389-5F43-E12C-1632-5A179453E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3755" y="4053687"/>
            <a:ext cx="4453715" cy="1678765"/>
          </a:xfrm>
          <a:prstGeom prst="rect">
            <a:avLst/>
          </a:prstGeom>
          <a:ln>
            <a:solidFill>
              <a:schemeClr val="accent1"/>
            </a:solidFill>
          </a:ln>
        </p:spPr>
      </p:pic>
      <p:sp>
        <p:nvSpPr>
          <p:cNvPr id="13" name="TextBox 12">
            <a:extLst>
              <a:ext uri="{FF2B5EF4-FFF2-40B4-BE49-F238E27FC236}">
                <a16:creationId xmlns:a16="http://schemas.microsoft.com/office/drawing/2014/main" id="{736B8E27-6452-24BE-3BD9-EC0C923CACF4}"/>
              </a:ext>
            </a:extLst>
          </p:cNvPr>
          <p:cNvSpPr txBox="1"/>
          <p:nvPr/>
        </p:nvSpPr>
        <p:spPr>
          <a:xfrm rot="10800000" flipV="1">
            <a:off x="5776673" y="3224550"/>
            <a:ext cx="6297340" cy="1031051"/>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2800" b="1" dirty="0">
                <a:solidFill>
                  <a:prstClr val="black"/>
                </a:solidFill>
                <a:latin typeface="Calibri" panose="020F0502020204030204"/>
              </a:rPr>
              <a:t>USA is one of the 188 </a:t>
            </a:r>
          </a:p>
          <a:p>
            <a:pPr algn="ctr" defTabSz="722376">
              <a:spcAft>
                <a:spcPts val="600"/>
              </a:spcAft>
              <a:defRPr/>
            </a:pPr>
            <a:r>
              <a:rPr lang="en-US" sz="2800" b="1" dirty="0">
                <a:solidFill>
                  <a:prstClr val="black"/>
                </a:solidFill>
                <a:latin typeface="Calibri" panose="020F0502020204030204"/>
              </a:rPr>
              <a:t>member countries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423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274103" y="306989"/>
            <a:ext cx="98086" cy="5248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4965291" y="5906213"/>
            <a:ext cx="6602978"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International labeling issues – 2…</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8C2614B-F2FA-4AE7-1B98-60BC9B28E8E3}"/>
              </a:ext>
            </a:extLst>
          </p:cNvPr>
          <p:cNvSpPr txBox="1"/>
          <p:nvPr/>
        </p:nvSpPr>
        <p:spPr>
          <a:xfrm>
            <a:off x="206476" y="271068"/>
            <a:ext cx="5146283" cy="5416868"/>
          </a:xfrm>
          <a:prstGeom prst="rect">
            <a:avLst/>
          </a:prstGeom>
          <a:noFill/>
        </p:spPr>
        <p:txBody>
          <a:bodyPr wrap="square" rtlCol="0">
            <a:spAutoFit/>
          </a:bodyPr>
          <a:lstStyle/>
          <a:p>
            <a:pPr marL="285750" indent="-285750">
              <a:buFont typeface="Arial" panose="020B0604020202020204" pitchFamily="34" charset="0"/>
              <a:buChar char="•"/>
            </a:pPr>
            <a:r>
              <a:rPr lang="en-US" sz="2800" dirty="0"/>
              <a:t>Consumers “wanted” COOL</a:t>
            </a:r>
          </a:p>
          <a:p>
            <a:pPr marL="285750" indent="-285750">
              <a:buFont typeface="Arial" panose="020B0604020202020204" pitchFamily="34" charset="0"/>
              <a:buChar char="•"/>
            </a:pPr>
            <a:r>
              <a:rPr lang="en-US" sz="2800" dirty="0"/>
              <a:t>Canada and Mexico sued</a:t>
            </a:r>
            <a:endParaRPr lang="en-US" sz="2600" dirty="0"/>
          </a:p>
          <a:p>
            <a:pPr marL="742950" lvl="1" indent="-285750">
              <a:buFont typeface="Arial" panose="020B0604020202020204" pitchFamily="34" charset="0"/>
              <a:buChar char="•"/>
            </a:pPr>
            <a:r>
              <a:rPr lang="en-US" sz="2600" dirty="0"/>
              <a:t>No U.S. domestic compliance for beef and pork (only)</a:t>
            </a:r>
          </a:p>
          <a:p>
            <a:pPr marL="285750" indent="-285750">
              <a:buFont typeface="Arial" panose="020B0604020202020204" pitchFamily="34" charset="0"/>
              <a:buChar char="•"/>
            </a:pPr>
            <a:r>
              <a:rPr lang="en-US" sz="2800" dirty="0"/>
              <a:t>Products still under COOL with domestic compliance – </a:t>
            </a:r>
            <a:endParaRPr lang="en-US" sz="2600" dirty="0"/>
          </a:p>
          <a:p>
            <a:pPr marL="742950" lvl="1" indent="-285750">
              <a:buFont typeface="Arial" panose="020B0604020202020204" pitchFamily="34" charset="0"/>
              <a:buChar char="•"/>
            </a:pPr>
            <a:r>
              <a:rPr lang="en-US" sz="2600" dirty="0"/>
              <a:t>Lamb</a:t>
            </a:r>
          </a:p>
          <a:p>
            <a:pPr marL="742950" lvl="1" indent="-285750">
              <a:buFont typeface="Arial" panose="020B0604020202020204" pitchFamily="34" charset="0"/>
              <a:buChar char="•"/>
            </a:pPr>
            <a:r>
              <a:rPr lang="en-US" sz="2600" dirty="0"/>
              <a:t>Chicken</a:t>
            </a:r>
          </a:p>
          <a:p>
            <a:pPr marL="742950" lvl="1" indent="-285750">
              <a:buFont typeface="Arial" panose="020B0604020202020204" pitchFamily="34" charset="0"/>
              <a:buChar char="•"/>
            </a:pPr>
            <a:r>
              <a:rPr lang="en-US" sz="2600" dirty="0"/>
              <a:t>Fish and shellfish</a:t>
            </a:r>
          </a:p>
          <a:p>
            <a:pPr marL="742950" lvl="1" indent="-285750">
              <a:buFont typeface="Arial" panose="020B0604020202020204" pitchFamily="34" charset="0"/>
              <a:buChar char="•"/>
            </a:pPr>
            <a:r>
              <a:rPr lang="en-US" sz="2600" dirty="0"/>
              <a:t>Fruits and vegetables</a:t>
            </a:r>
          </a:p>
          <a:p>
            <a:pPr marL="742950" lvl="1" indent="-285750">
              <a:buFont typeface="Arial" panose="020B0604020202020204" pitchFamily="34" charset="0"/>
              <a:buChar char="•"/>
            </a:pPr>
            <a:r>
              <a:rPr lang="en-US" sz="2600" dirty="0"/>
              <a:t>Nuts (peanuts, pecans, macadamia) </a:t>
            </a:r>
          </a:p>
          <a:p>
            <a:pPr marL="742950" lvl="1" indent="-285750">
              <a:buFont typeface="Arial" panose="020B0604020202020204" pitchFamily="34" charset="0"/>
              <a:buChar char="•"/>
            </a:pPr>
            <a:r>
              <a:rPr lang="en-US" sz="2600" dirty="0"/>
              <a:t>Ginseng</a:t>
            </a:r>
          </a:p>
        </p:txBody>
      </p:sp>
      <p:pic>
        <p:nvPicPr>
          <p:cNvPr id="19" name="Picture 18">
            <a:extLst>
              <a:ext uri="{FF2B5EF4-FFF2-40B4-BE49-F238E27FC236}">
                <a16:creationId xmlns:a16="http://schemas.microsoft.com/office/drawing/2014/main" id="{80497FBE-AEB2-B8F3-DCA4-07D82FA5EC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60105" y="410255"/>
            <a:ext cx="6513305" cy="2542852"/>
          </a:xfrm>
          <a:prstGeom prst="rect">
            <a:avLst/>
          </a:prstGeom>
          <a:ln>
            <a:solidFill>
              <a:schemeClr val="accent1"/>
            </a:solidFill>
          </a:ln>
        </p:spPr>
      </p:pic>
      <p:sp>
        <p:nvSpPr>
          <p:cNvPr id="3" name="TextBox 2">
            <a:extLst>
              <a:ext uri="{FF2B5EF4-FFF2-40B4-BE49-F238E27FC236}">
                <a16:creationId xmlns:a16="http://schemas.microsoft.com/office/drawing/2014/main" id="{2540FC9B-C01D-C7E3-4ABA-C424405F5E37}"/>
              </a:ext>
            </a:extLst>
          </p:cNvPr>
          <p:cNvSpPr txBox="1"/>
          <p:nvPr/>
        </p:nvSpPr>
        <p:spPr>
          <a:xfrm rot="10800000" flipV="1">
            <a:off x="5879689" y="3115775"/>
            <a:ext cx="5378245" cy="2616101"/>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2400" b="1" dirty="0">
                <a:solidFill>
                  <a:prstClr val="black"/>
                </a:solidFill>
                <a:latin typeface="Calibri" panose="020F0502020204030204"/>
              </a:rPr>
              <a:t>Threat of $4B WTO fine payable in 60 days!!! </a:t>
            </a:r>
          </a:p>
          <a:p>
            <a:pPr algn="ctr" defTabSz="722376">
              <a:spcAft>
                <a:spcPts val="600"/>
              </a:spcAf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defTabSz="722376">
              <a:spcAft>
                <a:spcPts val="600"/>
              </a:spcAft>
              <a:defRPr/>
            </a:pPr>
            <a:endParaRPr lang="en-US" sz="2400" b="1" dirty="0">
              <a:solidFill>
                <a:prstClr val="black"/>
              </a:solidFill>
              <a:latin typeface="Calibri" panose="020F0502020204030204"/>
            </a:endParaRPr>
          </a:p>
          <a:p>
            <a:pPr algn="ctr" defTabSz="722376">
              <a:spcAft>
                <a:spcPts val="600"/>
              </a:spcAf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defTabSz="722376">
              <a:spcAft>
                <a:spcPts val="600"/>
              </a:spcAf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After 7 years, beef and pork exempted</a:t>
            </a:r>
          </a:p>
        </p:txBody>
      </p:sp>
      <p:pic>
        <p:nvPicPr>
          <p:cNvPr id="7" name="Picture 6" descr="A green dollar sign with a white background&#10;&#10;Description automatically generated">
            <a:extLst>
              <a:ext uri="{FF2B5EF4-FFF2-40B4-BE49-F238E27FC236}">
                <a16:creationId xmlns:a16="http://schemas.microsoft.com/office/drawing/2014/main" id="{7E9D4312-7BF8-33C8-DE90-42A2A1A8490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308416" y="3951505"/>
            <a:ext cx="904569" cy="1272362"/>
          </a:xfrm>
          <a:prstGeom prst="rect">
            <a:avLst/>
          </a:prstGeom>
        </p:spPr>
      </p:pic>
      <p:sp>
        <p:nvSpPr>
          <p:cNvPr id="8" name="TextBox 7">
            <a:extLst>
              <a:ext uri="{FF2B5EF4-FFF2-40B4-BE49-F238E27FC236}">
                <a16:creationId xmlns:a16="http://schemas.microsoft.com/office/drawing/2014/main" id="{9B945F5E-A11E-7220-DA91-6C52F4480300}"/>
              </a:ext>
            </a:extLst>
          </p:cNvPr>
          <p:cNvSpPr txBox="1"/>
          <p:nvPr/>
        </p:nvSpPr>
        <p:spPr>
          <a:xfrm>
            <a:off x="9212985" y="4056771"/>
            <a:ext cx="698731" cy="1061829"/>
          </a:xfrm>
          <a:prstGeom prst="rect">
            <a:avLst/>
          </a:prstGeom>
          <a:noFill/>
        </p:spPr>
        <p:txBody>
          <a:bodyPr wrap="square" rtlCol="0">
            <a:spAutoFit/>
          </a:bodyPr>
          <a:lstStyle/>
          <a:p>
            <a:r>
              <a:rPr lang="en-US" sz="900" dirty="0">
                <a:hlinkClick r:id="rId6" tooltip="http://www.flickr.com/photos/httpoldmaisonblogspotcom/4315218578/"/>
              </a:rPr>
              <a:t>This Photo</a:t>
            </a:r>
            <a:r>
              <a:rPr lang="en-US" sz="900" dirty="0"/>
              <a:t> by Unknown Author is licensed under </a:t>
            </a:r>
            <a:r>
              <a:rPr lang="en-US" sz="900" dirty="0">
                <a:hlinkClick r:id="rId7" tooltip="https://creativecommons.org/licenses/by-sa/3.0/"/>
              </a:rPr>
              <a:t>CC BY-SA</a:t>
            </a:r>
            <a:endParaRPr lang="en-US" sz="900" dirty="0"/>
          </a:p>
        </p:txBody>
      </p:sp>
    </p:spTree>
    <p:extLst>
      <p:ext uri="{BB962C8B-B14F-4D97-AF65-F5344CB8AC3E}">
        <p14:creationId xmlns:p14="http://schemas.microsoft.com/office/powerpoint/2010/main" val="2835837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6590018" y="391574"/>
            <a:ext cx="105578" cy="5670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7374192" y="5867937"/>
            <a:ext cx="4149077"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…take a stretch</a:t>
            </a:r>
            <a:r>
              <a:rPr lang="en-US" sz="3476" b="1" kern="1200" dirty="0">
                <a:solidFill>
                  <a:prstClr val="black"/>
                </a:solidFill>
                <a:latin typeface="Calibri" panose="020F0502020204030204"/>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673289" y="5960292"/>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8C2614B-F2FA-4AE7-1B98-60BC9B28E8E3}"/>
              </a:ext>
            </a:extLst>
          </p:cNvPr>
          <p:cNvSpPr txBox="1"/>
          <p:nvPr/>
        </p:nvSpPr>
        <p:spPr>
          <a:xfrm>
            <a:off x="782385" y="2659559"/>
            <a:ext cx="5234615" cy="769441"/>
          </a:xfrm>
          <a:prstGeom prst="rect">
            <a:avLst/>
          </a:prstGeom>
          <a:noFill/>
        </p:spPr>
        <p:txBody>
          <a:bodyPr wrap="square" rtlCol="0">
            <a:spAutoFit/>
          </a:bodyPr>
          <a:lstStyle/>
          <a:p>
            <a:pPr marL="457200" indent="-457200">
              <a:buFont typeface="Arial" panose="020B0604020202020204" pitchFamily="34" charset="0"/>
              <a:buChar char="•"/>
            </a:pPr>
            <a:r>
              <a:rPr lang="en-US" sz="4400" b="1" dirty="0"/>
              <a:t>10-minute break</a:t>
            </a:r>
          </a:p>
        </p:txBody>
      </p:sp>
      <p:pic>
        <p:nvPicPr>
          <p:cNvPr id="6" name="Picture 5">
            <a:extLst>
              <a:ext uri="{FF2B5EF4-FFF2-40B4-BE49-F238E27FC236}">
                <a16:creationId xmlns:a16="http://schemas.microsoft.com/office/drawing/2014/main" id="{EC91E5CF-606F-03A2-D1DA-060D7A52CA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68614" y="1306593"/>
            <a:ext cx="4526741" cy="3029433"/>
          </a:xfrm>
          <a:prstGeom prst="rect">
            <a:avLst/>
          </a:prstGeom>
          <a:ln>
            <a:solidFill>
              <a:schemeClr val="accent1"/>
            </a:solidFill>
          </a:ln>
        </p:spPr>
      </p:pic>
    </p:spTree>
    <p:extLst>
      <p:ext uri="{BB962C8B-B14F-4D97-AF65-F5344CB8AC3E}">
        <p14:creationId xmlns:p14="http://schemas.microsoft.com/office/powerpoint/2010/main" val="2437818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502901" y="494563"/>
            <a:ext cx="94154" cy="4824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7505002" y="5995752"/>
            <a:ext cx="3936434"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…prior-approval…</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8C2614B-F2FA-4AE7-1B98-60BC9B28E8E3}"/>
              </a:ext>
            </a:extLst>
          </p:cNvPr>
          <p:cNvSpPr txBox="1"/>
          <p:nvPr/>
        </p:nvSpPr>
        <p:spPr>
          <a:xfrm>
            <a:off x="196264" y="198167"/>
            <a:ext cx="5024665" cy="5416868"/>
          </a:xfrm>
          <a:prstGeom prst="rect">
            <a:avLst/>
          </a:prstGeom>
          <a:noFill/>
        </p:spPr>
        <p:txBody>
          <a:bodyPr wrap="square" rtlCol="0">
            <a:spAutoFit/>
          </a:bodyPr>
          <a:lstStyle/>
          <a:p>
            <a:pPr marL="457200" indent="-457200">
              <a:buFont typeface="Arial" panose="020B0604020202020204" pitchFamily="34" charset="0"/>
              <a:buChar char="•"/>
            </a:pPr>
            <a:r>
              <a:rPr lang="en-US" sz="2800" dirty="0"/>
              <a:t> USDA legend and number</a:t>
            </a:r>
          </a:p>
          <a:p>
            <a:pPr marL="914400" lvl="1" indent="-457200">
              <a:buFont typeface="Arial" panose="020B0604020202020204" pitchFamily="34" charset="0"/>
              <a:buChar char="•"/>
            </a:pPr>
            <a:r>
              <a:rPr lang="en-US" sz="2400" b="1" dirty="0"/>
              <a:t>Written documentation for claims</a:t>
            </a:r>
            <a:r>
              <a:rPr lang="en-US" sz="2400" dirty="0"/>
              <a:t> </a:t>
            </a:r>
            <a:endParaRPr lang="en-US" sz="2200" dirty="0"/>
          </a:p>
          <a:p>
            <a:pPr marL="1371600" lvl="2" indent="-457200">
              <a:buFont typeface="Arial" panose="020B0604020202020204" pitchFamily="34" charset="0"/>
              <a:buChar char="•"/>
            </a:pPr>
            <a:r>
              <a:rPr lang="en-US" sz="2200" dirty="0"/>
              <a:t>Organic and COOL -- on-farm audits</a:t>
            </a:r>
          </a:p>
          <a:p>
            <a:pPr marL="1371600" lvl="2" indent="-457200">
              <a:buFont typeface="Arial" panose="020B0604020202020204" pitchFamily="34" charset="0"/>
              <a:buChar char="•"/>
            </a:pPr>
            <a:r>
              <a:rPr lang="en-US" sz="2200" dirty="0"/>
              <a:t>Religious labels -- representative</a:t>
            </a:r>
            <a:endParaRPr lang="en-US" sz="2000" dirty="0"/>
          </a:p>
          <a:p>
            <a:pPr marL="1828800" lvl="3" indent="-457200">
              <a:buFont typeface="Arial" panose="020B0604020202020204" pitchFamily="34" charset="0"/>
              <a:buChar char="•"/>
            </a:pPr>
            <a:r>
              <a:rPr lang="en-US" sz="2000" dirty="0"/>
              <a:t>Buddhist, Confucian, Islamic (Halal), Judaic (Kosher)</a:t>
            </a:r>
          </a:p>
          <a:p>
            <a:pPr marL="1828800" lvl="3" indent="-457200">
              <a:buFont typeface="Arial" panose="020B0604020202020204" pitchFamily="34" charset="0"/>
              <a:buChar char="•"/>
            </a:pPr>
            <a:r>
              <a:rPr lang="en-US" sz="2200" dirty="0"/>
              <a:t>All other claims require </a:t>
            </a:r>
            <a:r>
              <a:rPr lang="en-US" sz="2400" b="1" i="1" dirty="0"/>
              <a:t>trusting</a:t>
            </a:r>
            <a:r>
              <a:rPr lang="en-US" sz="2200" dirty="0"/>
              <a:t> the manufacturer</a:t>
            </a:r>
            <a:endParaRPr lang="en-US" sz="2400" dirty="0"/>
          </a:p>
          <a:p>
            <a:pPr marL="914400" lvl="1" indent="-457200">
              <a:buFont typeface="Arial" panose="020B0604020202020204" pitchFamily="34" charset="0"/>
              <a:buChar char="•"/>
            </a:pPr>
            <a:r>
              <a:rPr lang="en-US" sz="2600" dirty="0"/>
              <a:t>Truthfulness is a concern –  </a:t>
            </a:r>
            <a:endParaRPr lang="en-US" sz="2400" dirty="0"/>
          </a:p>
          <a:p>
            <a:pPr marL="1371600" lvl="2" indent="-457200">
              <a:buFont typeface="Arial" panose="020B0604020202020204" pitchFamily="34" charset="0"/>
              <a:buChar char="•"/>
            </a:pPr>
            <a:r>
              <a:rPr lang="en-US" sz="2400" dirty="0"/>
              <a:t>Sufficient mistrust may lead to regulation</a:t>
            </a:r>
          </a:p>
        </p:txBody>
      </p:sp>
      <p:pic>
        <p:nvPicPr>
          <p:cNvPr id="9" name="Picture 8" descr="A close-up of a stamp&#10;&#10;Description automatically generated">
            <a:extLst>
              <a:ext uri="{FF2B5EF4-FFF2-40B4-BE49-F238E27FC236}">
                <a16:creationId xmlns:a16="http://schemas.microsoft.com/office/drawing/2014/main" id="{1F6110DC-B7B5-781E-9F0B-77E93ED271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5522" y="2035277"/>
            <a:ext cx="5936073" cy="3579758"/>
          </a:xfrm>
          <a:prstGeom prst="rect">
            <a:avLst/>
          </a:prstGeom>
          <a:ln>
            <a:solidFill>
              <a:schemeClr val="accent1"/>
            </a:solidFill>
          </a:ln>
        </p:spPr>
      </p:pic>
      <p:pic>
        <p:nvPicPr>
          <p:cNvPr id="6" name="Picture 5">
            <a:extLst>
              <a:ext uri="{FF2B5EF4-FFF2-40B4-BE49-F238E27FC236}">
                <a16:creationId xmlns:a16="http://schemas.microsoft.com/office/drawing/2014/main" id="{E48CCF71-D531-0C88-4A24-1594648CD5FA}"/>
              </a:ext>
            </a:extLst>
          </p:cNvPr>
          <p:cNvPicPr>
            <a:picLocks noChangeAspect="1"/>
          </p:cNvPicPr>
          <p:nvPr/>
        </p:nvPicPr>
        <p:blipFill>
          <a:blip r:embed="rId5"/>
          <a:stretch>
            <a:fillRect/>
          </a:stretch>
        </p:blipFill>
        <p:spPr>
          <a:xfrm>
            <a:off x="7266039" y="436021"/>
            <a:ext cx="3104607" cy="1749704"/>
          </a:xfrm>
          <a:prstGeom prst="rect">
            <a:avLst/>
          </a:prstGeom>
        </p:spPr>
      </p:pic>
    </p:spTree>
    <p:extLst>
      <p:ext uri="{BB962C8B-B14F-4D97-AF65-F5344CB8AC3E}">
        <p14:creationId xmlns:p14="http://schemas.microsoft.com/office/powerpoint/2010/main" val="2199542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7354529" y="6005588"/>
            <a:ext cx="4234391"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…claim examples…</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9E4D603-7F0D-F0A1-EC41-620F89A95C93}"/>
              </a:ext>
            </a:extLst>
          </p:cNvPr>
          <p:cNvPicPr>
            <a:picLocks noChangeAspect="1"/>
          </p:cNvPicPr>
          <p:nvPr/>
        </p:nvPicPr>
        <p:blipFill>
          <a:blip r:embed="rId4"/>
          <a:stretch>
            <a:fillRect/>
          </a:stretch>
        </p:blipFill>
        <p:spPr>
          <a:xfrm>
            <a:off x="255638" y="675903"/>
            <a:ext cx="11631561" cy="5176203"/>
          </a:xfrm>
          <a:prstGeom prst="rect">
            <a:avLst/>
          </a:prstGeom>
          <a:ln>
            <a:solidFill>
              <a:schemeClr val="accent1">
                <a:shade val="15000"/>
              </a:schemeClr>
            </a:solidFill>
          </a:ln>
        </p:spPr>
      </p:pic>
      <p:sp>
        <p:nvSpPr>
          <p:cNvPr id="3" name="TextBox 2">
            <a:extLst>
              <a:ext uri="{FF2B5EF4-FFF2-40B4-BE49-F238E27FC236}">
                <a16:creationId xmlns:a16="http://schemas.microsoft.com/office/drawing/2014/main" id="{48C2614B-F2FA-4AE7-1B98-60BC9B28E8E3}"/>
              </a:ext>
            </a:extLst>
          </p:cNvPr>
          <p:cNvSpPr txBox="1"/>
          <p:nvPr/>
        </p:nvSpPr>
        <p:spPr>
          <a:xfrm>
            <a:off x="2396897" y="345384"/>
            <a:ext cx="7647338" cy="646331"/>
          </a:xfrm>
          <a:prstGeom prst="rect">
            <a:avLst/>
          </a:prstGeom>
          <a:solidFill>
            <a:srgbClr val="FF0000"/>
          </a:solidFill>
        </p:spPr>
        <p:txBody>
          <a:bodyPr wrap="square" rtlCol="0">
            <a:spAutoFit/>
          </a:bodyPr>
          <a:lstStyle/>
          <a:p>
            <a:pPr algn="ctr"/>
            <a:r>
              <a:rPr lang="en-US" sz="3600" b="1" u="sng" dirty="0">
                <a:solidFill>
                  <a:schemeClr val="bg1"/>
                </a:solidFill>
              </a:rPr>
              <a:t>All of these claims rely on “trust”</a:t>
            </a:r>
          </a:p>
        </p:txBody>
      </p:sp>
    </p:spTree>
    <p:extLst>
      <p:ext uri="{BB962C8B-B14F-4D97-AF65-F5344CB8AC3E}">
        <p14:creationId xmlns:p14="http://schemas.microsoft.com/office/powerpoint/2010/main" val="2552632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4694428" y="247636"/>
            <a:ext cx="159982" cy="57771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5741923" y="5963879"/>
            <a:ext cx="5650236"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…Nutrition Facts panel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944AEC4-E634-D4FB-A9E9-614B32FE81FA}"/>
              </a:ext>
            </a:extLst>
          </p:cNvPr>
          <p:cNvSpPr txBox="1"/>
          <p:nvPr/>
        </p:nvSpPr>
        <p:spPr>
          <a:xfrm rot="10800000" flipV="1">
            <a:off x="232304" y="243742"/>
            <a:ext cx="4325225" cy="5324535"/>
          </a:xfrm>
          <a:prstGeom prst="rect">
            <a:avLst/>
          </a:prstGeom>
          <a:solidFill>
            <a:srgbClr val="99A40C">
              <a:alpha val="51000"/>
            </a:srgbClr>
          </a:solidFill>
          <a:ln>
            <a:solidFill>
              <a:schemeClr val="accent1"/>
            </a:solidFill>
          </a:ln>
        </p:spPr>
        <p:txBody>
          <a:bodyPr wrap="square" rtlCol="0">
            <a:spAutoFit/>
          </a:bodyPr>
          <a:lstStyle/>
          <a:p>
            <a:pPr marL="342900" indent="-342900" defTabSz="722376">
              <a:spcAft>
                <a:spcPts val="600"/>
              </a:spcAft>
              <a:buFont typeface="Arial" panose="020B0604020202020204" pitchFamily="34" charset="0"/>
              <a:buChar char="•"/>
              <a:defRPr/>
            </a:pPr>
            <a:r>
              <a:rPr lang="en-US" sz="3200" dirty="0">
                <a:solidFill>
                  <a:prstClr val="black"/>
                </a:solidFill>
                <a:latin typeface="Calibri" panose="020F0502020204030204"/>
              </a:rPr>
              <a:t>Nutrient levels can be v</a:t>
            </a:r>
            <a:r>
              <a:rPr lang="en-US" sz="3200" kern="1200" dirty="0">
                <a:solidFill>
                  <a:prstClr val="black"/>
                </a:solidFill>
                <a:latin typeface="Calibri" panose="020F0502020204030204"/>
                <a:ea typeface="+mn-ea"/>
                <a:cs typeface="+mn-cs"/>
              </a:rPr>
              <a:t>erified by testing</a:t>
            </a:r>
          </a:p>
          <a:p>
            <a:pPr marL="342900" indent="-342900" defTabSz="722376">
              <a:spcAft>
                <a:spcPts val="600"/>
              </a:spcAft>
              <a:buFont typeface="Arial" panose="020B0604020202020204" pitchFamily="34" charset="0"/>
              <a:buChar char="•"/>
              <a:defRPr/>
            </a:pPr>
            <a:r>
              <a:rPr lang="en-US" sz="3200" dirty="0">
                <a:solidFill>
                  <a:prstClr val="black"/>
                </a:solidFill>
                <a:latin typeface="Calibri" panose="020F0502020204030204"/>
              </a:rPr>
              <a:t>Serving size is a </a:t>
            </a:r>
            <a:r>
              <a:rPr lang="en-US" sz="3200" b="1" u="sng" dirty="0">
                <a:solidFill>
                  <a:prstClr val="black"/>
                </a:solidFill>
                <a:latin typeface="Calibri" panose="020F0502020204030204"/>
              </a:rPr>
              <a:t>guideline</a:t>
            </a:r>
            <a:r>
              <a:rPr lang="en-US" sz="3200" dirty="0">
                <a:solidFill>
                  <a:prstClr val="black"/>
                </a:solidFill>
                <a:latin typeface="Calibri" panose="020F0502020204030204"/>
              </a:rPr>
              <a:t> </a:t>
            </a:r>
            <a:endParaRPr lang="en-US" sz="2800" dirty="0">
              <a:solidFill>
                <a:prstClr val="black"/>
              </a:solidFill>
              <a:latin typeface="Calibri" panose="020F0502020204030204"/>
            </a:endParaRPr>
          </a:p>
          <a:p>
            <a:pPr marL="800100" lvl="1" indent="-342900" defTabSz="722376">
              <a:spcAft>
                <a:spcPts val="600"/>
              </a:spcAft>
              <a:buFont typeface="Arial" panose="020B0604020202020204" pitchFamily="34" charset="0"/>
              <a:buChar char="•"/>
              <a:defRPr/>
            </a:pPr>
            <a:r>
              <a:rPr lang="en-US" sz="2800" dirty="0">
                <a:solidFill>
                  <a:prstClr val="black"/>
                </a:solidFill>
                <a:latin typeface="Calibri" panose="020F0502020204030204"/>
              </a:rPr>
              <a:t>Based on required FDA/USDA surveys </a:t>
            </a:r>
            <a:endParaRPr lang="en-US" sz="2600" dirty="0">
              <a:solidFill>
                <a:prstClr val="black"/>
              </a:solidFill>
              <a:latin typeface="Calibri" panose="020F0502020204030204"/>
            </a:endParaRPr>
          </a:p>
          <a:p>
            <a:pPr marL="1257300" lvl="2" indent="-342900" defTabSz="722376">
              <a:spcAft>
                <a:spcPts val="600"/>
              </a:spcAft>
              <a:buFont typeface="Arial" panose="020B0604020202020204" pitchFamily="34" charset="0"/>
              <a:buChar char="•"/>
              <a:defRPr/>
            </a:pPr>
            <a:r>
              <a:rPr lang="en-US" sz="2600" dirty="0">
                <a:solidFill>
                  <a:prstClr val="black"/>
                </a:solidFill>
                <a:latin typeface="Calibri" panose="020F0502020204030204"/>
              </a:rPr>
              <a:t>What’s eaten and not suggested</a:t>
            </a:r>
          </a:p>
          <a:p>
            <a:pPr marL="800100" lvl="1" indent="-342900" defTabSz="722376">
              <a:spcAft>
                <a:spcPts val="600"/>
              </a:spcAft>
              <a:buFont typeface="Arial" panose="020B0604020202020204" pitchFamily="34" charset="0"/>
              <a:buChar char="•"/>
              <a:defRPr/>
            </a:pPr>
            <a:r>
              <a:rPr lang="en-US" sz="2800" b="1" i="1" u="sng" kern="1200" dirty="0">
                <a:solidFill>
                  <a:prstClr val="black"/>
                </a:solidFill>
                <a:latin typeface="Calibri" panose="020F0502020204030204"/>
                <a:ea typeface="+mn-ea"/>
                <a:cs typeface="+mn-cs"/>
              </a:rPr>
              <a:t>But</a:t>
            </a:r>
            <a:r>
              <a:rPr lang="en-US" sz="2800" b="1" i="1" kern="1200" dirty="0">
                <a:solidFill>
                  <a:prstClr val="black"/>
                </a:solidFill>
                <a:latin typeface="Calibri" panose="020F0502020204030204"/>
                <a:ea typeface="+mn-ea"/>
                <a:cs typeface="+mn-cs"/>
              </a:rPr>
              <a:t> </a:t>
            </a:r>
            <a:r>
              <a:rPr lang="en-US" sz="2800" i="1" kern="1200" dirty="0">
                <a:solidFill>
                  <a:prstClr val="black"/>
                </a:solidFill>
                <a:latin typeface="Calibri" panose="020F0502020204030204"/>
                <a:ea typeface="+mn-ea"/>
                <a:cs typeface="+mn-cs"/>
              </a:rPr>
              <a:t>-- manufacturer gets to </a:t>
            </a:r>
            <a:r>
              <a:rPr lang="en-US" sz="2800" i="1" dirty="0">
                <a:solidFill>
                  <a:prstClr val="black"/>
                </a:solidFill>
                <a:latin typeface="Calibri" panose="020F0502020204030204"/>
              </a:rPr>
              <a:t>decide what to state</a:t>
            </a:r>
            <a:endParaRPr lang="en-US" sz="2800" i="1" kern="1200" dirty="0">
              <a:solidFill>
                <a:prstClr val="black"/>
              </a:solidFill>
              <a:latin typeface="Calibri" panose="020F0502020204030204"/>
              <a:ea typeface="+mn-ea"/>
              <a:cs typeface="+mn-cs"/>
            </a:endParaRPr>
          </a:p>
        </p:txBody>
      </p:sp>
      <p:pic>
        <p:nvPicPr>
          <p:cNvPr id="10" name="Picture 9">
            <a:extLst>
              <a:ext uri="{FF2B5EF4-FFF2-40B4-BE49-F238E27FC236}">
                <a16:creationId xmlns:a16="http://schemas.microsoft.com/office/drawing/2014/main" id="{0C2BAB84-8415-833A-FE28-98776AE38F7D}"/>
              </a:ext>
            </a:extLst>
          </p:cNvPr>
          <p:cNvPicPr>
            <a:picLocks noChangeAspect="1"/>
          </p:cNvPicPr>
          <p:nvPr/>
        </p:nvPicPr>
        <p:blipFill>
          <a:blip r:embed="rId4"/>
          <a:stretch>
            <a:fillRect/>
          </a:stretch>
        </p:blipFill>
        <p:spPr>
          <a:xfrm>
            <a:off x="4942898" y="158959"/>
            <a:ext cx="7151465" cy="5745928"/>
          </a:xfrm>
          <a:prstGeom prst="rect">
            <a:avLst/>
          </a:prstGeom>
          <a:ln>
            <a:solidFill>
              <a:schemeClr val="accent1">
                <a:shade val="15000"/>
              </a:schemeClr>
            </a:solidFill>
          </a:ln>
        </p:spPr>
      </p:pic>
    </p:spTree>
    <p:extLst>
      <p:ext uri="{BB962C8B-B14F-4D97-AF65-F5344CB8AC3E}">
        <p14:creationId xmlns:p14="http://schemas.microsoft.com/office/powerpoint/2010/main" val="2039983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3776669" y="1347124"/>
            <a:ext cx="90784" cy="40962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5135357" y="5979641"/>
            <a:ext cx="6206889"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 serving size…nutrients…</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74550D-1057-D00A-0643-9478747B294B}"/>
              </a:ext>
            </a:extLst>
          </p:cNvPr>
          <p:cNvSpPr txBox="1"/>
          <p:nvPr/>
        </p:nvSpPr>
        <p:spPr>
          <a:xfrm>
            <a:off x="121273" y="2562994"/>
            <a:ext cx="3679763" cy="2616101"/>
          </a:xfrm>
          <a:prstGeom prst="rect">
            <a:avLst/>
          </a:prstGeom>
          <a:noFill/>
        </p:spPr>
        <p:txBody>
          <a:bodyPr wrap="square" rtlCol="0">
            <a:spAutoFit/>
          </a:bodyPr>
          <a:lstStyle/>
          <a:p>
            <a:pPr marL="285750" indent="-285750">
              <a:buFont typeface="Arial" panose="020B0604020202020204" pitchFamily="34" charset="0"/>
              <a:buChar char="•"/>
            </a:pPr>
            <a:r>
              <a:rPr lang="en-US" sz="2800" dirty="0"/>
              <a:t>2003 – 2008 NHANES and 2016 regulation </a:t>
            </a:r>
          </a:p>
          <a:p>
            <a:pPr marL="285750" indent="-285750">
              <a:buFont typeface="Arial" panose="020B0604020202020204" pitchFamily="34" charset="0"/>
              <a:buChar char="•"/>
            </a:pPr>
            <a:r>
              <a:rPr lang="en-US" sz="2800" dirty="0"/>
              <a:t>USDA’s </a:t>
            </a:r>
            <a:r>
              <a:rPr lang="en-US" sz="2800" b="1" dirty="0"/>
              <a:t>MyPlate</a:t>
            </a:r>
            <a:r>
              <a:rPr lang="en-US" sz="2800" dirty="0"/>
              <a:t> sets the DV for ages 14+</a:t>
            </a:r>
            <a:endParaRPr lang="en-US" sz="2600" dirty="0"/>
          </a:p>
          <a:p>
            <a:pPr marL="742950" lvl="1" indent="-285750">
              <a:buFont typeface="Arial" panose="020B0604020202020204" pitchFamily="34" charset="0"/>
              <a:buChar char="•"/>
            </a:pPr>
            <a:r>
              <a:rPr lang="en-US" sz="2600" dirty="0"/>
              <a:t>Low -- &lt;/= 5 % </a:t>
            </a:r>
          </a:p>
          <a:p>
            <a:pPr marL="742950" lvl="1" indent="-285750">
              <a:buFont typeface="Arial" panose="020B0604020202020204" pitchFamily="34" charset="0"/>
              <a:buChar char="•"/>
            </a:pPr>
            <a:r>
              <a:rPr lang="en-US" sz="2600" dirty="0"/>
              <a:t>High -- &gt;/= 20 % </a:t>
            </a:r>
          </a:p>
        </p:txBody>
      </p:sp>
      <p:pic>
        <p:nvPicPr>
          <p:cNvPr id="13" name="Picture 12">
            <a:extLst>
              <a:ext uri="{FF2B5EF4-FFF2-40B4-BE49-F238E27FC236}">
                <a16:creationId xmlns:a16="http://schemas.microsoft.com/office/drawing/2014/main" id="{86B47C45-E8BB-409E-4834-C5152DA32281}"/>
              </a:ext>
            </a:extLst>
          </p:cNvPr>
          <p:cNvPicPr>
            <a:picLocks noChangeAspect="1"/>
          </p:cNvPicPr>
          <p:nvPr/>
        </p:nvPicPr>
        <p:blipFill>
          <a:blip r:embed="rId4"/>
          <a:stretch>
            <a:fillRect/>
          </a:stretch>
        </p:blipFill>
        <p:spPr>
          <a:xfrm>
            <a:off x="3882313" y="187914"/>
            <a:ext cx="8068276" cy="1896339"/>
          </a:xfrm>
          <a:prstGeom prst="rect">
            <a:avLst/>
          </a:prstGeom>
        </p:spPr>
      </p:pic>
      <p:pic>
        <p:nvPicPr>
          <p:cNvPr id="16" name="Picture 15">
            <a:extLst>
              <a:ext uri="{FF2B5EF4-FFF2-40B4-BE49-F238E27FC236}">
                <a16:creationId xmlns:a16="http://schemas.microsoft.com/office/drawing/2014/main" id="{C3B249CF-8DB6-DDA5-16F5-5F2121F49BAA}"/>
              </a:ext>
            </a:extLst>
          </p:cNvPr>
          <p:cNvPicPr>
            <a:picLocks noChangeAspect="1"/>
          </p:cNvPicPr>
          <p:nvPr/>
        </p:nvPicPr>
        <p:blipFill>
          <a:blip r:embed="rId5"/>
          <a:stretch>
            <a:fillRect/>
          </a:stretch>
        </p:blipFill>
        <p:spPr>
          <a:xfrm>
            <a:off x="4072786" y="3993474"/>
            <a:ext cx="7929120" cy="1896339"/>
          </a:xfrm>
          <a:prstGeom prst="rect">
            <a:avLst/>
          </a:prstGeom>
        </p:spPr>
      </p:pic>
      <p:pic>
        <p:nvPicPr>
          <p:cNvPr id="17" name="Picture 16">
            <a:extLst>
              <a:ext uri="{FF2B5EF4-FFF2-40B4-BE49-F238E27FC236}">
                <a16:creationId xmlns:a16="http://schemas.microsoft.com/office/drawing/2014/main" id="{0A788D4F-20CC-6C61-4B4D-1AE7A5404570}"/>
              </a:ext>
            </a:extLst>
          </p:cNvPr>
          <p:cNvPicPr>
            <a:picLocks noChangeAspect="1"/>
          </p:cNvPicPr>
          <p:nvPr/>
        </p:nvPicPr>
        <p:blipFill>
          <a:blip r:embed="rId6"/>
          <a:stretch>
            <a:fillRect/>
          </a:stretch>
        </p:blipFill>
        <p:spPr>
          <a:xfrm>
            <a:off x="4789615" y="1893504"/>
            <a:ext cx="5919020" cy="2191579"/>
          </a:xfrm>
          <a:prstGeom prst="rect">
            <a:avLst/>
          </a:prstGeom>
        </p:spPr>
      </p:pic>
      <p:sp>
        <p:nvSpPr>
          <p:cNvPr id="18" name="TextBox 17">
            <a:extLst>
              <a:ext uri="{FF2B5EF4-FFF2-40B4-BE49-F238E27FC236}">
                <a16:creationId xmlns:a16="http://schemas.microsoft.com/office/drawing/2014/main" id="{FDEDF463-CA0F-27E2-DCBA-067C92B1D644}"/>
              </a:ext>
            </a:extLst>
          </p:cNvPr>
          <p:cNvSpPr txBox="1"/>
          <p:nvPr/>
        </p:nvSpPr>
        <p:spPr>
          <a:xfrm>
            <a:off x="4645681" y="3496839"/>
            <a:ext cx="6206888" cy="523220"/>
          </a:xfrm>
          <a:prstGeom prst="rect">
            <a:avLst/>
          </a:prstGeom>
          <a:gradFill>
            <a:gsLst>
              <a:gs pos="12035">
                <a:srgbClr val="EBEEF6"/>
              </a:gs>
              <a:gs pos="0">
                <a:schemeClr val="accent1">
                  <a:lumMod val="5000"/>
                  <a:lumOff val="95000"/>
                </a:schemeClr>
              </a:gs>
              <a:gs pos="100000">
                <a:schemeClr val="accent1">
                  <a:lumMod val="45000"/>
                  <a:lumOff val="55000"/>
                </a:schemeClr>
              </a:gs>
              <a:gs pos="83000">
                <a:schemeClr val="accent1">
                  <a:lumMod val="45000"/>
                  <a:lumOff val="55000"/>
                </a:schemeClr>
              </a:gs>
              <a:gs pos="66000">
                <a:schemeClr val="accent1">
                  <a:lumMod val="30000"/>
                  <a:lumOff val="70000"/>
                </a:schemeClr>
              </a:gs>
            </a:gsLst>
            <a:lin ang="5400000" scaled="1"/>
          </a:gradFill>
          <a:ln>
            <a:solidFill>
              <a:schemeClr val="accent1"/>
            </a:solidFill>
          </a:ln>
        </p:spPr>
        <p:txBody>
          <a:bodyPr wrap="square" rtlCol="0">
            <a:spAutoFit/>
          </a:bodyPr>
          <a:lstStyle/>
          <a:p>
            <a:r>
              <a:rPr lang="en-US" sz="2800" b="1" dirty="0"/>
              <a:t>https://www.myplate.gov/myplate-plan</a:t>
            </a:r>
          </a:p>
        </p:txBody>
      </p:sp>
      <p:sp>
        <p:nvSpPr>
          <p:cNvPr id="19" name="TextBox 18">
            <a:extLst>
              <a:ext uri="{FF2B5EF4-FFF2-40B4-BE49-F238E27FC236}">
                <a16:creationId xmlns:a16="http://schemas.microsoft.com/office/drawing/2014/main" id="{3CC133E6-6EFD-389F-DA33-EA1CDD0F6D9D}"/>
              </a:ext>
            </a:extLst>
          </p:cNvPr>
          <p:cNvSpPr txBox="1"/>
          <p:nvPr/>
        </p:nvSpPr>
        <p:spPr>
          <a:xfrm rot="10800000" flipV="1">
            <a:off x="119288" y="631557"/>
            <a:ext cx="3524536" cy="1815882"/>
          </a:xfrm>
          <a:prstGeom prst="rect">
            <a:avLst/>
          </a:prstGeom>
          <a:solidFill>
            <a:srgbClr val="99A40C">
              <a:alpha val="51000"/>
            </a:srgbClr>
          </a:solidFill>
          <a:ln>
            <a:solidFill>
              <a:schemeClr val="accent1"/>
            </a:solidFill>
          </a:ln>
        </p:spPr>
        <p:txBody>
          <a:bodyPr wrap="square" rtlCol="0">
            <a:spAutoFit/>
          </a:bodyPr>
          <a:lstStyle/>
          <a:p>
            <a:pPr defTabSz="722376">
              <a:spcAft>
                <a:spcPts val="600"/>
              </a:spcAft>
              <a:defRPr/>
            </a:pPr>
            <a:r>
              <a:rPr lang="en-US" sz="2800" dirty="0">
                <a:solidFill>
                  <a:prstClr val="black"/>
                </a:solidFill>
                <a:latin typeface="Calibri" panose="020F0502020204030204"/>
              </a:rPr>
              <a:t>Law requires serving size to be </a:t>
            </a:r>
            <a:r>
              <a:rPr lang="en-US" sz="2800" b="1" i="1" u="sng" dirty="0">
                <a:solidFill>
                  <a:prstClr val="black"/>
                </a:solidFill>
                <a:latin typeface="Calibri" panose="020F0502020204030204"/>
              </a:rPr>
              <a:t>based</a:t>
            </a:r>
            <a:r>
              <a:rPr lang="en-US" sz="2800" dirty="0">
                <a:solidFill>
                  <a:prstClr val="black"/>
                </a:solidFill>
                <a:latin typeface="Calibri" panose="020F0502020204030204"/>
              </a:rPr>
              <a:t> on actual consumed amount…</a:t>
            </a:r>
            <a:endParaRPr lang="en-US" sz="2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83161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5919018" y="6025171"/>
            <a:ext cx="5517390"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…containers and packaging…</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8C2614B-F2FA-4AE7-1B98-60BC9B28E8E3}"/>
              </a:ext>
            </a:extLst>
          </p:cNvPr>
          <p:cNvSpPr txBox="1"/>
          <p:nvPr/>
        </p:nvSpPr>
        <p:spPr>
          <a:xfrm>
            <a:off x="3377339" y="545169"/>
            <a:ext cx="4868743" cy="5355312"/>
          </a:xfrm>
          <a:prstGeom prst="rect">
            <a:avLst/>
          </a:prstGeom>
          <a:noFill/>
        </p:spPr>
        <p:txBody>
          <a:bodyPr wrap="square" rtlCol="0">
            <a:spAutoFit/>
          </a:bodyPr>
          <a:lstStyle/>
          <a:p>
            <a:r>
              <a:rPr lang="en-US" sz="2800" b="1" dirty="0"/>
              <a:t>Principle Display Panel (PDP) </a:t>
            </a:r>
            <a:r>
              <a:rPr lang="en-US" sz="2800" dirty="0"/>
              <a:t>-- </a:t>
            </a:r>
          </a:p>
          <a:p>
            <a:pPr marL="457200" indent="-457200">
              <a:buFont typeface="Arial" panose="020B0604020202020204" pitchFamily="34" charset="0"/>
              <a:buChar char="•"/>
            </a:pPr>
            <a:r>
              <a:rPr lang="en-US" sz="2600" dirty="0"/>
              <a:t>Statement of identity</a:t>
            </a:r>
            <a:endParaRPr lang="en-US" sz="2400" i="1" dirty="0"/>
          </a:p>
          <a:p>
            <a:pPr marL="457200" indent="-457200">
              <a:buFont typeface="Arial" panose="020B0604020202020204" pitchFamily="34" charset="0"/>
              <a:buChar char="•"/>
            </a:pPr>
            <a:r>
              <a:rPr lang="en-US" sz="2600" dirty="0"/>
              <a:t>Net content</a:t>
            </a:r>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endParaRPr lang="en-US" sz="2600" dirty="0"/>
          </a:p>
          <a:p>
            <a:endParaRPr lang="en-US" sz="2600" dirty="0"/>
          </a:p>
          <a:p>
            <a:pPr lvl="2"/>
            <a:r>
              <a:rPr lang="en-US" sz="2600" dirty="0"/>
              <a:t> </a:t>
            </a:r>
            <a:r>
              <a:rPr lang="en-US" sz="2800" b="1" dirty="0"/>
              <a:t>Information Panel (IP)</a:t>
            </a:r>
            <a:r>
              <a:rPr lang="en-US" sz="2800" dirty="0"/>
              <a:t> –  </a:t>
            </a:r>
            <a:endParaRPr lang="en-US" sz="2600" dirty="0"/>
          </a:p>
          <a:p>
            <a:pPr marL="2286000" lvl="4" indent="-457200">
              <a:buFont typeface="Arial" panose="020B0604020202020204" pitchFamily="34" charset="0"/>
              <a:buChar char="•"/>
            </a:pPr>
            <a:r>
              <a:rPr lang="en-US" sz="2600" dirty="0"/>
              <a:t>Name/address </a:t>
            </a:r>
            <a:endParaRPr lang="en-US" sz="2400" i="1" dirty="0"/>
          </a:p>
          <a:p>
            <a:pPr marL="2286000" lvl="4" indent="-457200">
              <a:buFont typeface="Arial" panose="020B0604020202020204" pitchFamily="34" charset="0"/>
              <a:buChar char="•"/>
            </a:pPr>
            <a:r>
              <a:rPr lang="en-US" sz="2600" dirty="0"/>
              <a:t>Ingredient list </a:t>
            </a:r>
          </a:p>
          <a:p>
            <a:pPr marL="2286000" lvl="4" indent="-457200">
              <a:buFont typeface="Arial" panose="020B0604020202020204" pitchFamily="34" charset="0"/>
              <a:buChar char="•"/>
            </a:pPr>
            <a:r>
              <a:rPr lang="en-US" sz="2600" dirty="0"/>
              <a:t>Nutrition labeling </a:t>
            </a:r>
          </a:p>
          <a:p>
            <a:pPr marL="2286000" lvl="4" indent="-457200">
              <a:buFont typeface="Arial" panose="020B0604020202020204" pitchFamily="34" charset="0"/>
              <a:buChar char="•"/>
            </a:pPr>
            <a:r>
              <a:rPr lang="en-US" sz="2600" dirty="0"/>
              <a:t>Required allergen </a:t>
            </a:r>
            <a:endParaRPr lang="en-US" sz="2400" i="1" dirty="0"/>
          </a:p>
          <a:p>
            <a:pPr marL="914400" lvl="1" indent="-457200">
              <a:buFont typeface="Arial" panose="020B0604020202020204" pitchFamily="34" charset="0"/>
              <a:buChar char="•"/>
            </a:pPr>
            <a:endParaRPr lang="en-US" sz="2600" i="1" dirty="0"/>
          </a:p>
        </p:txBody>
      </p:sp>
      <p:pic>
        <p:nvPicPr>
          <p:cNvPr id="11" name="Picture 10">
            <a:extLst>
              <a:ext uri="{FF2B5EF4-FFF2-40B4-BE49-F238E27FC236}">
                <a16:creationId xmlns:a16="http://schemas.microsoft.com/office/drawing/2014/main" id="{849B39A7-1B4C-7FA1-7A10-C738CB26C9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49130" y="310531"/>
            <a:ext cx="3642508" cy="5331059"/>
          </a:xfrm>
          <a:prstGeom prst="rect">
            <a:avLst/>
          </a:prstGeom>
        </p:spPr>
      </p:pic>
      <p:sp>
        <p:nvSpPr>
          <p:cNvPr id="14" name="Oval 13">
            <a:extLst>
              <a:ext uri="{FF2B5EF4-FFF2-40B4-BE49-F238E27FC236}">
                <a16:creationId xmlns:a16="http://schemas.microsoft.com/office/drawing/2014/main" id="{9E8D0692-29AB-F6FF-6D8C-F7C4DE45643D}"/>
              </a:ext>
            </a:extLst>
          </p:cNvPr>
          <p:cNvSpPr/>
          <p:nvPr/>
        </p:nvSpPr>
        <p:spPr>
          <a:xfrm>
            <a:off x="9604801" y="5408992"/>
            <a:ext cx="1287473" cy="53739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2"/>
                </a:solidFill>
              </a:rPr>
              <a:t>IP</a:t>
            </a:r>
          </a:p>
        </p:txBody>
      </p:sp>
      <p:pic>
        <p:nvPicPr>
          <p:cNvPr id="23" name="Picture 22" descr="A close up of a can of food&#10;&#10;Description automatically generated">
            <a:extLst>
              <a:ext uri="{FF2B5EF4-FFF2-40B4-BE49-F238E27FC236}">
                <a16:creationId xmlns:a16="http://schemas.microsoft.com/office/drawing/2014/main" id="{486858D4-CF9E-769F-E7F4-1421A40F61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957" y="879397"/>
            <a:ext cx="2999779" cy="506342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0" name="Ink 39">
                <a:extLst>
                  <a:ext uri="{FF2B5EF4-FFF2-40B4-BE49-F238E27FC236}">
                    <a16:creationId xmlns:a16="http://schemas.microsoft.com/office/drawing/2014/main" id="{24EECA74-8BBC-7537-E178-8DD8BD450806}"/>
                  </a:ext>
                </a:extLst>
              </p14:cNvPr>
              <p14:cNvContentPartPr/>
              <p14:nvPr/>
            </p14:nvContentPartPr>
            <p14:xfrm>
              <a:off x="8278734" y="3519948"/>
              <a:ext cx="360" cy="360"/>
            </p14:xfrm>
          </p:contentPart>
        </mc:Choice>
        <mc:Fallback xmlns="">
          <p:pic>
            <p:nvPicPr>
              <p:cNvPr id="40" name="Ink 39">
                <a:extLst>
                  <a:ext uri="{FF2B5EF4-FFF2-40B4-BE49-F238E27FC236}">
                    <a16:creationId xmlns:a16="http://schemas.microsoft.com/office/drawing/2014/main" id="{24EECA74-8BBC-7537-E178-8DD8BD450806}"/>
                  </a:ext>
                </a:extLst>
              </p:cNvPr>
              <p:cNvPicPr/>
              <p:nvPr/>
            </p:nvPicPr>
            <p:blipFill>
              <a:blip r:embed="rId7"/>
              <a:stretch>
                <a:fillRect/>
              </a:stretch>
            </p:blipFill>
            <p:spPr>
              <a:xfrm>
                <a:off x="8243094" y="3484308"/>
                <a:ext cx="72000" cy="72000"/>
              </a:xfrm>
              <a:prstGeom prst="rect">
                <a:avLst/>
              </a:prstGeom>
            </p:spPr>
          </p:pic>
        </mc:Fallback>
      </mc:AlternateContent>
      <p:sp>
        <p:nvSpPr>
          <p:cNvPr id="64" name="Oval 63">
            <a:extLst>
              <a:ext uri="{FF2B5EF4-FFF2-40B4-BE49-F238E27FC236}">
                <a16:creationId xmlns:a16="http://schemas.microsoft.com/office/drawing/2014/main" id="{9195DF24-8E8A-F26D-148F-4B75AEAAD855}"/>
              </a:ext>
            </a:extLst>
          </p:cNvPr>
          <p:cNvSpPr/>
          <p:nvPr/>
        </p:nvSpPr>
        <p:spPr>
          <a:xfrm>
            <a:off x="1130109" y="369044"/>
            <a:ext cx="1435474" cy="69521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2"/>
                </a:solidFill>
              </a:rPr>
              <a:t>PDP</a:t>
            </a:r>
          </a:p>
        </p:txBody>
      </p:sp>
    </p:spTree>
    <p:extLst>
      <p:ext uri="{BB962C8B-B14F-4D97-AF65-F5344CB8AC3E}">
        <p14:creationId xmlns:p14="http://schemas.microsoft.com/office/powerpoint/2010/main" val="716417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6345427" y="1098285"/>
            <a:ext cx="65932" cy="40962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6400801" y="5995208"/>
            <a:ext cx="5141200"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…standardized foods - 1…</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74550D-1057-D00A-0643-9478747B294B}"/>
              </a:ext>
            </a:extLst>
          </p:cNvPr>
          <p:cNvSpPr txBox="1"/>
          <p:nvPr/>
        </p:nvSpPr>
        <p:spPr>
          <a:xfrm>
            <a:off x="153918" y="145610"/>
            <a:ext cx="6188461" cy="5632311"/>
          </a:xfrm>
          <a:prstGeom prst="rect">
            <a:avLst/>
          </a:prstGeom>
          <a:noFill/>
        </p:spPr>
        <p:txBody>
          <a:bodyPr wrap="square" rtlCol="0">
            <a:spAutoFit/>
          </a:bodyPr>
          <a:lstStyle/>
          <a:p>
            <a:pPr marL="285750" indent="-285750">
              <a:buFont typeface="Arial" panose="020B0604020202020204" pitchFamily="34" charset="0"/>
              <a:buChar char="•"/>
            </a:pPr>
            <a:r>
              <a:rPr lang="en-US" sz="2800" dirty="0"/>
              <a:t>Must use a prescribed recipe  </a:t>
            </a:r>
          </a:p>
          <a:p>
            <a:pPr marL="285750" indent="-285750">
              <a:buFont typeface="Arial" panose="020B0604020202020204" pitchFamily="34" charset="0"/>
              <a:buChar char="•"/>
            </a:pPr>
            <a:r>
              <a:rPr lang="en-US" sz="2800" dirty="0"/>
              <a:t>Have a defined name  </a:t>
            </a:r>
          </a:p>
          <a:p>
            <a:pPr marL="285750" indent="-285750">
              <a:buFont typeface="Arial" panose="020B0604020202020204" pitchFamily="34" charset="0"/>
              <a:buChar char="•"/>
            </a:pPr>
            <a:r>
              <a:rPr lang="en-US" sz="2800" dirty="0"/>
              <a:t>All ingredients declared</a:t>
            </a:r>
          </a:p>
          <a:p>
            <a:pPr marL="285750" indent="-285750">
              <a:buFont typeface="Arial" panose="020B0604020202020204" pitchFamily="34" charset="0"/>
              <a:buChar char="•"/>
            </a:pPr>
            <a:r>
              <a:rPr lang="en-US" sz="2800" dirty="0"/>
              <a:t>For this product --    </a:t>
            </a:r>
            <a:endParaRPr lang="en-US" sz="2600" dirty="0"/>
          </a:p>
          <a:p>
            <a:pPr marL="742950" lvl="1" indent="-285750">
              <a:buFont typeface="Arial" panose="020B0604020202020204" pitchFamily="34" charset="0"/>
              <a:buChar char="•"/>
            </a:pPr>
            <a:r>
              <a:rPr lang="en-US" sz="2600" dirty="0"/>
              <a:t>Product -- corn </a:t>
            </a:r>
          </a:p>
          <a:p>
            <a:pPr marL="1200150" lvl="2" indent="-285750">
              <a:buFont typeface="Arial" panose="020B0604020202020204" pitchFamily="34" charset="0"/>
              <a:buChar char="•"/>
            </a:pPr>
            <a:r>
              <a:rPr lang="en-US" sz="2400" dirty="0"/>
              <a:t>Water and salt are permitted by the standard</a:t>
            </a:r>
            <a:endParaRPr lang="en-US" sz="2600" dirty="0"/>
          </a:p>
          <a:p>
            <a:pPr marL="742950" lvl="1" indent="-285750">
              <a:buFont typeface="Arial" panose="020B0604020202020204" pitchFamily="34" charset="0"/>
              <a:buChar char="•"/>
            </a:pPr>
            <a:r>
              <a:rPr lang="en-US" sz="2600" dirty="0"/>
              <a:t>Style - whole kernel </a:t>
            </a:r>
          </a:p>
          <a:p>
            <a:pPr marL="742950" lvl="1" indent="-285750">
              <a:buFont typeface="Arial" panose="020B0604020202020204" pitchFamily="34" charset="0"/>
              <a:buChar char="•"/>
            </a:pPr>
            <a:r>
              <a:rPr lang="en-US" sz="2600" dirty="0"/>
              <a:t>Declared name -- sweet </a:t>
            </a:r>
          </a:p>
          <a:p>
            <a:pPr marL="742950" lvl="1" indent="-285750">
              <a:buFont typeface="Arial" panose="020B0604020202020204" pitchFamily="34" charset="0"/>
              <a:buChar char="•"/>
            </a:pPr>
            <a:r>
              <a:rPr lang="en-US" sz="2600" dirty="0"/>
              <a:t>Other naming -- </a:t>
            </a:r>
            <a:endParaRPr lang="en-US" sz="2400" dirty="0"/>
          </a:p>
          <a:p>
            <a:pPr marL="1200150" lvl="2" indent="-285750">
              <a:buFont typeface="Arial" panose="020B0604020202020204" pitchFamily="34" charset="0"/>
              <a:buChar char="•"/>
            </a:pPr>
            <a:r>
              <a:rPr lang="en-US" sz="2400" dirty="0"/>
              <a:t>If had been white corn, “white” would be stated</a:t>
            </a:r>
          </a:p>
          <a:p>
            <a:pPr marL="1200150" lvl="2" indent="-285750">
              <a:buFont typeface="Arial" panose="020B0604020202020204" pitchFamily="34" charset="0"/>
              <a:buChar char="•"/>
            </a:pPr>
            <a:r>
              <a:rPr lang="en-US" sz="2400" dirty="0"/>
              <a:t>If  had been “vacuum packed” instead of canned, then so stated</a:t>
            </a:r>
          </a:p>
        </p:txBody>
      </p:sp>
      <p:pic>
        <p:nvPicPr>
          <p:cNvPr id="12" name="Picture 11">
            <a:extLst>
              <a:ext uri="{FF2B5EF4-FFF2-40B4-BE49-F238E27FC236}">
                <a16:creationId xmlns:a16="http://schemas.microsoft.com/office/drawing/2014/main" id="{9080BC24-1922-82D9-2FCB-B9A300E3B5C0}"/>
              </a:ext>
            </a:extLst>
          </p:cNvPr>
          <p:cNvPicPr>
            <a:picLocks noChangeAspect="1"/>
          </p:cNvPicPr>
          <p:nvPr/>
        </p:nvPicPr>
        <p:blipFill>
          <a:blip r:embed="rId4"/>
          <a:stretch>
            <a:fillRect/>
          </a:stretch>
        </p:blipFill>
        <p:spPr>
          <a:xfrm>
            <a:off x="6580170" y="305727"/>
            <a:ext cx="5242740" cy="5620113"/>
          </a:xfrm>
          <a:prstGeom prst="rect">
            <a:avLst/>
          </a:prstGeom>
        </p:spPr>
      </p:pic>
      <p:pic>
        <p:nvPicPr>
          <p:cNvPr id="14" name="Picture 13">
            <a:extLst>
              <a:ext uri="{FF2B5EF4-FFF2-40B4-BE49-F238E27FC236}">
                <a16:creationId xmlns:a16="http://schemas.microsoft.com/office/drawing/2014/main" id="{3538D2DF-708C-5FF3-0219-CA9160046855}"/>
              </a:ext>
            </a:extLst>
          </p:cNvPr>
          <p:cNvPicPr>
            <a:picLocks noChangeAspect="1"/>
          </p:cNvPicPr>
          <p:nvPr/>
        </p:nvPicPr>
        <p:blipFill>
          <a:blip r:embed="rId5"/>
          <a:stretch>
            <a:fillRect/>
          </a:stretch>
        </p:blipFill>
        <p:spPr>
          <a:xfrm rot="458961">
            <a:off x="6026139" y="547132"/>
            <a:ext cx="3188484" cy="2911144"/>
          </a:xfrm>
          <a:prstGeom prst="rect">
            <a:avLst/>
          </a:prstGeom>
        </p:spPr>
      </p:pic>
    </p:spTree>
    <p:extLst>
      <p:ext uri="{BB962C8B-B14F-4D97-AF65-F5344CB8AC3E}">
        <p14:creationId xmlns:p14="http://schemas.microsoft.com/office/powerpoint/2010/main" val="3144020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05FFFF-EDDE-55F6-BA9E-6629F00DD8D2}"/>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7D8ECC6-692D-ED26-5374-FC2252E75C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31C5F2D-A902-300D-1EB1-52EE158AC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6F9F922-AC5D-C4B4-94BC-59E8E12D4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EEDB50E7-59AB-6DD7-E7F0-3EBA74DE3127}"/>
              </a:ext>
            </a:extLst>
          </p:cNvPr>
          <p:cNvSpPr/>
          <p:nvPr/>
        </p:nvSpPr>
        <p:spPr>
          <a:xfrm flipH="1">
            <a:off x="3948591" y="367213"/>
            <a:ext cx="45719" cy="52535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A2FB7712-F9A8-C816-F252-AE2FC9A77762}"/>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19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73AA868-722F-8A45-5229-29CB8C59313C}"/>
              </a:ext>
            </a:extLst>
          </p:cNvPr>
          <p:cNvSpPr txBox="1"/>
          <p:nvPr/>
        </p:nvSpPr>
        <p:spPr>
          <a:xfrm>
            <a:off x="6479459" y="5995752"/>
            <a:ext cx="5004944"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…standardized foods – 2…</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E0D9592-B9C0-56FC-FFD1-D68B64F6A9F5}"/>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80D3EC8-31BC-1EEA-7B4F-24861C7750A2}"/>
              </a:ext>
            </a:extLst>
          </p:cNvPr>
          <p:cNvSpPr txBox="1"/>
          <p:nvPr/>
        </p:nvSpPr>
        <p:spPr>
          <a:xfrm>
            <a:off x="223594" y="654895"/>
            <a:ext cx="4072312" cy="4678204"/>
          </a:xfrm>
          <a:prstGeom prst="rect">
            <a:avLst/>
          </a:prstGeom>
          <a:noFill/>
        </p:spPr>
        <p:txBody>
          <a:bodyPr wrap="square" rtlCol="0">
            <a:spAutoFit/>
          </a:bodyPr>
          <a:lstStyle/>
          <a:p>
            <a:pPr marL="285750" indent="-285750">
              <a:buFont typeface="Arial" panose="020B0604020202020204" pitchFamily="34" charset="0"/>
              <a:buChar char="•"/>
            </a:pPr>
            <a:r>
              <a:rPr lang="en-US" sz="2800" dirty="0"/>
              <a:t>From healthy cow(s)</a:t>
            </a:r>
          </a:p>
          <a:p>
            <a:pPr marL="285750" indent="-285750">
              <a:buFont typeface="Arial" panose="020B0604020202020204" pitchFamily="34" charset="0"/>
              <a:buChar char="•"/>
            </a:pPr>
            <a:r>
              <a:rPr lang="en-US" sz="2800" dirty="0"/>
              <a:t>Starts with –</a:t>
            </a:r>
            <a:endParaRPr lang="en-US" sz="2600" dirty="0"/>
          </a:p>
          <a:p>
            <a:pPr marL="742950" lvl="1" indent="-285750">
              <a:buFont typeface="Arial" panose="020B0604020202020204" pitchFamily="34" charset="0"/>
              <a:buChar char="•"/>
            </a:pPr>
            <a:r>
              <a:rPr lang="en-US" sz="2600" dirty="0"/>
              <a:t>&gt; 8.25 % milk solids and fat</a:t>
            </a:r>
          </a:p>
          <a:p>
            <a:pPr marL="742950" lvl="1" indent="-285750">
              <a:buFont typeface="Arial" panose="020B0604020202020204" pitchFamily="34" charset="0"/>
              <a:buChar char="•"/>
            </a:pPr>
            <a:r>
              <a:rPr lang="en-US" sz="2600" dirty="0"/>
              <a:t>&gt; 3.25 % milk fat</a:t>
            </a:r>
            <a:endParaRPr lang="en-US" sz="2800" dirty="0"/>
          </a:p>
          <a:p>
            <a:pPr marL="285750" indent="-285750">
              <a:buFont typeface="Arial" panose="020B0604020202020204" pitchFamily="34" charset="0"/>
              <a:buChar char="•"/>
            </a:pPr>
            <a:r>
              <a:rPr lang="en-US" sz="2800" dirty="0"/>
              <a:t>Can be adjusted (e.g., remove milk fat)</a:t>
            </a:r>
          </a:p>
          <a:p>
            <a:pPr marL="285750" indent="-285750">
              <a:buFont typeface="Arial" panose="020B0604020202020204" pitchFamily="34" charset="0"/>
              <a:buChar char="•"/>
            </a:pPr>
            <a:r>
              <a:rPr lang="en-US" sz="2800" dirty="0"/>
              <a:t>Can be homogenized</a:t>
            </a:r>
          </a:p>
          <a:p>
            <a:pPr marL="285750" indent="-285750">
              <a:buFont typeface="Arial" panose="020B0604020202020204" pitchFamily="34" charset="0"/>
              <a:buChar char="•"/>
            </a:pPr>
            <a:r>
              <a:rPr lang="en-US" sz="2800" dirty="0"/>
              <a:t>Can add vitamins –</a:t>
            </a:r>
            <a:endParaRPr lang="en-US" sz="2600" dirty="0"/>
          </a:p>
          <a:p>
            <a:pPr marL="742950" lvl="1" indent="-285750">
              <a:buFont typeface="Arial" panose="020B0604020202020204" pitchFamily="34" charset="0"/>
              <a:buChar char="•"/>
            </a:pPr>
            <a:r>
              <a:rPr lang="en-US" sz="2600" dirty="0"/>
              <a:t>Minimum levels of Vitamins A and D</a:t>
            </a:r>
          </a:p>
        </p:txBody>
      </p:sp>
      <p:pic>
        <p:nvPicPr>
          <p:cNvPr id="7" name="Picture 6">
            <a:extLst>
              <a:ext uri="{FF2B5EF4-FFF2-40B4-BE49-F238E27FC236}">
                <a16:creationId xmlns:a16="http://schemas.microsoft.com/office/drawing/2014/main" id="{DFA30D49-0659-F015-71A1-CAB6EFB47F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35938" y="235025"/>
            <a:ext cx="7915857" cy="5588049"/>
          </a:xfrm>
          <a:prstGeom prst="rect">
            <a:avLst/>
          </a:prstGeom>
        </p:spPr>
      </p:pic>
    </p:spTree>
    <p:extLst>
      <p:ext uri="{BB962C8B-B14F-4D97-AF65-F5344CB8AC3E}">
        <p14:creationId xmlns:p14="http://schemas.microsoft.com/office/powerpoint/2010/main" val="19275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4210049" y="127386"/>
            <a:ext cx="105578" cy="5670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5457524" y="5700788"/>
            <a:ext cx="6583680"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Who is responsible for labeling…</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8C2614B-F2FA-4AE7-1B98-60BC9B28E8E3}"/>
              </a:ext>
            </a:extLst>
          </p:cNvPr>
          <p:cNvSpPr txBox="1"/>
          <p:nvPr/>
        </p:nvSpPr>
        <p:spPr>
          <a:xfrm>
            <a:off x="271410" y="1188500"/>
            <a:ext cx="3884837" cy="3170099"/>
          </a:xfrm>
          <a:prstGeom prst="rect">
            <a:avLst/>
          </a:prstGeom>
          <a:noFill/>
        </p:spPr>
        <p:txBody>
          <a:bodyPr wrap="square" rtlCol="0">
            <a:spAutoFit/>
          </a:bodyPr>
          <a:lstStyle/>
          <a:p>
            <a:pPr marL="457200" indent="-457200">
              <a:buFont typeface="Arial" panose="020B0604020202020204" pitchFamily="34" charset="0"/>
              <a:buChar char="•"/>
            </a:pPr>
            <a:r>
              <a:rPr lang="en-US" sz="2800" dirty="0"/>
              <a:t> Competent authority</a:t>
            </a:r>
            <a:r>
              <a:rPr lang="en-US" sz="2600" dirty="0"/>
              <a:t>  </a:t>
            </a:r>
          </a:p>
          <a:p>
            <a:pPr marL="914400" lvl="1" indent="-457200">
              <a:buFont typeface="Arial" panose="020B0604020202020204" pitchFamily="34" charset="0"/>
              <a:buChar char="•"/>
            </a:pPr>
            <a:r>
              <a:rPr lang="en-US" sz="2600" dirty="0"/>
              <a:t>USDA FSIS </a:t>
            </a:r>
            <a:endParaRPr lang="en-US" sz="2400" dirty="0"/>
          </a:p>
          <a:p>
            <a:pPr marL="1371600" lvl="2" indent="-457200">
              <a:buFont typeface="Arial" panose="020B0604020202020204" pitchFamily="34" charset="0"/>
              <a:buChar char="•"/>
            </a:pPr>
            <a:r>
              <a:rPr lang="en-US" sz="2400" dirty="0"/>
              <a:t>Meat, poultry, and processed egg products</a:t>
            </a:r>
            <a:endParaRPr lang="en-US" sz="2600" dirty="0"/>
          </a:p>
          <a:p>
            <a:pPr marL="914400" lvl="1" indent="-457200">
              <a:buFont typeface="Arial" panose="020B0604020202020204" pitchFamily="34" charset="0"/>
              <a:buChar char="•"/>
            </a:pPr>
            <a:r>
              <a:rPr lang="en-US" sz="2600" dirty="0"/>
              <a:t>FDA </a:t>
            </a:r>
            <a:endParaRPr lang="en-US" sz="2400" dirty="0"/>
          </a:p>
          <a:p>
            <a:pPr marL="1371600" lvl="2" indent="-457200">
              <a:buFont typeface="Arial" panose="020B0604020202020204" pitchFamily="34" charset="0"/>
              <a:buChar char="•"/>
            </a:pPr>
            <a:r>
              <a:rPr lang="en-US" sz="2400" b="1" i="1" dirty="0"/>
              <a:t>All foods other than those by FSIS</a:t>
            </a:r>
            <a:endParaRPr lang="en-US" sz="2400" dirty="0"/>
          </a:p>
        </p:txBody>
      </p:sp>
      <p:pic>
        <p:nvPicPr>
          <p:cNvPr id="6" name="Picture 5">
            <a:extLst>
              <a:ext uri="{FF2B5EF4-FFF2-40B4-BE49-F238E27FC236}">
                <a16:creationId xmlns:a16="http://schemas.microsoft.com/office/drawing/2014/main" id="{99B5AF4D-9B9E-682D-B6FF-28BC967026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93768" y="342785"/>
            <a:ext cx="3472826" cy="2508179"/>
          </a:xfrm>
          <a:prstGeom prst="rect">
            <a:avLst/>
          </a:prstGeom>
          <a:ln>
            <a:solidFill>
              <a:schemeClr val="accent1"/>
            </a:solidFill>
          </a:ln>
        </p:spPr>
      </p:pic>
      <p:pic>
        <p:nvPicPr>
          <p:cNvPr id="8" name="Picture 7">
            <a:extLst>
              <a:ext uri="{FF2B5EF4-FFF2-40B4-BE49-F238E27FC236}">
                <a16:creationId xmlns:a16="http://schemas.microsoft.com/office/drawing/2014/main" id="{68A865ED-3579-778C-FBF4-368056D99A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30227" y="348285"/>
            <a:ext cx="3620999" cy="2508179"/>
          </a:xfrm>
          <a:prstGeom prst="rect">
            <a:avLst/>
          </a:prstGeom>
        </p:spPr>
      </p:pic>
      <p:sp>
        <p:nvSpPr>
          <p:cNvPr id="3" name="TextBox 2">
            <a:extLst>
              <a:ext uri="{FF2B5EF4-FFF2-40B4-BE49-F238E27FC236}">
                <a16:creationId xmlns:a16="http://schemas.microsoft.com/office/drawing/2014/main" id="{3944AEC4-E634-D4FB-A9E9-614B32FE81FA}"/>
              </a:ext>
            </a:extLst>
          </p:cNvPr>
          <p:cNvSpPr txBox="1"/>
          <p:nvPr/>
        </p:nvSpPr>
        <p:spPr>
          <a:xfrm rot="10800000" flipV="1">
            <a:off x="4483937" y="2856464"/>
            <a:ext cx="7157456" cy="2739211"/>
          </a:xfrm>
          <a:prstGeom prst="rect">
            <a:avLst/>
          </a:prstGeom>
          <a:solidFill>
            <a:srgbClr val="99A40C">
              <a:alpha val="51000"/>
            </a:srgbClr>
          </a:solidFill>
          <a:ln>
            <a:solidFill>
              <a:schemeClr val="accent1"/>
            </a:solidFill>
          </a:ln>
        </p:spPr>
        <p:txBody>
          <a:bodyPr wrap="square" rtlCol="0">
            <a:spAutoFit/>
          </a:bodyPr>
          <a:lstStyle/>
          <a:p>
            <a:pPr algn="ctr" defTabSz="722376">
              <a:spcAft>
                <a:spcPts val="600"/>
              </a:spcAft>
              <a:defRPr/>
            </a:pPr>
            <a:r>
              <a:rPr lang="en-US" sz="4000" b="1" kern="1200" dirty="0">
                <a:solidFill>
                  <a:prstClr val="black"/>
                </a:solidFill>
                <a:latin typeface="Calibri" panose="020F0502020204030204"/>
                <a:ea typeface="+mn-ea"/>
                <a:cs typeface="+mn-cs"/>
              </a:rPr>
              <a:t>4 core statutes:</a:t>
            </a:r>
          </a:p>
          <a:p>
            <a:pPr marL="800100" lvl="1" indent="-342900" algn="ctr" defTabSz="722376">
              <a:spcAft>
                <a:spcPts val="600"/>
              </a:spcAft>
              <a:buFont typeface="Arial" panose="020B0604020202020204" pitchFamily="34" charset="0"/>
              <a:buChar char="•"/>
              <a:defRPr/>
            </a:pPr>
            <a:r>
              <a:rPr lang="en-US" sz="2800" b="1" kern="1200" dirty="0">
                <a:solidFill>
                  <a:prstClr val="black"/>
                </a:solidFill>
                <a:latin typeface="Calibri" panose="020F0502020204030204"/>
                <a:ea typeface="+mn-ea"/>
                <a:cs typeface="+mn-cs"/>
              </a:rPr>
              <a:t>FFD&amp;CA -- FDA</a:t>
            </a:r>
          </a:p>
          <a:p>
            <a:pPr marL="800100" lvl="1" indent="-342900" algn="ctr" defTabSz="722376">
              <a:spcAft>
                <a:spcPts val="600"/>
              </a:spcAft>
              <a:buFont typeface="Arial" panose="020B0604020202020204" pitchFamily="34" charset="0"/>
              <a:buChar char="•"/>
              <a:defRPr/>
            </a:pPr>
            <a:r>
              <a:rPr lang="en-US" sz="2800" b="1" dirty="0">
                <a:solidFill>
                  <a:prstClr val="black"/>
                </a:solidFill>
                <a:latin typeface="Calibri" panose="020F0502020204030204"/>
              </a:rPr>
              <a:t>FMIA -- USDA</a:t>
            </a:r>
          </a:p>
          <a:p>
            <a:pPr marL="800100" lvl="1" indent="-342900" algn="ctr" defTabSz="722376">
              <a:spcAft>
                <a:spcPts val="600"/>
              </a:spcAft>
              <a:buFont typeface="Arial" panose="020B0604020202020204" pitchFamily="34" charset="0"/>
              <a:buChar char="•"/>
              <a:defRPr/>
            </a:pPr>
            <a:r>
              <a:rPr lang="en-US" sz="2800" b="1" kern="1200" dirty="0">
                <a:solidFill>
                  <a:prstClr val="black"/>
                </a:solidFill>
                <a:latin typeface="Calibri" panose="020F0502020204030204"/>
                <a:ea typeface="+mn-ea"/>
                <a:cs typeface="+mn-cs"/>
              </a:rPr>
              <a:t>PPIA -- USDA</a:t>
            </a:r>
          </a:p>
          <a:p>
            <a:pPr marL="800100" lvl="1" indent="-342900" algn="ctr" defTabSz="722376">
              <a:spcAft>
                <a:spcPts val="600"/>
              </a:spcAft>
              <a:buFont typeface="Arial" panose="020B0604020202020204" pitchFamily="34" charset="0"/>
              <a:buChar char="•"/>
              <a:defRPr/>
            </a:pPr>
            <a:r>
              <a:rPr lang="en-US" sz="2800" b="1" dirty="0">
                <a:solidFill>
                  <a:prstClr val="black"/>
                </a:solidFill>
                <a:latin typeface="Calibri" panose="020F0502020204030204"/>
              </a:rPr>
              <a:t>EPIA – FDA &amp; USDA</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728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flipH="1">
            <a:off x="4295906" y="340261"/>
            <a:ext cx="45719" cy="52535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20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6522721" y="5959194"/>
            <a:ext cx="4607720"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…imitation foods…</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74550D-1057-D00A-0643-9478747B294B}"/>
              </a:ext>
            </a:extLst>
          </p:cNvPr>
          <p:cNvSpPr txBox="1"/>
          <p:nvPr/>
        </p:nvSpPr>
        <p:spPr>
          <a:xfrm>
            <a:off x="223594" y="271436"/>
            <a:ext cx="4072312" cy="5324535"/>
          </a:xfrm>
          <a:prstGeom prst="rect">
            <a:avLst/>
          </a:prstGeom>
          <a:noFill/>
        </p:spPr>
        <p:txBody>
          <a:bodyPr wrap="square" rtlCol="0">
            <a:spAutoFit/>
          </a:bodyPr>
          <a:lstStyle/>
          <a:p>
            <a:pPr marL="285750" indent="-285750">
              <a:buFont typeface="Arial" panose="020B0604020202020204" pitchFamily="34" charset="0"/>
              <a:buChar char="•"/>
            </a:pPr>
            <a:r>
              <a:rPr lang="en-US" sz="2800" dirty="0"/>
              <a:t>Must say “imitated” if –</a:t>
            </a:r>
            <a:endParaRPr lang="en-US" sz="2600" dirty="0"/>
          </a:p>
          <a:p>
            <a:pPr marL="742950" lvl="1" indent="-285750">
              <a:buFont typeface="Arial" panose="020B0604020202020204" pitchFamily="34" charset="0"/>
              <a:buChar char="•"/>
            </a:pPr>
            <a:r>
              <a:rPr lang="en-US" sz="2600" dirty="0"/>
              <a:t>Resembles another food and </a:t>
            </a:r>
          </a:p>
          <a:p>
            <a:pPr marL="742950" lvl="1" indent="-285750">
              <a:buFont typeface="Arial" panose="020B0604020202020204" pitchFamily="34" charset="0"/>
              <a:buChar char="•"/>
            </a:pPr>
            <a:r>
              <a:rPr lang="en-US" sz="2600" dirty="0"/>
              <a:t>Contains less nutritional value </a:t>
            </a:r>
            <a:endParaRPr lang="en-US" sz="2400" dirty="0"/>
          </a:p>
          <a:p>
            <a:pPr marL="1200150" lvl="2" indent="-285750">
              <a:buFont typeface="Arial" panose="020B0604020202020204" pitchFamily="34" charset="0"/>
              <a:buChar char="•"/>
            </a:pPr>
            <a:r>
              <a:rPr lang="en-US" sz="2400" dirty="0"/>
              <a:t>E.g., protein or essential vitamin</a:t>
            </a:r>
            <a:endParaRPr lang="en-US" sz="2800" dirty="0"/>
          </a:p>
          <a:p>
            <a:pPr marL="285750" indent="-285750">
              <a:buFont typeface="Arial" panose="020B0604020202020204" pitchFamily="34" charset="0"/>
              <a:buChar char="•"/>
            </a:pPr>
            <a:r>
              <a:rPr lang="en-US" sz="2800" dirty="0"/>
              <a:t> “Imitation” followed by food imitated</a:t>
            </a:r>
            <a:endParaRPr lang="en-US" sz="2600" dirty="0"/>
          </a:p>
          <a:p>
            <a:pPr marL="742950" lvl="1" indent="-285750">
              <a:buFont typeface="Arial" panose="020B0604020202020204" pitchFamily="34" charset="0"/>
              <a:buChar char="•"/>
            </a:pPr>
            <a:r>
              <a:rPr lang="en-US" sz="2600" dirty="0"/>
              <a:t>Not less than ½ size of name</a:t>
            </a:r>
          </a:p>
          <a:p>
            <a:pPr marL="742950" lvl="1" indent="-285750">
              <a:buFont typeface="Arial" panose="020B0604020202020204" pitchFamily="34" charset="0"/>
              <a:buChar char="•"/>
            </a:pPr>
            <a:r>
              <a:rPr lang="en-US" sz="2600" dirty="0"/>
              <a:t>If artificially flavored, must say so in name</a:t>
            </a:r>
          </a:p>
        </p:txBody>
      </p:sp>
      <p:pic>
        <p:nvPicPr>
          <p:cNvPr id="7" name="Picture 6" descr="A package of crab meat&#10;&#10;Description automatically generated">
            <a:extLst>
              <a:ext uri="{FF2B5EF4-FFF2-40B4-BE49-F238E27FC236}">
                <a16:creationId xmlns:a16="http://schemas.microsoft.com/office/drawing/2014/main" id="{BF50D126-589F-511F-5892-834B97D75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500" y="235025"/>
            <a:ext cx="7448906" cy="4323803"/>
          </a:xfrm>
          <a:prstGeom prst="rect">
            <a:avLst/>
          </a:prstGeom>
        </p:spPr>
      </p:pic>
      <p:pic>
        <p:nvPicPr>
          <p:cNvPr id="11" name="Picture 10" descr="A close up of a label&#10;&#10;Description automatically generated">
            <a:extLst>
              <a:ext uri="{FF2B5EF4-FFF2-40B4-BE49-F238E27FC236}">
                <a16:creationId xmlns:a16="http://schemas.microsoft.com/office/drawing/2014/main" id="{0CE90E3E-5321-6A9A-92C8-045F5E7C27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8470" y="3406409"/>
            <a:ext cx="5853636" cy="2516227"/>
          </a:xfrm>
          <a:prstGeom prst="rect">
            <a:avLst/>
          </a:prstGeom>
          <a:ln>
            <a:solidFill>
              <a:schemeClr val="accent1"/>
            </a:solidFill>
          </a:ln>
        </p:spPr>
      </p:pic>
    </p:spTree>
    <p:extLst>
      <p:ext uri="{BB962C8B-B14F-4D97-AF65-F5344CB8AC3E}">
        <p14:creationId xmlns:p14="http://schemas.microsoft.com/office/powerpoint/2010/main" val="1029038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7339F3-91C3-58AC-82B5-73FACF49404C}"/>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8C9ECC1-76F7-C1B8-5F82-F70E47BFC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B1FA4D6-185A-A4EF-1C85-8464812D0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19422967-637C-AA3A-2627-924793F2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D4ABC377-55B4-F33E-D871-559B4180E97B}"/>
              </a:ext>
            </a:extLst>
          </p:cNvPr>
          <p:cNvSpPr/>
          <p:nvPr/>
        </p:nvSpPr>
        <p:spPr>
          <a:xfrm flipH="1">
            <a:off x="4295906" y="340261"/>
            <a:ext cx="45719" cy="52535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17652637-E7E9-6700-A244-019D5847854C}"/>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21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E03204B-1D94-16E5-DD9E-2D58FCEB7F21}"/>
              </a:ext>
            </a:extLst>
          </p:cNvPr>
          <p:cNvSpPr txBox="1"/>
          <p:nvPr/>
        </p:nvSpPr>
        <p:spPr>
          <a:xfrm>
            <a:off x="5298203" y="6050634"/>
            <a:ext cx="5832238"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…non-standardized food – 1…</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DC44BC5-6677-4C69-99FB-B8EE79A3957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3D47637-6A16-591E-AC38-048767BAAC02}"/>
              </a:ext>
            </a:extLst>
          </p:cNvPr>
          <p:cNvSpPr txBox="1"/>
          <p:nvPr/>
        </p:nvSpPr>
        <p:spPr>
          <a:xfrm>
            <a:off x="223594" y="340261"/>
            <a:ext cx="4072312" cy="5139869"/>
          </a:xfrm>
          <a:prstGeom prst="rect">
            <a:avLst/>
          </a:prstGeom>
          <a:noFill/>
        </p:spPr>
        <p:txBody>
          <a:bodyPr wrap="square" rtlCol="0">
            <a:spAutoFit/>
          </a:bodyPr>
          <a:lstStyle/>
          <a:p>
            <a:pPr marL="285750" indent="-285750">
              <a:buFont typeface="Arial" panose="020B0604020202020204" pitchFamily="34" charset="0"/>
              <a:buChar char="•"/>
            </a:pPr>
            <a:r>
              <a:rPr lang="en-US" sz="2800" dirty="0"/>
              <a:t>Say “imitated” if –</a:t>
            </a:r>
            <a:endParaRPr lang="en-US" sz="2600" dirty="0"/>
          </a:p>
          <a:p>
            <a:pPr marL="742950" lvl="1" indent="-285750">
              <a:buFont typeface="Arial" panose="020B0604020202020204" pitchFamily="34" charset="0"/>
              <a:buChar char="•"/>
            </a:pPr>
            <a:r>
              <a:rPr lang="en-US" sz="2600" dirty="0"/>
              <a:t>Resembles,</a:t>
            </a:r>
          </a:p>
          <a:p>
            <a:pPr marL="742950" lvl="1" indent="-285750">
              <a:buFont typeface="Arial" panose="020B0604020202020204" pitchFamily="34" charset="0"/>
              <a:buChar char="•"/>
            </a:pPr>
            <a:r>
              <a:rPr lang="en-US" sz="2600" dirty="0"/>
              <a:t> Substitutes, and</a:t>
            </a:r>
          </a:p>
          <a:p>
            <a:pPr marL="742950" lvl="1" indent="-285750">
              <a:buFont typeface="Arial" panose="020B0604020202020204" pitchFamily="34" charset="0"/>
              <a:buChar char="•"/>
            </a:pPr>
            <a:r>
              <a:rPr lang="en-US" sz="2600" dirty="0"/>
              <a:t>Contains less nutritional value </a:t>
            </a:r>
            <a:endParaRPr lang="en-US" sz="2400" dirty="0"/>
          </a:p>
          <a:p>
            <a:pPr marL="1200150" lvl="2" indent="-285750">
              <a:buFont typeface="Arial" panose="020B0604020202020204" pitchFamily="34" charset="0"/>
              <a:buChar char="•"/>
            </a:pPr>
            <a:r>
              <a:rPr lang="en-US" sz="2400" dirty="0"/>
              <a:t>Protein or essential vitamin</a:t>
            </a:r>
            <a:endParaRPr lang="en-US" sz="2600" dirty="0"/>
          </a:p>
          <a:p>
            <a:pPr marL="285750" indent="-285750">
              <a:buFont typeface="Arial" panose="020B0604020202020204" pitchFamily="34" charset="0"/>
              <a:buChar char="•"/>
            </a:pPr>
            <a:r>
              <a:rPr lang="en-US" sz="2600" dirty="0"/>
              <a:t> “Imitation” followed by food imitated</a:t>
            </a:r>
            <a:endParaRPr lang="en-US" sz="2400" dirty="0"/>
          </a:p>
          <a:p>
            <a:pPr marL="742950" lvl="1" indent="-285750">
              <a:buFont typeface="Arial" panose="020B0604020202020204" pitchFamily="34" charset="0"/>
              <a:buChar char="•"/>
            </a:pPr>
            <a:r>
              <a:rPr lang="en-US" sz="2400" dirty="0"/>
              <a:t>If artificial flavored, must say so name</a:t>
            </a:r>
          </a:p>
          <a:p>
            <a:pPr marL="1200150" lvl="2" indent="-285750">
              <a:buFont typeface="Arial" panose="020B0604020202020204" pitchFamily="34" charset="0"/>
              <a:buChar char="•"/>
            </a:pPr>
            <a:r>
              <a:rPr lang="en-US" sz="2400" dirty="0"/>
              <a:t>Not less than ½ size of name</a:t>
            </a:r>
          </a:p>
        </p:txBody>
      </p:sp>
      <p:pic>
        <p:nvPicPr>
          <p:cNvPr id="8" name="Picture 7" descr="A package of fish in plastic wrap&#10;&#10;Description automatically generated">
            <a:extLst>
              <a:ext uri="{FF2B5EF4-FFF2-40B4-BE49-F238E27FC236}">
                <a16:creationId xmlns:a16="http://schemas.microsoft.com/office/drawing/2014/main" id="{7F16B7DE-8085-32F0-2C5D-C9B806F28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395" y="152437"/>
            <a:ext cx="7711005" cy="5843315"/>
          </a:xfrm>
          <a:prstGeom prst="rect">
            <a:avLst/>
          </a:prstGeom>
        </p:spPr>
      </p:pic>
      <p:pic>
        <p:nvPicPr>
          <p:cNvPr id="10" name="Picture 9" descr="A close-up of a list of ingredients&#10;&#10;Description automatically generated">
            <a:extLst>
              <a:ext uri="{FF2B5EF4-FFF2-40B4-BE49-F238E27FC236}">
                <a16:creationId xmlns:a16="http://schemas.microsoft.com/office/drawing/2014/main" id="{5F2AD358-5189-F8E0-BB0E-928B0B8C82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4788" y="2289613"/>
            <a:ext cx="5020696" cy="3302989"/>
          </a:xfrm>
          <a:prstGeom prst="rect">
            <a:avLst/>
          </a:prstGeom>
        </p:spPr>
      </p:pic>
    </p:spTree>
    <p:extLst>
      <p:ext uri="{BB962C8B-B14F-4D97-AF65-F5344CB8AC3E}">
        <p14:creationId xmlns:p14="http://schemas.microsoft.com/office/powerpoint/2010/main" val="2524246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F77622-B32C-F949-FB20-C08635B4960F}"/>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2EDF9DB-4D0B-306F-D50A-4A9027915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B2F8CBA-BF63-1617-EF0E-B70BAC21A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D7C0371-53ED-2F66-A872-6C4F5D6C2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708D8D16-A0C3-546C-3F63-D2B643CDCAA7}"/>
              </a:ext>
            </a:extLst>
          </p:cNvPr>
          <p:cNvSpPr/>
          <p:nvPr/>
        </p:nvSpPr>
        <p:spPr>
          <a:xfrm flipH="1">
            <a:off x="4295906" y="340261"/>
            <a:ext cx="45719" cy="52535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35C305DD-F8DA-EB99-F1FE-D9C350671D97}"/>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22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2051603-7900-C333-6A47-C3CFC2AD6FCC}"/>
              </a:ext>
            </a:extLst>
          </p:cNvPr>
          <p:cNvSpPr txBox="1"/>
          <p:nvPr/>
        </p:nvSpPr>
        <p:spPr>
          <a:xfrm>
            <a:off x="5122608" y="6113233"/>
            <a:ext cx="6194648"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…non-standardized foods - 2…</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9AC4B29-CCBA-AA48-19BA-7A463246C5E9}"/>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27D0637-0A27-381A-23CF-36F22B1EFC95}"/>
              </a:ext>
            </a:extLst>
          </p:cNvPr>
          <p:cNvSpPr txBox="1"/>
          <p:nvPr/>
        </p:nvSpPr>
        <p:spPr>
          <a:xfrm>
            <a:off x="223594" y="468083"/>
            <a:ext cx="4072312" cy="4739759"/>
          </a:xfrm>
          <a:prstGeom prst="rect">
            <a:avLst/>
          </a:prstGeom>
          <a:noFill/>
        </p:spPr>
        <p:txBody>
          <a:bodyPr wrap="square" rtlCol="0">
            <a:spAutoFit/>
          </a:bodyPr>
          <a:lstStyle/>
          <a:p>
            <a:pPr marL="285750" indent="-285750">
              <a:buFont typeface="Arial" panose="020B0604020202020204" pitchFamily="34" charset="0"/>
              <a:buChar char="•"/>
            </a:pPr>
            <a:r>
              <a:rPr lang="en-US" sz="2800" dirty="0"/>
              <a:t>PBMAs – </a:t>
            </a:r>
          </a:p>
          <a:p>
            <a:pPr marL="742950" lvl="1" indent="-285750">
              <a:buFont typeface="Arial" panose="020B0604020202020204" pitchFamily="34" charset="0"/>
              <a:buChar char="•"/>
            </a:pPr>
            <a:r>
              <a:rPr lang="en-US" sz="2600" dirty="0"/>
              <a:t>Except soy, not dairy substitutes </a:t>
            </a:r>
            <a:endParaRPr lang="en-US" sz="2400" dirty="0"/>
          </a:p>
          <a:p>
            <a:pPr marL="1200150" lvl="2" indent="-285750">
              <a:buFont typeface="Arial" panose="020B0604020202020204" pitchFamily="34" charset="0"/>
              <a:buChar char="•"/>
            </a:pPr>
            <a:r>
              <a:rPr lang="en-US" sz="2400" dirty="0"/>
              <a:t>Soy is </a:t>
            </a:r>
            <a:r>
              <a:rPr lang="en-US" sz="2400" u="sng" dirty="0"/>
              <a:t>fortified</a:t>
            </a:r>
            <a:r>
              <a:rPr lang="en-US" sz="2400" dirty="0"/>
              <a:t> </a:t>
            </a:r>
            <a:endParaRPr lang="en-US" sz="2600" dirty="0"/>
          </a:p>
          <a:p>
            <a:pPr marL="742950" lvl="1" indent="-285750">
              <a:buFont typeface="Arial" panose="020B0604020202020204" pitchFamily="34" charset="0"/>
              <a:buChar char="•"/>
            </a:pPr>
            <a:r>
              <a:rPr lang="en-US" sz="2600" dirty="0"/>
              <a:t>Not imitations </a:t>
            </a:r>
            <a:endParaRPr lang="en-US" sz="2400" dirty="0"/>
          </a:p>
          <a:p>
            <a:pPr marL="1200150" lvl="2" indent="-285750">
              <a:buFont typeface="Arial" panose="020B0604020202020204" pitchFamily="34" charset="0"/>
              <a:buChar char="•"/>
            </a:pPr>
            <a:r>
              <a:rPr lang="en-US" sz="2400" dirty="0"/>
              <a:t>Nutrients differ </a:t>
            </a:r>
            <a:endParaRPr lang="en-US" sz="2600" dirty="0"/>
          </a:p>
          <a:p>
            <a:pPr marL="742950" lvl="1" indent="-285750">
              <a:buFont typeface="Arial" panose="020B0604020202020204" pitchFamily="34" charset="0"/>
              <a:buChar char="•"/>
            </a:pPr>
            <a:r>
              <a:rPr lang="en-US" sz="2600" dirty="0"/>
              <a:t>Not “regulated”  </a:t>
            </a:r>
            <a:endParaRPr lang="en-US" sz="2400" dirty="0"/>
          </a:p>
          <a:p>
            <a:pPr marL="1200150" lvl="2" indent="-285750">
              <a:buFont typeface="Arial" panose="020B0604020202020204" pitchFamily="34" charset="0"/>
              <a:buChar char="•"/>
            </a:pPr>
            <a:r>
              <a:rPr lang="en-US" sz="2400" dirty="0"/>
              <a:t>Under 2023 guidance  </a:t>
            </a:r>
          </a:p>
          <a:p>
            <a:pPr marL="742950" lvl="1" indent="-285750">
              <a:buFont typeface="Arial" panose="020B0604020202020204" pitchFamily="34" charset="0"/>
              <a:buChar char="•"/>
            </a:pPr>
            <a:r>
              <a:rPr lang="en-US" sz="2600" dirty="0"/>
              <a:t>Consumers --</a:t>
            </a:r>
            <a:endParaRPr lang="en-US" sz="2400" dirty="0"/>
          </a:p>
          <a:p>
            <a:pPr marL="1200150" lvl="2" indent="-285750">
              <a:buFont typeface="Arial" panose="020B0604020202020204" pitchFamily="34" charset="0"/>
              <a:buChar char="•"/>
            </a:pPr>
            <a:r>
              <a:rPr lang="en-US" sz="2400" dirty="0"/>
              <a:t>Understand not milk</a:t>
            </a:r>
          </a:p>
          <a:p>
            <a:pPr marL="1200150" lvl="2" indent="-285750">
              <a:buFont typeface="Arial" panose="020B0604020202020204" pitchFamily="34" charset="0"/>
              <a:buChar char="•"/>
            </a:pPr>
            <a:r>
              <a:rPr lang="en-US" sz="2400" dirty="0"/>
              <a:t>Don’t understand what’s lacking</a:t>
            </a:r>
          </a:p>
        </p:txBody>
      </p:sp>
      <p:pic>
        <p:nvPicPr>
          <p:cNvPr id="8" name="Picture 7" descr="A plastic bottle of almond milk&#10;&#10;Description automatically generated">
            <a:extLst>
              <a:ext uri="{FF2B5EF4-FFF2-40B4-BE49-F238E27FC236}">
                <a16:creationId xmlns:a16="http://schemas.microsoft.com/office/drawing/2014/main" id="{98DFF84B-0530-899C-7B9E-60C59A363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1121" y="24882"/>
            <a:ext cx="7752052" cy="5733896"/>
          </a:xfrm>
          <a:prstGeom prst="rect">
            <a:avLst/>
          </a:prstGeom>
          <a:ln>
            <a:solidFill>
              <a:schemeClr val="accent1"/>
            </a:solidFill>
          </a:ln>
        </p:spPr>
      </p:pic>
      <p:sp>
        <p:nvSpPr>
          <p:cNvPr id="9" name="Oval 8">
            <a:extLst>
              <a:ext uri="{FF2B5EF4-FFF2-40B4-BE49-F238E27FC236}">
                <a16:creationId xmlns:a16="http://schemas.microsoft.com/office/drawing/2014/main" id="{F9AED66D-0EA7-ABB0-6607-207B00BA2E84}"/>
              </a:ext>
            </a:extLst>
          </p:cNvPr>
          <p:cNvSpPr/>
          <p:nvPr/>
        </p:nvSpPr>
        <p:spPr>
          <a:xfrm>
            <a:off x="5170387" y="5496233"/>
            <a:ext cx="6805306" cy="744650"/>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2060"/>
                </a:solidFill>
              </a:rPr>
              <a:t>3 quarts, not 4;</a:t>
            </a:r>
          </a:p>
          <a:p>
            <a:pPr algn="ctr"/>
            <a:r>
              <a:rPr lang="en-US" sz="2200" b="1" dirty="0">
                <a:solidFill>
                  <a:srgbClr val="002060"/>
                </a:solidFill>
              </a:rPr>
              <a:t>4.6 cents per fluid ounce, not 2.2 to 2.6</a:t>
            </a:r>
          </a:p>
        </p:txBody>
      </p:sp>
    </p:spTree>
    <p:extLst>
      <p:ext uri="{BB962C8B-B14F-4D97-AF65-F5344CB8AC3E}">
        <p14:creationId xmlns:p14="http://schemas.microsoft.com/office/powerpoint/2010/main" val="2456628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E7C425-3A7A-1310-AFB5-89E42E32F967}"/>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EB3102-99B6-15C0-14EC-0E1D1288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8246EC7-1FD4-DCCF-2574-AD9DD157A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56B6370-912D-0672-E695-3E77EC34E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15C9554B-9527-3F21-9BA6-CD75C167C687}"/>
              </a:ext>
            </a:extLst>
          </p:cNvPr>
          <p:cNvSpPr/>
          <p:nvPr/>
        </p:nvSpPr>
        <p:spPr>
          <a:xfrm flipH="1">
            <a:off x="4295906" y="340261"/>
            <a:ext cx="45719" cy="52535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891988D1-28C2-D1AD-25BF-BF87AD68FD3A}"/>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23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BD540C4-110C-A4D3-3BF4-522A8016B556}"/>
              </a:ext>
            </a:extLst>
          </p:cNvPr>
          <p:cNvSpPr txBox="1"/>
          <p:nvPr/>
        </p:nvSpPr>
        <p:spPr>
          <a:xfrm>
            <a:off x="5181600" y="5975585"/>
            <a:ext cx="6214312"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…non-standardized foods - 3…</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1565761-7996-CE66-6B19-0EB3DDFC718E}"/>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6F9781C-790E-23DC-DE4E-3ADD5EE4CE05}"/>
              </a:ext>
            </a:extLst>
          </p:cNvPr>
          <p:cNvSpPr txBox="1"/>
          <p:nvPr/>
        </p:nvSpPr>
        <p:spPr>
          <a:xfrm>
            <a:off x="223594" y="340261"/>
            <a:ext cx="4072312" cy="5139869"/>
          </a:xfrm>
          <a:prstGeom prst="rect">
            <a:avLst/>
          </a:prstGeom>
          <a:noFill/>
        </p:spPr>
        <p:txBody>
          <a:bodyPr wrap="square" rtlCol="0">
            <a:spAutoFit/>
          </a:bodyPr>
          <a:lstStyle/>
          <a:p>
            <a:pPr marL="285750" indent="-285750">
              <a:buFont typeface="Arial" panose="020B0604020202020204" pitchFamily="34" charset="0"/>
              <a:buChar char="•"/>
            </a:pPr>
            <a:r>
              <a:rPr lang="en-US" sz="2800" dirty="0"/>
              <a:t>Say “imitated” if –</a:t>
            </a:r>
            <a:endParaRPr lang="en-US" sz="2600" dirty="0"/>
          </a:p>
          <a:p>
            <a:pPr marL="742950" lvl="1" indent="-285750">
              <a:buFont typeface="Arial" panose="020B0604020202020204" pitchFamily="34" charset="0"/>
              <a:buChar char="•"/>
            </a:pPr>
            <a:r>
              <a:rPr lang="en-US" sz="2600" dirty="0"/>
              <a:t>Resembles,</a:t>
            </a:r>
          </a:p>
          <a:p>
            <a:pPr marL="742950" lvl="1" indent="-285750">
              <a:buFont typeface="Arial" panose="020B0604020202020204" pitchFamily="34" charset="0"/>
              <a:buChar char="•"/>
            </a:pPr>
            <a:r>
              <a:rPr lang="en-US" sz="2600" dirty="0"/>
              <a:t> Substitutes, and</a:t>
            </a:r>
          </a:p>
          <a:p>
            <a:pPr marL="742950" lvl="1" indent="-285750">
              <a:buFont typeface="Arial" panose="020B0604020202020204" pitchFamily="34" charset="0"/>
              <a:buChar char="•"/>
            </a:pPr>
            <a:r>
              <a:rPr lang="en-US" sz="2600" dirty="0"/>
              <a:t>Contains less nutritional value </a:t>
            </a:r>
            <a:endParaRPr lang="en-US" sz="2400" dirty="0"/>
          </a:p>
          <a:p>
            <a:pPr marL="1200150" lvl="2" indent="-285750">
              <a:buFont typeface="Arial" panose="020B0604020202020204" pitchFamily="34" charset="0"/>
              <a:buChar char="•"/>
            </a:pPr>
            <a:r>
              <a:rPr lang="en-US" sz="2400" dirty="0"/>
              <a:t>Protein or essential vitamin</a:t>
            </a:r>
            <a:endParaRPr lang="en-US" sz="2600" dirty="0"/>
          </a:p>
          <a:p>
            <a:pPr marL="285750" indent="-285750">
              <a:buFont typeface="Arial" panose="020B0604020202020204" pitchFamily="34" charset="0"/>
              <a:buChar char="•"/>
            </a:pPr>
            <a:r>
              <a:rPr lang="en-US" sz="2600" dirty="0"/>
              <a:t> “Imitation” followed by food imitated</a:t>
            </a:r>
            <a:endParaRPr lang="en-US" sz="2400" dirty="0"/>
          </a:p>
          <a:p>
            <a:pPr marL="742950" lvl="1" indent="-285750">
              <a:buFont typeface="Arial" panose="020B0604020202020204" pitchFamily="34" charset="0"/>
              <a:buChar char="•"/>
            </a:pPr>
            <a:r>
              <a:rPr lang="en-US" sz="2400" dirty="0"/>
              <a:t>If artificial flavored, must say so name</a:t>
            </a:r>
          </a:p>
          <a:p>
            <a:pPr marL="1200150" lvl="2" indent="-285750">
              <a:buFont typeface="Arial" panose="020B0604020202020204" pitchFamily="34" charset="0"/>
              <a:buChar char="•"/>
            </a:pPr>
            <a:r>
              <a:rPr lang="en-US" sz="2400" dirty="0"/>
              <a:t>Not less than ½ size of name</a:t>
            </a:r>
          </a:p>
        </p:txBody>
      </p:sp>
      <p:pic>
        <p:nvPicPr>
          <p:cNvPr id="10" name="Picture 9" descr="A close-up of ingredients&#10;&#10;Description automatically generated">
            <a:extLst>
              <a:ext uri="{FF2B5EF4-FFF2-40B4-BE49-F238E27FC236}">
                <a16:creationId xmlns:a16="http://schemas.microsoft.com/office/drawing/2014/main" id="{60B23DD9-716E-6F9F-8AA6-6BA6A661F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499" y="214756"/>
            <a:ext cx="7448906" cy="2956691"/>
          </a:xfrm>
          <a:prstGeom prst="rect">
            <a:avLst/>
          </a:prstGeom>
          <a:ln>
            <a:solidFill>
              <a:schemeClr val="accent1"/>
            </a:solidFill>
          </a:ln>
        </p:spPr>
      </p:pic>
      <p:pic>
        <p:nvPicPr>
          <p:cNvPr id="12" name="Picture 11" descr="A close-up of a label&#10;&#10;Description automatically generated">
            <a:extLst>
              <a:ext uri="{FF2B5EF4-FFF2-40B4-BE49-F238E27FC236}">
                <a16:creationId xmlns:a16="http://schemas.microsoft.com/office/drawing/2014/main" id="{88AFD72A-AC42-07F8-FD32-59986A6A6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9500" y="3171447"/>
            <a:ext cx="7448906" cy="2744998"/>
          </a:xfrm>
          <a:prstGeom prst="rect">
            <a:avLst/>
          </a:prstGeom>
          <a:ln>
            <a:solidFill>
              <a:schemeClr val="accent1"/>
            </a:solidFill>
          </a:ln>
        </p:spPr>
      </p:pic>
    </p:spTree>
    <p:extLst>
      <p:ext uri="{BB962C8B-B14F-4D97-AF65-F5344CB8AC3E}">
        <p14:creationId xmlns:p14="http://schemas.microsoft.com/office/powerpoint/2010/main" val="1186315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017272" y="638175"/>
            <a:ext cx="70223" cy="47499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24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5813217" y="6034537"/>
            <a:ext cx="5650236"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…menu labeling…</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close-up of a counter with food&#10;&#10;Description automatically generated">
            <a:extLst>
              <a:ext uri="{FF2B5EF4-FFF2-40B4-BE49-F238E27FC236}">
                <a16:creationId xmlns:a16="http://schemas.microsoft.com/office/drawing/2014/main" id="{1BFD1861-278F-8022-B808-C44AF119B3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5868" y="148385"/>
            <a:ext cx="6692559" cy="5713474"/>
          </a:xfrm>
          <a:prstGeom prst="rect">
            <a:avLst/>
          </a:prstGeom>
        </p:spPr>
      </p:pic>
      <p:sp>
        <p:nvSpPr>
          <p:cNvPr id="11" name="TextBox 10">
            <a:extLst>
              <a:ext uri="{FF2B5EF4-FFF2-40B4-BE49-F238E27FC236}">
                <a16:creationId xmlns:a16="http://schemas.microsoft.com/office/drawing/2014/main" id="{0F260806-2CAB-911C-8383-C7082F4A31E6}"/>
              </a:ext>
            </a:extLst>
          </p:cNvPr>
          <p:cNvSpPr txBox="1"/>
          <p:nvPr/>
        </p:nvSpPr>
        <p:spPr>
          <a:xfrm>
            <a:off x="153484" y="254595"/>
            <a:ext cx="4898900" cy="5355312"/>
          </a:xfrm>
          <a:prstGeom prst="rect">
            <a:avLst/>
          </a:prstGeom>
          <a:noFill/>
        </p:spPr>
        <p:txBody>
          <a:bodyPr wrap="square" rtlCol="0">
            <a:spAutoFit/>
          </a:bodyPr>
          <a:lstStyle/>
          <a:p>
            <a:r>
              <a:rPr lang="en-US" sz="2800" dirty="0"/>
              <a:t>Menu labeling  –  </a:t>
            </a:r>
          </a:p>
          <a:p>
            <a:pPr marL="457200" indent="-457200">
              <a:buFont typeface="Arial" panose="020B0604020202020204" pitchFamily="34" charset="0"/>
              <a:buChar char="•"/>
            </a:pPr>
            <a:r>
              <a:rPr lang="en-US" sz="2600" dirty="0"/>
              <a:t>Chains (20 or more; similar items) </a:t>
            </a:r>
            <a:endParaRPr lang="en-US" sz="2400" dirty="0"/>
          </a:p>
          <a:p>
            <a:pPr marL="457200" indent="-457200">
              <a:buFont typeface="Arial" panose="020B0604020202020204" pitchFamily="34" charset="0"/>
              <a:buChar char="•"/>
            </a:pPr>
            <a:r>
              <a:rPr lang="en-US" sz="2600" dirty="0"/>
              <a:t>Post – </a:t>
            </a:r>
            <a:endParaRPr lang="en-US" sz="2400" dirty="0"/>
          </a:p>
          <a:p>
            <a:pPr marL="914400" lvl="1" indent="-457200">
              <a:buFont typeface="Arial" panose="020B0604020202020204" pitchFamily="34" charset="0"/>
              <a:buChar char="•"/>
            </a:pPr>
            <a:r>
              <a:rPr lang="en-US" sz="2400" dirty="0"/>
              <a:t>Menu/menu boards</a:t>
            </a:r>
          </a:p>
          <a:p>
            <a:pPr marL="914400" lvl="1" indent="-457200">
              <a:buFont typeface="Arial" panose="020B0604020202020204" pitchFamily="34" charset="0"/>
              <a:buChar char="•"/>
            </a:pPr>
            <a:r>
              <a:rPr lang="en-US" sz="2400" dirty="0"/>
              <a:t>Price of menu item</a:t>
            </a:r>
          </a:p>
          <a:p>
            <a:pPr marL="914400" lvl="1" indent="-457200">
              <a:buFont typeface="Arial" panose="020B0604020202020204" pitchFamily="34" charset="0"/>
              <a:buChar char="•"/>
            </a:pPr>
            <a:r>
              <a:rPr lang="en-US" sz="2400" dirty="0"/>
              <a:t>Calories next to price </a:t>
            </a:r>
          </a:p>
          <a:p>
            <a:pPr marL="914400" lvl="1" indent="-457200">
              <a:buFont typeface="Arial" panose="020B0604020202020204" pitchFamily="34" charset="0"/>
              <a:buChar char="•"/>
            </a:pPr>
            <a:r>
              <a:rPr lang="en-US" sz="2400" dirty="0"/>
              <a:t>Caloric intake statement  (e.g., 2,000 calorie advisory) </a:t>
            </a:r>
            <a:endParaRPr lang="en-US" sz="2200" dirty="0"/>
          </a:p>
          <a:p>
            <a:pPr marL="914400" lvl="1" indent="-457200">
              <a:buFont typeface="Arial" panose="020B0604020202020204" pitchFamily="34" charset="0"/>
              <a:buChar char="•"/>
            </a:pPr>
            <a:r>
              <a:rPr lang="en-US" sz="2400" dirty="0"/>
              <a:t>Nutrition info upon request, written</a:t>
            </a:r>
            <a:endParaRPr lang="en-US" sz="2200" dirty="0"/>
          </a:p>
          <a:p>
            <a:pPr marL="1371600" lvl="2" indent="-457200">
              <a:buFont typeface="Arial" panose="020B0604020202020204" pitchFamily="34" charset="0"/>
              <a:buChar char="•"/>
            </a:pPr>
            <a:r>
              <a:rPr lang="en-US" sz="2200" dirty="0"/>
              <a:t>Nutrition Facts except vitamins and minerals</a:t>
            </a:r>
            <a:endParaRPr lang="en-US" sz="2400" dirty="0"/>
          </a:p>
          <a:p>
            <a:pPr marL="914400" lvl="1" indent="-457200">
              <a:buFont typeface="Arial" panose="020B0604020202020204" pitchFamily="34" charset="0"/>
              <a:buChar char="•"/>
            </a:pPr>
            <a:r>
              <a:rPr lang="en-US" sz="2400" dirty="0"/>
              <a:t>Also, self-serve and take-out</a:t>
            </a:r>
            <a:endParaRPr lang="en-US" dirty="0"/>
          </a:p>
        </p:txBody>
      </p:sp>
    </p:spTree>
    <p:extLst>
      <p:ext uri="{BB962C8B-B14F-4D97-AF65-F5344CB8AC3E}">
        <p14:creationId xmlns:p14="http://schemas.microsoft.com/office/powerpoint/2010/main" val="1411395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3814917" y="570851"/>
            <a:ext cx="63084" cy="47499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25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697807" y="6016854"/>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BFD1861-278F-8022-B808-C44AF119B3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51537" y="-17718"/>
            <a:ext cx="4525548" cy="6591044"/>
          </a:xfrm>
          <a:prstGeom prst="rect">
            <a:avLst/>
          </a:prstGeom>
        </p:spPr>
      </p:pic>
      <p:sp>
        <p:nvSpPr>
          <p:cNvPr id="11" name="TextBox 10">
            <a:extLst>
              <a:ext uri="{FF2B5EF4-FFF2-40B4-BE49-F238E27FC236}">
                <a16:creationId xmlns:a16="http://schemas.microsoft.com/office/drawing/2014/main" id="{0F260806-2CAB-911C-8383-C7082F4A31E6}"/>
              </a:ext>
            </a:extLst>
          </p:cNvPr>
          <p:cNvSpPr txBox="1"/>
          <p:nvPr/>
        </p:nvSpPr>
        <p:spPr>
          <a:xfrm>
            <a:off x="271115" y="402201"/>
            <a:ext cx="3543802" cy="5293757"/>
          </a:xfrm>
          <a:prstGeom prst="rect">
            <a:avLst/>
          </a:prstGeom>
          <a:noFill/>
        </p:spPr>
        <p:txBody>
          <a:bodyPr wrap="square" rtlCol="0">
            <a:spAutoFit/>
          </a:bodyPr>
          <a:lstStyle/>
          <a:p>
            <a:pPr marL="457200" indent="-457200">
              <a:buFont typeface="Arial" panose="020B0604020202020204" pitchFamily="34" charset="0"/>
              <a:buChar char="•"/>
            </a:pPr>
            <a:r>
              <a:rPr lang="en-US" sz="2600" dirty="0"/>
              <a:t>1/3 of calories from away from home</a:t>
            </a:r>
          </a:p>
          <a:p>
            <a:pPr marL="457200" indent="-457200">
              <a:buFont typeface="Arial" panose="020B0604020202020204" pitchFamily="34" charset="0"/>
              <a:buChar char="•"/>
            </a:pPr>
            <a:r>
              <a:rPr lang="en-US" sz="2600" dirty="0"/>
              <a:t>Thus, to help with dietary pattern planning, vending operator must label </a:t>
            </a:r>
            <a:endParaRPr lang="en-US" sz="2400" dirty="0"/>
          </a:p>
          <a:p>
            <a:pPr marL="914400" lvl="1" indent="-457200">
              <a:buFont typeface="Arial" panose="020B0604020202020204" pitchFamily="34" charset="0"/>
              <a:buChar char="•"/>
            </a:pPr>
            <a:r>
              <a:rPr lang="en-US" sz="2400" dirty="0"/>
              <a:t>If operate &gt;/= 20 machines </a:t>
            </a:r>
          </a:p>
          <a:p>
            <a:pPr marL="914400" lvl="1" indent="-457200">
              <a:buFont typeface="Arial" panose="020B0604020202020204" pitchFamily="34" charset="0"/>
              <a:buChar char="•"/>
            </a:pPr>
            <a:r>
              <a:rPr lang="en-US" sz="2400" dirty="0"/>
              <a:t>Provide calories </a:t>
            </a:r>
            <a:endParaRPr lang="en-US" sz="2200" dirty="0"/>
          </a:p>
          <a:p>
            <a:pPr marL="1371600" lvl="2" indent="-457200">
              <a:buFont typeface="Arial" panose="020B0604020202020204" pitchFamily="34" charset="0"/>
              <a:buChar char="•"/>
            </a:pPr>
            <a:r>
              <a:rPr lang="en-US" sz="2200" dirty="0"/>
              <a:t>On a sign nearby selection button</a:t>
            </a:r>
          </a:p>
          <a:p>
            <a:pPr marL="1371600" lvl="2" indent="-457200">
              <a:buFont typeface="Arial" panose="020B0604020202020204" pitchFamily="34" charset="0"/>
              <a:buChar char="•"/>
            </a:pPr>
            <a:r>
              <a:rPr lang="en-US" sz="2200" dirty="0"/>
              <a:t>Contact information of owner </a:t>
            </a:r>
            <a:endParaRPr lang="en-US" dirty="0"/>
          </a:p>
        </p:txBody>
      </p:sp>
      <p:pic>
        <p:nvPicPr>
          <p:cNvPr id="7" name="Picture 6" descr="A vending machine with drinks and a name&#10;&#10;Description automatically generated">
            <a:extLst>
              <a:ext uri="{FF2B5EF4-FFF2-40B4-BE49-F238E27FC236}">
                <a16:creationId xmlns:a16="http://schemas.microsoft.com/office/drawing/2014/main" id="{7CF172AF-F2EF-F84D-CF2D-89B7638DE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3551" y="324465"/>
            <a:ext cx="3653136" cy="5136397"/>
          </a:xfrm>
          <a:prstGeom prst="rect">
            <a:avLst/>
          </a:prstGeom>
        </p:spPr>
      </p:pic>
      <p:sp>
        <p:nvSpPr>
          <p:cNvPr id="3" name="TextBox 2">
            <a:extLst>
              <a:ext uri="{FF2B5EF4-FFF2-40B4-BE49-F238E27FC236}">
                <a16:creationId xmlns:a16="http://schemas.microsoft.com/office/drawing/2014/main" id="{ED41B1AC-5B06-37CD-C3DB-154BFCD06885}"/>
              </a:ext>
            </a:extLst>
          </p:cNvPr>
          <p:cNvSpPr txBox="1"/>
          <p:nvPr/>
        </p:nvSpPr>
        <p:spPr>
          <a:xfrm>
            <a:off x="6882581" y="5972083"/>
            <a:ext cx="4611612" cy="627223"/>
          </a:xfrm>
          <a:prstGeom prst="rect">
            <a:avLst/>
          </a:prstGeom>
          <a:blipFill>
            <a:blip r:embed="rId5"/>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kern="1200" dirty="0">
                <a:solidFill>
                  <a:prstClr val="black"/>
                </a:solidFill>
                <a:latin typeface="Calibri" panose="020F0502020204030204"/>
                <a:ea typeface="+mn-ea"/>
                <a:cs typeface="+mn-cs"/>
              </a:rPr>
              <a:t>… vending machines…</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864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741533" y="312084"/>
            <a:ext cx="105578" cy="5670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7594333" y="5700788"/>
            <a:ext cx="4402728"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                    Resources</a:t>
            </a:r>
            <a:r>
              <a:rPr lang="en-US" sz="3476" b="1" kern="1200" dirty="0">
                <a:solidFill>
                  <a:prstClr val="black"/>
                </a:solidFill>
                <a:latin typeface="Calibri" panose="020F0502020204030204"/>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8C2614B-F2FA-4AE7-1B98-60BC9B28E8E3}"/>
              </a:ext>
            </a:extLst>
          </p:cNvPr>
          <p:cNvSpPr txBox="1"/>
          <p:nvPr/>
        </p:nvSpPr>
        <p:spPr>
          <a:xfrm>
            <a:off x="201025" y="863481"/>
            <a:ext cx="5285375" cy="4524315"/>
          </a:xfrm>
          <a:prstGeom prst="rect">
            <a:avLst/>
          </a:prstGeom>
          <a:noFill/>
        </p:spPr>
        <p:txBody>
          <a:bodyPr wrap="square" rtlCol="0">
            <a:spAutoFit/>
          </a:bodyPr>
          <a:lstStyle/>
          <a:p>
            <a:pPr marL="457200" indent="-457200">
              <a:buFont typeface="Arial" panose="020B0604020202020204" pitchFamily="34" charset="0"/>
              <a:buChar char="•"/>
            </a:pPr>
            <a:r>
              <a:rPr lang="en-US" sz="2800" dirty="0"/>
              <a:t>Annual budget - $6.5 billion</a:t>
            </a:r>
          </a:p>
          <a:p>
            <a:pPr marL="457200" indent="-457200">
              <a:buFont typeface="Arial" panose="020B0604020202020204" pitchFamily="34" charset="0"/>
              <a:buChar char="•"/>
            </a:pPr>
            <a:r>
              <a:rPr lang="en-US" sz="2800" dirty="0"/>
              <a:t>18,000 employees</a:t>
            </a:r>
          </a:p>
          <a:p>
            <a:pPr marL="457200" indent="-457200">
              <a:buFont typeface="Arial" panose="020B0604020202020204" pitchFamily="34" charset="0"/>
              <a:buChar char="•"/>
            </a:pPr>
            <a:r>
              <a:rPr lang="en-US" sz="2800" dirty="0"/>
              <a:t>270,000 facilities (half overseas)</a:t>
            </a:r>
          </a:p>
          <a:p>
            <a:pPr marL="457200" indent="-457200">
              <a:buFont typeface="Arial" panose="020B0604020202020204" pitchFamily="34" charset="0"/>
              <a:buChar char="•"/>
            </a:pPr>
            <a:r>
              <a:rPr lang="en-US" sz="2800" dirty="0"/>
              <a:t>Audit-based compliance</a:t>
            </a:r>
            <a:endParaRPr lang="en-US" sz="2600" dirty="0"/>
          </a:p>
          <a:p>
            <a:pPr marL="914400" lvl="1" indent="-457200">
              <a:buFont typeface="Arial" panose="020B0604020202020204" pitchFamily="34" charset="0"/>
              <a:buChar char="•"/>
            </a:pPr>
            <a:r>
              <a:rPr lang="en-US" sz="2600" dirty="0"/>
              <a:t>Paper trail unless high-risk (i.e., deaths)</a:t>
            </a:r>
          </a:p>
          <a:p>
            <a:pPr marL="914400" lvl="1" indent="-457200">
              <a:buFont typeface="Arial" panose="020B0604020202020204" pitchFamily="34" charset="0"/>
              <a:buChar char="•"/>
            </a:pPr>
            <a:r>
              <a:rPr lang="en-US" sz="2600" dirty="0"/>
              <a:t>In-plant up to once each 3 years if no problems</a:t>
            </a:r>
            <a:endParaRPr lang="en-US" sz="2800" dirty="0"/>
          </a:p>
          <a:p>
            <a:pPr marL="457200" indent="-457200">
              <a:buFont typeface="Arial" panose="020B0604020202020204" pitchFamily="34" charset="0"/>
              <a:buChar char="•"/>
            </a:pPr>
            <a:r>
              <a:rPr lang="en-US" sz="2800" dirty="0"/>
              <a:t>Stiff enforcement</a:t>
            </a:r>
            <a:endParaRPr lang="en-US" sz="2600" dirty="0"/>
          </a:p>
          <a:p>
            <a:pPr marL="914400" lvl="1" indent="-457200">
              <a:buFont typeface="Arial" panose="020B0604020202020204" pitchFamily="34" charset="0"/>
              <a:buChar char="•"/>
            </a:pPr>
            <a:r>
              <a:rPr lang="en-US" sz="2600" dirty="0"/>
              <a:t>Fines </a:t>
            </a:r>
          </a:p>
          <a:p>
            <a:pPr algn="ctr"/>
            <a:endParaRPr lang="en-US" dirty="0"/>
          </a:p>
        </p:txBody>
      </p:sp>
      <p:pic>
        <p:nvPicPr>
          <p:cNvPr id="8" name="Picture 7">
            <a:extLst>
              <a:ext uri="{FF2B5EF4-FFF2-40B4-BE49-F238E27FC236}">
                <a16:creationId xmlns:a16="http://schemas.microsoft.com/office/drawing/2014/main" id="{68A865ED-3579-778C-FBF4-368056D99A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77316" y="5050227"/>
            <a:ext cx="1809136" cy="1572748"/>
          </a:xfrm>
          <a:prstGeom prst="rect">
            <a:avLst/>
          </a:prstGeom>
        </p:spPr>
      </p:pic>
      <p:pic>
        <p:nvPicPr>
          <p:cNvPr id="7" name="Picture 6" descr="A group of food items on a table&#10;&#10;Description automatically generated">
            <a:extLst>
              <a:ext uri="{FF2B5EF4-FFF2-40B4-BE49-F238E27FC236}">
                <a16:creationId xmlns:a16="http://schemas.microsoft.com/office/drawing/2014/main" id="{544FEE2D-B1C8-83CC-2B54-DA5AF3A0351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976444" y="312085"/>
            <a:ext cx="6014531" cy="3660604"/>
          </a:xfrm>
          <a:prstGeom prst="rect">
            <a:avLst/>
          </a:prstGeom>
        </p:spPr>
      </p:pic>
      <p:sp>
        <p:nvSpPr>
          <p:cNvPr id="9" name="TextBox 8">
            <a:extLst>
              <a:ext uri="{FF2B5EF4-FFF2-40B4-BE49-F238E27FC236}">
                <a16:creationId xmlns:a16="http://schemas.microsoft.com/office/drawing/2014/main" id="{3B96EFD7-38B2-33CF-ADC3-0794D7D70783}"/>
              </a:ext>
            </a:extLst>
          </p:cNvPr>
          <p:cNvSpPr txBox="1"/>
          <p:nvPr/>
        </p:nvSpPr>
        <p:spPr>
          <a:xfrm>
            <a:off x="7508627" y="3972688"/>
            <a:ext cx="2933638" cy="230832"/>
          </a:xfrm>
          <a:prstGeom prst="rect">
            <a:avLst/>
          </a:prstGeom>
          <a:noFill/>
        </p:spPr>
        <p:txBody>
          <a:bodyPr wrap="square" rtlCol="0">
            <a:spAutoFit/>
          </a:bodyPr>
          <a:lstStyle/>
          <a:p>
            <a:r>
              <a:rPr lang="en-US" sz="900" dirty="0">
                <a:hlinkClick r:id="rId6" tooltip="https://commons.wikimedia.org/wiki/File:Food_packages_(1).jpg"/>
              </a:rPr>
              <a:t>This Photo</a:t>
            </a:r>
            <a:r>
              <a:rPr lang="en-US" sz="900" dirty="0"/>
              <a:t> by Unknown Author is licensed under </a:t>
            </a:r>
            <a:r>
              <a:rPr lang="en-US" sz="900" dirty="0">
                <a:hlinkClick r:id="rId7" tooltip="https://creativecommons.org/licenses/by-sa/3.0/"/>
              </a:rPr>
              <a:t>CC BY-SA</a:t>
            </a:r>
            <a:endParaRPr lang="en-US" sz="900" dirty="0"/>
          </a:p>
        </p:txBody>
      </p:sp>
      <p:sp>
        <p:nvSpPr>
          <p:cNvPr id="10" name="TextBox 9">
            <a:extLst>
              <a:ext uri="{FF2B5EF4-FFF2-40B4-BE49-F238E27FC236}">
                <a16:creationId xmlns:a16="http://schemas.microsoft.com/office/drawing/2014/main" id="{C9F84BD6-E069-05CC-10C8-7C1C12B76479}"/>
              </a:ext>
            </a:extLst>
          </p:cNvPr>
          <p:cNvSpPr txBox="1"/>
          <p:nvPr/>
        </p:nvSpPr>
        <p:spPr>
          <a:xfrm rot="10800000" flipV="1">
            <a:off x="6826671" y="4291982"/>
            <a:ext cx="3978980" cy="523220"/>
          </a:xfrm>
          <a:prstGeom prst="rect">
            <a:avLst/>
          </a:prstGeom>
          <a:solidFill>
            <a:srgbClr val="DFEE16"/>
          </a:solidFill>
          <a:ln>
            <a:solidFill>
              <a:schemeClr val="accent1"/>
            </a:solidFill>
          </a:ln>
        </p:spPr>
        <p:txBody>
          <a:bodyPr wrap="square" rtlCol="0">
            <a:spAutoFit/>
          </a:bodyPr>
          <a:lstStyle/>
          <a:p>
            <a:pPr defTabSz="722376">
              <a:spcAft>
                <a:spcPts val="600"/>
              </a:spcAft>
              <a:defRPr/>
            </a:pPr>
            <a:r>
              <a:rPr lang="en-US" sz="2800" b="1" kern="1200" dirty="0">
                <a:solidFill>
                  <a:prstClr val="black"/>
                </a:solidFill>
                <a:latin typeface="Calibri" panose="020F0502020204030204"/>
                <a:ea typeface="+mn-ea"/>
                <a:cs typeface="+mn-cs"/>
              </a:rPr>
              <a:t>All foods but USDA foods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96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4954513" y="274871"/>
            <a:ext cx="105578" cy="5670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7661008" y="5700788"/>
            <a:ext cx="4402728"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                    Pet food…</a:t>
            </a:r>
            <a:r>
              <a:rPr lang="en-US" sz="3476" b="1" kern="1200" dirty="0">
                <a:solidFill>
                  <a:prstClr val="black"/>
                </a:solidFill>
                <a:latin typeface="Calibri" panose="020F0502020204030204"/>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8C2614B-F2FA-4AE7-1B98-60BC9B28E8E3}"/>
              </a:ext>
            </a:extLst>
          </p:cNvPr>
          <p:cNvSpPr txBox="1"/>
          <p:nvPr/>
        </p:nvSpPr>
        <p:spPr>
          <a:xfrm>
            <a:off x="105342" y="741355"/>
            <a:ext cx="4839352" cy="4678204"/>
          </a:xfrm>
          <a:prstGeom prst="rect">
            <a:avLst/>
          </a:prstGeom>
          <a:noFill/>
        </p:spPr>
        <p:txBody>
          <a:bodyPr wrap="square" rtlCol="0">
            <a:spAutoFit/>
          </a:bodyPr>
          <a:lstStyle/>
          <a:p>
            <a:pPr marL="457200" indent="-457200">
              <a:buFont typeface="Arial" panose="020B0604020202020204" pitchFamily="34" charset="0"/>
              <a:buChar char="•"/>
            </a:pPr>
            <a:r>
              <a:rPr lang="en-US" sz="2800" dirty="0"/>
              <a:t>Also, pet food</a:t>
            </a:r>
            <a:endParaRPr lang="en-US" sz="2600" dirty="0"/>
          </a:p>
          <a:p>
            <a:pPr marL="914400" lvl="1" indent="-457200">
              <a:buFont typeface="Arial" panose="020B0604020202020204" pitchFamily="34" charset="0"/>
              <a:buChar char="•"/>
            </a:pPr>
            <a:r>
              <a:rPr lang="en-US" sz="2600" dirty="0"/>
              <a:t>Two differences from human food –</a:t>
            </a:r>
            <a:endParaRPr lang="en-US" sz="2400" dirty="0"/>
          </a:p>
          <a:p>
            <a:pPr marL="1371600" lvl="2" indent="-457200">
              <a:buFont typeface="Arial" panose="020B0604020202020204" pitchFamily="34" charset="0"/>
              <a:buChar char="•"/>
            </a:pPr>
            <a:r>
              <a:rPr lang="en-US" sz="2400" dirty="0"/>
              <a:t>Edible by-product </a:t>
            </a:r>
          </a:p>
          <a:p>
            <a:pPr marL="1371600" lvl="2" indent="-457200">
              <a:buFont typeface="Arial" panose="020B0604020202020204" pitchFamily="34" charset="0"/>
              <a:buChar char="•"/>
            </a:pPr>
            <a:r>
              <a:rPr lang="en-US" sz="2400" dirty="0"/>
              <a:t>Additives specific for pets</a:t>
            </a:r>
          </a:p>
          <a:p>
            <a:pPr marL="1371600" lvl="2" indent="-457200">
              <a:buFont typeface="Arial" panose="020B0604020202020204" pitchFamily="34" charset="0"/>
              <a:buChar char="•"/>
            </a:pPr>
            <a:r>
              <a:rPr lang="en-US" sz="2400" dirty="0"/>
              <a:t>Less cost than human food</a:t>
            </a:r>
            <a:endParaRPr lang="en-US" sz="2600" dirty="0"/>
          </a:p>
          <a:p>
            <a:pPr marL="914400" lvl="1" indent="-457200">
              <a:buFont typeface="Arial" panose="020B0604020202020204" pitchFamily="34" charset="0"/>
              <a:buChar char="•"/>
            </a:pPr>
            <a:r>
              <a:rPr lang="en-US" sz="2600" dirty="0"/>
              <a:t>No prior-approval of labels</a:t>
            </a:r>
            <a:endParaRPr lang="en-US" sz="2400" dirty="0"/>
          </a:p>
          <a:p>
            <a:pPr marL="1371600" lvl="2" indent="-457200">
              <a:buFont typeface="Arial" panose="020B0604020202020204" pitchFamily="34" charset="0"/>
              <a:buChar char="•"/>
            </a:pPr>
            <a:r>
              <a:rPr lang="en-US" sz="2400" dirty="0"/>
              <a:t>For human or pet foods</a:t>
            </a:r>
          </a:p>
          <a:p>
            <a:pPr marL="1371600" lvl="2" indent="-457200">
              <a:buFont typeface="Arial" panose="020B0604020202020204" pitchFamily="34" charset="0"/>
              <a:buChar char="•"/>
            </a:pPr>
            <a:r>
              <a:rPr lang="en-US" sz="2400" dirty="0"/>
              <a:t>Action taken after in commerce; warning letters to “shame” </a:t>
            </a:r>
            <a:endParaRPr lang="en-US" dirty="0"/>
          </a:p>
        </p:txBody>
      </p:sp>
      <p:pic>
        <p:nvPicPr>
          <p:cNvPr id="8" name="Picture 7">
            <a:extLst>
              <a:ext uri="{FF2B5EF4-FFF2-40B4-BE49-F238E27FC236}">
                <a16:creationId xmlns:a16="http://schemas.microsoft.com/office/drawing/2014/main" id="{68A865ED-3579-778C-FBF4-368056D99A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9645" y="5128885"/>
            <a:ext cx="1893620" cy="1572748"/>
          </a:xfrm>
          <a:prstGeom prst="rect">
            <a:avLst/>
          </a:prstGeom>
        </p:spPr>
      </p:pic>
      <p:sp>
        <p:nvSpPr>
          <p:cNvPr id="10" name="TextBox 9">
            <a:extLst>
              <a:ext uri="{FF2B5EF4-FFF2-40B4-BE49-F238E27FC236}">
                <a16:creationId xmlns:a16="http://schemas.microsoft.com/office/drawing/2014/main" id="{C9F84BD6-E069-05CC-10C8-7C1C12B76479}"/>
              </a:ext>
            </a:extLst>
          </p:cNvPr>
          <p:cNvSpPr txBox="1"/>
          <p:nvPr/>
        </p:nvSpPr>
        <p:spPr>
          <a:xfrm rot="10800000" flipV="1">
            <a:off x="5791543" y="279690"/>
            <a:ext cx="5665956" cy="461665"/>
          </a:xfrm>
          <a:prstGeom prst="rect">
            <a:avLst/>
          </a:prstGeom>
          <a:solidFill>
            <a:srgbClr val="DFEE16"/>
          </a:solidFill>
          <a:ln>
            <a:solidFill>
              <a:schemeClr val="accent1"/>
            </a:solidFill>
          </a:ln>
        </p:spPr>
        <p:txBody>
          <a:bodyPr wrap="square" rtlCol="0">
            <a:spAutoFit/>
          </a:bodyPr>
          <a:lstStyle/>
          <a:p>
            <a:pPr defTabSz="722376">
              <a:spcAft>
                <a:spcPts val="600"/>
              </a:spcAft>
              <a:defRPr/>
            </a:pPr>
            <a:r>
              <a:rPr lang="en-US" sz="2400" b="1" kern="1200" dirty="0">
                <a:solidFill>
                  <a:prstClr val="black"/>
                </a:solidFill>
                <a:latin typeface="Calibri" panose="020F0502020204030204"/>
                <a:ea typeface="+mn-ea"/>
                <a:cs typeface="+mn-cs"/>
              </a:rPr>
              <a:t>Is the left </a:t>
            </a:r>
            <a:r>
              <a:rPr lang="en-US" sz="2400" b="1" dirty="0">
                <a:solidFill>
                  <a:prstClr val="black"/>
                </a:solidFill>
                <a:latin typeface="Calibri" panose="020F0502020204030204"/>
              </a:rPr>
              <a:t>more </a:t>
            </a:r>
            <a:r>
              <a:rPr lang="en-US" sz="2400" b="1" kern="1200" dirty="0">
                <a:solidFill>
                  <a:prstClr val="black"/>
                </a:solidFill>
                <a:latin typeface="Calibri" panose="020F0502020204030204"/>
                <a:ea typeface="+mn-ea"/>
                <a:cs typeface="+mn-cs"/>
              </a:rPr>
              <a:t>misleading than the right?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can of food with text on it&#10;&#10;Description automatically generated">
            <a:extLst>
              <a:ext uri="{FF2B5EF4-FFF2-40B4-BE49-F238E27FC236}">
                <a16:creationId xmlns:a16="http://schemas.microsoft.com/office/drawing/2014/main" id="{DFBE47F7-45A4-3B7E-24EB-9C2F5E02B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0734" y="907693"/>
            <a:ext cx="3342966" cy="4184415"/>
          </a:xfrm>
          <a:prstGeom prst="rect">
            <a:avLst/>
          </a:prstGeom>
        </p:spPr>
      </p:pic>
      <p:pic>
        <p:nvPicPr>
          <p:cNvPr id="17" name="Picture 16" descr="A can of dog food&#10;&#10;Description automatically generated">
            <a:extLst>
              <a:ext uri="{FF2B5EF4-FFF2-40B4-BE49-F238E27FC236}">
                <a16:creationId xmlns:a16="http://schemas.microsoft.com/office/drawing/2014/main" id="{AC9813CE-1955-EE4D-123E-0AA1ECEF6A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4734" y="805848"/>
            <a:ext cx="3549002" cy="4323037"/>
          </a:xfrm>
          <a:prstGeom prst="rect">
            <a:avLst/>
          </a:prstGeom>
        </p:spPr>
      </p:pic>
    </p:spTree>
    <p:extLst>
      <p:ext uri="{BB962C8B-B14F-4D97-AF65-F5344CB8AC3E}">
        <p14:creationId xmlns:p14="http://schemas.microsoft.com/office/powerpoint/2010/main" val="1517441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257537" y="149811"/>
            <a:ext cx="105578" cy="5670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7651483" y="5700788"/>
            <a:ext cx="4402728"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                    Resources</a:t>
            </a:r>
            <a:r>
              <a:rPr lang="en-US" sz="3476" b="1" kern="1200" dirty="0">
                <a:solidFill>
                  <a:prstClr val="black"/>
                </a:solidFill>
                <a:latin typeface="Calibri" panose="020F0502020204030204"/>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8C2614B-F2FA-4AE7-1B98-60BC9B28E8E3}"/>
              </a:ext>
            </a:extLst>
          </p:cNvPr>
          <p:cNvSpPr txBox="1"/>
          <p:nvPr/>
        </p:nvSpPr>
        <p:spPr>
          <a:xfrm>
            <a:off x="201180" y="839300"/>
            <a:ext cx="4960755" cy="4278094"/>
          </a:xfrm>
          <a:prstGeom prst="rect">
            <a:avLst/>
          </a:prstGeom>
          <a:noFill/>
        </p:spPr>
        <p:txBody>
          <a:bodyPr wrap="square" rtlCol="0">
            <a:spAutoFit/>
          </a:bodyPr>
          <a:lstStyle/>
          <a:p>
            <a:pPr marL="457200" indent="-457200">
              <a:buFont typeface="Arial" panose="020B0604020202020204" pitchFamily="34" charset="0"/>
              <a:buChar char="•"/>
            </a:pPr>
            <a:r>
              <a:rPr lang="en-US" sz="2800" dirty="0"/>
              <a:t>Annual budget -- $1.2 billion</a:t>
            </a:r>
          </a:p>
          <a:p>
            <a:pPr marL="457200" indent="-457200">
              <a:buFont typeface="Arial" panose="020B0604020202020204" pitchFamily="34" charset="0"/>
              <a:buChar char="•"/>
            </a:pPr>
            <a:r>
              <a:rPr lang="en-US" sz="2800" dirty="0"/>
              <a:t>8,600 employees</a:t>
            </a:r>
            <a:endParaRPr lang="en-US" sz="2600" dirty="0"/>
          </a:p>
          <a:p>
            <a:pPr marL="914400" lvl="1" indent="-457200">
              <a:buFont typeface="Arial" panose="020B0604020202020204" pitchFamily="34" charset="0"/>
              <a:buChar char="•"/>
            </a:pPr>
            <a:r>
              <a:rPr lang="en-US" sz="2600" dirty="0"/>
              <a:t>90 % are frontline</a:t>
            </a:r>
          </a:p>
          <a:p>
            <a:pPr marL="457200" indent="-457200">
              <a:buFont typeface="Arial" panose="020B0604020202020204" pitchFamily="34" charset="0"/>
              <a:buChar char="•"/>
            </a:pPr>
            <a:r>
              <a:rPr lang="en-US" sz="2800" dirty="0"/>
              <a:t>6,600 facilities (all in the U.S.)</a:t>
            </a:r>
          </a:p>
          <a:p>
            <a:pPr marL="457200" indent="-457200">
              <a:buFont typeface="Arial" panose="020B0604020202020204" pitchFamily="34" charset="0"/>
              <a:buChar char="•"/>
            </a:pPr>
            <a:r>
              <a:rPr lang="en-US" sz="2800" dirty="0"/>
              <a:t>Daily inspection </a:t>
            </a:r>
            <a:endParaRPr lang="en-US" sz="2600" dirty="0"/>
          </a:p>
          <a:p>
            <a:pPr marL="914400" lvl="1" indent="-457200">
              <a:buFont typeface="Arial" panose="020B0604020202020204" pitchFamily="34" charset="0"/>
              <a:buChar char="•"/>
            </a:pPr>
            <a:r>
              <a:rPr lang="en-US" sz="2600" dirty="0"/>
              <a:t>All animals inspected before/after slaughter; all eggs inspected</a:t>
            </a:r>
            <a:endParaRPr lang="en-US" sz="2800" dirty="0"/>
          </a:p>
          <a:p>
            <a:pPr marL="457200" indent="-457200">
              <a:buFont typeface="Arial" panose="020B0604020202020204" pitchFamily="34" charset="0"/>
              <a:buChar char="•"/>
            </a:pPr>
            <a:r>
              <a:rPr lang="en-US" sz="2800" dirty="0"/>
              <a:t>Prior-approval of all labels before marketed</a:t>
            </a:r>
          </a:p>
        </p:txBody>
      </p:sp>
      <p:pic>
        <p:nvPicPr>
          <p:cNvPr id="8" name="Picture 7">
            <a:extLst>
              <a:ext uri="{FF2B5EF4-FFF2-40B4-BE49-F238E27FC236}">
                <a16:creationId xmlns:a16="http://schemas.microsoft.com/office/drawing/2014/main" id="{68A865ED-3579-778C-FBF4-368056D99A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83415" y="5437909"/>
            <a:ext cx="1367605" cy="1152980"/>
          </a:xfrm>
          <a:prstGeom prst="rect">
            <a:avLst/>
          </a:prstGeom>
        </p:spPr>
      </p:pic>
      <p:sp>
        <p:nvSpPr>
          <p:cNvPr id="10" name="TextBox 9">
            <a:extLst>
              <a:ext uri="{FF2B5EF4-FFF2-40B4-BE49-F238E27FC236}">
                <a16:creationId xmlns:a16="http://schemas.microsoft.com/office/drawing/2014/main" id="{C9F84BD6-E069-05CC-10C8-7C1C12B76479}"/>
              </a:ext>
            </a:extLst>
          </p:cNvPr>
          <p:cNvSpPr txBox="1"/>
          <p:nvPr/>
        </p:nvSpPr>
        <p:spPr>
          <a:xfrm rot="10800000" flipV="1">
            <a:off x="5587396" y="4902706"/>
            <a:ext cx="6175800" cy="461665"/>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2400" b="1" kern="1200" dirty="0">
                <a:solidFill>
                  <a:prstClr val="black"/>
                </a:solidFill>
                <a:latin typeface="Calibri" panose="020F0502020204030204"/>
                <a:ea typeface="+mn-ea"/>
                <a:cs typeface="+mn-cs"/>
              </a:rPr>
              <a:t>Meat, poultry, and </a:t>
            </a:r>
            <a:r>
              <a:rPr lang="en-US" sz="2400" b="1" dirty="0">
                <a:solidFill>
                  <a:prstClr val="black"/>
                </a:solidFill>
                <a:latin typeface="Calibri" panose="020F0502020204030204"/>
              </a:rPr>
              <a:t>processed egg products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group of icons with outline of animals&#10;&#10;Description automatically generated with medium confidence">
            <a:extLst>
              <a:ext uri="{FF2B5EF4-FFF2-40B4-BE49-F238E27FC236}">
                <a16:creationId xmlns:a16="http://schemas.microsoft.com/office/drawing/2014/main" id="{EC91E5CF-606F-03A2-D1DA-060D7A52C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717" y="422879"/>
            <a:ext cx="6175799" cy="4371641"/>
          </a:xfrm>
          <a:prstGeom prst="rect">
            <a:avLst/>
          </a:prstGeom>
          <a:ln>
            <a:solidFill>
              <a:schemeClr val="accent1"/>
            </a:solidFill>
          </a:ln>
        </p:spPr>
      </p:pic>
    </p:spTree>
    <p:extLst>
      <p:ext uri="{BB962C8B-B14F-4D97-AF65-F5344CB8AC3E}">
        <p14:creationId xmlns:p14="http://schemas.microsoft.com/office/powerpoint/2010/main" val="3226410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4728239" y="267183"/>
            <a:ext cx="105578" cy="5670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6905626" y="5700788"/>
            <a:ext cx="5148586" cy="627223"/>
          </a:xfrm>
          <a:prstGeom prst="rect">
            <a:avLst/>
          </a:prstGeom>
          <a:blipFill>
            <a:blip r:embed="rId3"/>
            <a:tile tx="0" ty="0" sx="100000" sy="100000" flip="none" algn="tl"/>
          </a:blipFill>
          <a:ln>
            <a:solidFill>
              <a:schemeClr val="accent1"/>
            </a:solidFill>
          </a:ln>
        </p:spPr>
        <p:txBody>
          <a:bodyPr wrap="square" rtlCol="0">
            <a:spAutoFit/>
          </a:bodyPr>
          <a:lstStyle/>
          <a:p>
            <a:pPr algn="r" defTabSz="722376">
              <a:spcAft>
                <a:spcPts val="600"/>
              </a:spcAft>
              <a:defRPr/>
            </a:pPr>
            <a:r>
              <a:rPr lang="en-US" sz="3476" b="1" dirty="0">
                <a:solidFill>
                  <a:prstClr val="black"/>
                </a:solidFill>
                <a:latin typeface="Calibri" panose="020F0502020204030204"/>
              </a:rPr>
              <a:t>         Inspection shield</a:t>
            </a:r>
            <a:r>
              <a:rPr lang="en-US" sz="3476" b="1" kern="1200" dirty="0">
                <a:solidFill>
                  <a:prstClr val="black"/>
                </a:solidFill>
                <a:latin typeface="Calibri" panose="020F0502020204030204"/>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8C2614B-F2FA-4AE7-1B98-60BC9B28E8E3}"/>
              </a:ext>
            </a:extLst>
          </p:cNvPr>
          <p:cNvSpPr txBox="1"/>
          <p:nvPr/>
        </p:nvSpPr>
        <p:spPr>
          <a:xfrm>
            <a:off x="295275" y="683536"/>
            <a:ext cx="4099744"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t>Mixed FDA and USDA product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Product under USDA jurisdiction with 2 % or more poultry, by weight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Note the “mark of inspection” shield</a:t>
            </a:r>
          </a:p>
        </p:txBody>
      </p:sp>
      <p:pic>
        <p:nvPicPr>
          <p:cNvPr id="8" name="Picture 7">
            <a:extLst>
              <a:ext uri="{FF2B5EF4-FFF2-40B4-BE49-F238E27FC236}">
                <a16:creationId xmlns:a16="http://schemas.microsoft.com/office/drawing/2014/main" id="{68A865ED-3579-778C-FBF4-368056D99A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61191" y="5363373"/>
            <a:ext cx="1367605" cy="1152980"/>
          </a:xfrm>
          <a:prstGeom prst="rect">
            <a:avLst/>
          </a:prstGeom>
        </p:spPr>
      </p:pic>
      <p:pic>
        <p:nvPicPr>
          <p:cNvPr id="6" name="Picture 5">
            <a:extLst>
              <a:ext uri="{FF2B5EF4-FFF2-40B4-BE49-F238E27FC236}">
                <a16:creationId xmlns:a16="http://schemas.microsoft.com/office/drawing/2014/main" id="{EC91E5CF-606F-03A2-D1DA-060D7A52CA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43949" y="235025"/>
            <a:ext cx="6906640" cy="5082183"/>
          </a:xfrm>
          <a:prstGeom prst="rect">
            <a:avLst/>
          </a:prstGeom>
          <a:ln>
            <a:solidFill>
              <a:schemeClr val="accent1"/>
            </a:solidFill>
          </a:ln>
        </p:spPr>
      </p:pic>
    </p:spTree>
    <p:extLst>
      <p:ext uri="{BB962C8B-B14F-4D97-AF65-F5344CB8AC3E}">
        <p14:creationId xmlns:p14="http://schemas.microsoft.com/office/powerpoint/2010/main" val="901826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6316672" y="472703"/>
            <a:ext cx="53771" cy="4733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7594333" y="5700788"/>
            <a:ext cx="4402728" cy="627223"/>
          </a:xfrm>
          <a:prstGeom prst="rect">
            <a:avLst/>
          </a:prstGeom>
          <a:blipFill>
            <a:blip r:embed="rId3"/>
            <a:tile tx="0" ty="0" sx="100000" sy="100000" flip="none" algn="tl"/>
          </a:blipFill>
          <a:ln>
            <a:solidFill>
              <a:schemeClr val="accent1"/>
            </a:solidFill>
          </a:ln>
        </p:spPr>
        <p:txBody>
          <a:bodyPr wrap="square" rtlCol="0">
            <a:spAutoFit/>
          </a:bodyPr>
          <a:lstStyle/>
          <a:p>
            <a:pPr algn="ctr" defTabSz="722376">
              <a:spcAft>
                <a:spcPts val="600"/>
              </a:spcAft>
              <a:defRPr/>
            </a:pPr>
            <a:r>
              <a:rPr lang="en-US" sz="3476" b="1" dirty="0">
                <a:solidFill>
                  <a:prstClr val="black"/>
                </a:solidFill>
                <a:latin typeface="Calibri" panose="020F0502020204030204"/>
              </a:rPr>
              <a:t>                    Ingredient</a:t>
            </a:r>
            <a:r>
              <a:rPr lang="en-US" sz="3476" b="1" kern="1200" dirty="0">
                <a:solidFill>
                  <a:prstClr val="black"/>
                </a:solidFill>
                <a:latin typeface="Calibri" panose="020F0502020204030204"/>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ackage of cookies&#10;&#10;Description automatically generated">
            <a:extLst>
              <a:ext uri="{FF2B5EF4-FFF2-40B4-BE49-F238E27FC236}">
                <a16:creationId xmlns:a16="http://schemas.microsoft.com/office/drawing/2014/main" id="{F17A54B6-A74C-B31B-7813-C631FC796B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013" y="445333"/>
            <a:ext cx="5889843" cy="5195871"/>
          </a:xfrm>
          <a:prstGeom prst="rect">
            <a:avLst/>
          </a:prstGeom>
        </p:spPr>
      </p:pic>
      <p:pic>
        <p:nvPicPr>
          <p:cNvPr id="11" name="Picture 10" descr="A close up of a bag&#10;&#10;Description automatically generated">
            <a:extLst>
              <a:ext uri="{FF2B5EF4-FFF2-40B4-BE49-F238E27FC236}">
                <a16:creationId xmlns:a16="http://schemas.microsoft.com/office/drawing/2014/main" id="{A681EB48-71FB-484C-20BF-72FB470C9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3453" y="471733"/>
            <a:ext cx="5508199" cy="5195871"/>
          </a:xfrm>
          <a:prstGeom prst="rect">
            <a:avLst/>
          </a:prstGeom>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31431515-41F1-3E2F-D60E-742222AE8D0C}"/>
                  </a:ext>
                </a:extLst>
              </p14:cNvPr>
              <p14:cNvContentPartPr/>
              <p14:nvPr/>
            </p14:nvContentPartPr>
            <p14:xfrm>
              <a:off x="4943550" y="2237775"/>
              <a:ext cx="360" cy="360"/>
            </p14:xfrm>
          </p:contentPart>
        </mc:Choice>
        <mc:Fallback xmlns="">
          <p:pic>
            <p:nvPicPr>
              <p:cNvPr id="6" name="Ink 5">
                <a:extLst>
                  <a:ext uri="{FF2B5EF4-FFF2-40B4-BE49-F238E27FC236}">
                    <a16:creationId xmlns:a16="http://schemas.microsoft.com/office/drawing/2014/main" id="{31431515-41F1-3E2F-D60E-742222AE8D0C}"/>
                  </a:ext>
                </a:extLst>
              </p:cNvPr>
              <p:cNvPicPr/>
              <p:nvPr/>
            </p:nvPicPr>
            <p:blipFill>
              <a:blip r:embed="rId8"/>
              <a:stretch>
                <a:fillRect/>
              </a:stretch>
            </p:blipFill>
            <p:spPr>
              <a:xfrm>
                <a:off x="4937430" y="223165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0E44994-4D0A-9664-FB49-22186298300F}"/>
                  </a:ext>
                </a:extLst>
              </p14:cNvPr>
              <p14:cNvContentPartPr/>
              <p14:nvPr/>
            </p14:nvContentPartPr>
            <p14:xfrm>
              <a:off x="1519095" y="2796672"/>
              <a:ext cx="1356480" cy="1145880"/>
            </p14:xfrm>
          </p:contentPart>
        </mc:Choice>
        <mc:Fallback xmlns="">
          <p:pic>
            <p:nvPicPr>
              <p:cNvPr id="9" name="Ink 8">
                <a:extLst>
                  <a:ext uri="{FF2B5EF4-FFF2-40B4-BE49-F238E27FC236}">
                    <a16:creationId xmlns:a16="http://schemas.microsoft.com/office/drawing/2014/main" id="{00E44994-4D0A-9664-FB49-22186298300F}"/>
                  </a:ext>
                </a:extLst>
              </p:cNvPr>
              <p:cNvPicPr/>
              <p:nvPr/>
            </p:nvPicPr>
            <p:blipFill>
              <a:blip r:embed="rId10"/>
              <a:stretch>
                <a:fillRect/>
              </a:stretch>
            </p:blipFill>
            <p:spPr>
              <a:xfrm>
                <a:off x="1456095" y="2733692"/>
                <a:ext cx="1482120" cy="127148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6DDF5DD9-1E11-CD95-4DF6-45B1C587EE25}"/>
                  </a:ext>
                </a:extLst>
              </p14:cNvPr>
              <p14:cNvContentPartPr/>
              <p14:nvPr/>
            </p14:nvContentPartPr>
            <p14:xfrm rot="20073193">
              <a:off x="1273669" y="2529232"/>
              <a:ext cx="45719" cy="1011271"/>
            </p14:xfrm>
          </p:contentPart>
        </mc:Choice>
        <mc:Fallback xmlns="">
          <p:pic>
            <p:nvPicPr>
              <p:cNvPr id="13" name="Ink 12">
                <a:extLst>
                  <a:ext uri="{FF2B5EF4-FFF2-40B4-BE49-F238E27FC236}">
                    <a16:creationId xmlns:a16="http://schemas.microsoft.com/office/drawing/2014/main" id="{6DDF5DD9-1E11-CD95-4DF6-45B1C587EE25}"/>
                  </a:ext>
                </a:extLst>
              </p:cNvPr>
              <p:cNvPicPr/>
              <p:nvPr/>
            </p:nvPicPr>
            <p:blipFill>
              <a:blip r:embed="rId12"/>
              <a:stretch>
                <a:fillRect/>
              </a:stretch>
            </p:blipFill>
            <p:spPr>
              <a:xfrm rot="20073193">
                <a:off x="1210670" y="2466230"/>
                <a:ext cx="171356" cy="113691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6A13413A-C5EF-E5D6-3CBE-D28A75986FE4}"/>
                  </a:ext>
                </a:extLst>
              </p14:cNvPr>
              <p14:cNvContentPartPr/>
              <p14:nvPr/>
            </p14:nvContentPartPr>
            <p14:xfrm>
              <a:off x="6435379" y="1991936"/>
              <a:ext cx="1395117" cy="830998"/>
            </p14:xfrm>
          </p:contentPart>
        </mc:Choice>
        <mc:Fallback xmlns="">
          <p:pic>
            <p:nvPicPr>
              <p:cNvPr id="14" name="Ink 13">
                <a:extLst>
                  <a:ext uri="{FF2B5EF4-FFF2-40B4-BE49-F238E27FC236}">
                    <a16:creationId xmlns:a16="http://schemas.microsoft.com/office/drawing/2014/main" id="{6A13413A-C5EF-E5D6-3CBE-D28A75986FE4}"/>
                  </a:ext>
                </a:extLst>
              </p:cNvPr>
              <p:cNvPicPr/>
              <p:nvPr/>
            </p:nvPicPr>
            <p:blipFill>
              <a:blip r:embed="rId14"/>
              <a:stretch>
                <a:fillRect/>
              </a:stretch>
            </p:blipFill>
            <p:spPr>
              <a:xfrm>
                <a:off x="6372374" y="1928872"/>
                <a:ext cx="1520768" cy="956765"/>
              </a:xfrm>
              <a:prstGeom prst="rect">
                <a:avLst/>
              </a:prstGeom>
            </p:spPr>
          </p:pic>
        </mc:Fallback>
      </mc:AlternateContent>
      <p:sp>
        <p:nvSpPr>
          <p:cNvPr id="17" name="TextBox 16">
            <a:extLst>
              <a:ext uri="{FF2B5EF4-FFF2-40B4-BE49-F238E27FC236}">
                <a16:creationId xmlns:a16="http://schemas.microsoft.com/office/drawing/2014/main" id="{C73C69A9-61D3-B3DE-6D7E-8A80883DCD58}"/>
              </a:ext>
            </a:extLst>
          </p:cNvPr>
          <p:cNvSpPr txBox="1"/>
          <p:nvPr/>
        </p:nvSpPr>
        <p:spPr>
          <a:xfrm rot="10800000" flipV="1">
            <a:off x="7100429" y="2822934"/>
            <a:ext cx="3850101" cy="830997"/>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2400" b="1" dirty="0">
                <a:solidFill>
                  <a:prstClr val="black"/>
                </a:solidFill>
                <a:latin typeface="Calibri" panose="020F0502020204030204"/>
              </a:rPr>
              <a:t>Statement tells you to </a:t>
            </a:r>
            <a:r>
              <a:rPr lang="en-US" sz="2400" b="1" u="sng" dirty="0">
                <a:solidFill>
                  <a:prstClr val="black"/>
                </a:solidFill>
                <a:latin typeface="Calibri" panose="020F0502020204030204"/>
              </a:rPr>
              <a:t>not</a:t>
            </a:r>
            <a:r>
              <a:rPr lang="en-US" sz="2400" b="1" dirty="0">
                <a:solidFill>
                  <a:prstClr val="black"/>
                </a:solidFill>
                <a:latin typeface="Calibri" panose="020F0502020204030204"/>
              </a:rPr>
              <a:t> eat raw cookie dough</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461484C2-83E1-CA93-BCAE-1566331BD422}"/>
                  </a:ext>
                </a:extLst>
              </p14:cNvPr>
              <p14:cNvContentPartPr/>
              <p14:nvPr/>
            </p14:nvContentPartPr>
            <p14:xfrm>
              <a:off x="226442" y="369621"/>
              <a:ext cx="1888920" cy="955080"/>
            </p14:xfrm>
          </p:contentPart>
        </mc:Choice>
        <mc:Fallback xmlns="">
          <p:pic>
            <p:nvPicPr>
              <p:cNvPr id="18" name="Ink 17">
                <a:extLst>
                  <a:ext uri="{FF2B5EF4-FFF2-40B4-BE49-F238E27FC236}">
                    <a16:creationId xmlns:a16="http://schemas.microsoft.com/office/drawing/2014/main" id="{461484C2-83E1-CA93-BCAE-1566331BD422}"/>
                  </a:ext>
                </a:extLst>
              </p:cNvPr>
              <p:cNvPicPr/>
              <p:nvPr/>
            </p:nvPicPr>
            <p:blipFill>
              <a:blip r:embed="rId18"/>
              <a:stretch>
                <a:fillRect/>
              </a:stretch>
            </p:blipFill>
            <p:spPr>
              <a:xfrm>
                <a:off x="163442" y="306645"/>
                <a:ext cx="2014560" cy="108067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CF7F5E81-2344-1984-7E03-D3DDA385CA0E}"/>
                  </a:ext>
                </a:extLst>
              </p14:cNvPr>
              <p14:cNvContentPartPr/>
              <p14:nvPr/>
            </p14:nvContentPartPr>
            <p14:xfrm>
              <a:off x="734032" y="1309916"/>
              <a:ext cx="385222" cy="1364040"/>
            </p14:xfrm>
          </p:contentPart>
        </mc:Choice>
        <mc:Fallback xmlns="">
          <p:pic>
            <p:nvPicPr>
              <p:cNvPr id="19" name="Ink 18">
                <a:extLst>
                  <a:ext uri="{FF2B5EF4-FFF2-40B4-BE49-F238E27FC236}">
                    <a16:creationId xmlns:a16="http://schemas.microsoft.com/office/drawing/2014/main" id="{CF7F5E81-2344-1984-7E03-D3DDA385CA0E}"/>
                  </a:ext>
                </a:extLst>
              </p:cNvPr>
              <p:cNvPicPr/>
              <p:nvPr/>
            </p:nvPicPr>
            <p:blipFill>
              <a:blip r:embed="rId20"/>
              <a:stretch>
                <a:fillRect/>
              </a:stretch>
            </p:blipFill>
            <p:spPr>
              <a:xfrm>
                <a:off x="671028" y="1246933"/>
                <a:ext cx="510869" cy="1489647"/>
              </a:xfrm>
              <a:prstGeom prst="rect">
                <a:avLst/>
              </a:prstGeom>
            </p:spPr>
          </p:pic>
        </mc:Fallback>
      </mc:AlternateContent>
      <p:sp>
        <p:nvSpPr>
          <p:cNvPr id="3" name="TextBox 2">
            <a:extLst>
              <a:ext uri="{FF2B5EF4-FFF2-40B4-BE49-F238E27FC236}">
                <a16:creationId xmlns:a16="http://schemas.microsoft.com/office/drawing/2014/main" id="{8ACF4351-7433-302D-FC52-8B0FB368E8FF}"/>
              </a:ext>
            </a:extLst>
          </p:cNvPr>
          <p:cNvSpPr txBox="1"/>
          <p:nvPr/>
        </p:nvSpPr>
        <p:spPr>
          <a:xfrm rot="10800000" flipV="1">
            <a:off x="705679" y="3942552"/>
            <a:ext cx="4602224" cy="830997"/>
          </a:xfrm>
          <a:prstGeom prst="rect">
            <a:avLst/>
          </a:prstGeom>
          <a:solidFill>
            <a:srgbClr val="DFEE16"/>
          </a:solidFill>
          <a:ln>
            <a:solidFill>
              <a:schemeClr val="accent1"/>
            </a:solidFill>
          </a:ln>
        </p:spPr>
        <p:txBody>
          <a:bodyPr wrap="square" rtlCol="0">
            <a:spAutoFit/>
          </a:bodyPr>
          <a:lstStyle/>
          <a:p>
            <a:pPr defTabSz="722376">
              <a:spcAft>
                <a:spcPts val="600"/>
              </a:spcAft>
              <a:defRPr/>
            </a:pPr>
            <a:r>
              <a:rPr kumimoji="0" lang="en-US" sz="2400" b="1" i="0" u="none" strike="noStrike" cap="none" spc="0" normalizeH="0" baseline="0" noProof="0" dirty="0">
                <a:ln>
                  <a:noFill/>
                </a:ln>
                <a:solidFill>
                  <a:prstClr val="black"/>
                </a:solidFill>
                <a:effectLst/>
                <a:uLnTx/>
                <a:uFillTx/>
                <a:latin typeface="Calibri" panose="020F0502020204030204"/>
              </a:rPr>
              <a:t>Statements say you </a:t>
            </a:r>
            <a:r>
              <a:rPr lang="en-US" sz="2400" b="1" u="sng" dirty="0">
                <a:solidFill>
                  <a:prstClr val="black"/>
                </a:solidFill>
                <a:latin typeface="Calibri" panose="020F0502020204030204"/>
              </a:rPr>
              <a:t>can</a:t>
            </a:r>
            <a:r>
              <a:rPr lang="en-US" sz="2400" b="1" dirty="0">
                <a:solidFill>
                  <a:prstClr val="black"/>
                </a:solidFill>
                <a:latin typeface="Calibri" panose="020F0502020204030204"/>
              </a:rPr>
              <a:t> eat “raw” </a:t>
            </a:r>
            <a:r>
              <a:rPr kumimoji="0" lang="en-US" sz="2400" b="1" i="0" u="none" strike="noStrike" cap="none" spc="0" normalizeH="0" baseline="0" noProof="0" dirty="0">
                <a:ln>
                  <a:noFill/>
                </a:ln>
                <a:solidFill>
                  <a:prstClr val="black"/>
                </a:solidFill>
                <a:effectLst/>
                <a:uLnTx/>
                <a:uFillTx/>
                <a:latin typeface="Calibri" panose="020F0502020204030204"/>
              </a:rPr>
              <a:t>cookie dough because of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8A865ED-3579-778C-FBF4-368056D99AB3}"/>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7873865" y="5425635"/>
            <a:ext cx="1367605" cy="1138199"/>
          </a:xfrm>
          <a:prstGeom prst="rect">
            <a:avLst/>
          </a:prstGeom>
        </p:spPr>
      </p:pic>
    </p:spTree>
    <p:extLst>
      <p:ext uri="{BB962C8B-B14F-4D97-AF65-F5344CB8AC3E}">
        <p14:creationId xmlns:p14="http://schemas.microsoft.com/office/powerpoint/2010/main" val="2487471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4373350" y="339416"/>
            <a:ext cx="105578" cy="5670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5534025" y="5695887"/>
            <a:ext cx="6416564" cy="627223"/>
          </a:xfrm>
          <a:prstGeom prst="rect">
            <a:avLst/>
          </a:prstGeom>
          <a:blipFill>
            <a:blip r:embed="rId3"/>
            <a:tile tx="0" ty="0" sx="100000" sy="100000" flip="none" algn="tl"/>
          </a:blipFill>
          <a:ln>
            <a:solidFill>
              <a:schemeClr val="accent1"/>
            </a:solidFill>
          </a:ln>
        </p:spPr>
        <p:txBody>
          <a:bodyPr wrap="square" rtlCol="0">
            <a:spAutoFit/>
          </a:bodyPr>
          <a:lstStyle/>
          <a:p>
            <a:pPr algn="r" defTabSz="722376">
              <a:spcAft>
                <a:spcPts val="600"/>
              </a:spcAft>
              <a:defRPr/>
            </a:pPr>
            <a:r>
              <a:rPr lang="en-US" sz="3476" b="1" dirty="0">
                <a:solidFill>
                  <a:prstClr val="black"/>
                </a:solidFill>
                <a:latin typeface="Calibri" panose="020F0502020204030204"/>
              </a:rPr>
              <a:t>                Cookie dough outbreak</a:t>
            </a:r>
            <a:r>
              <a:rPr lang="en-US" sz="3476" b="1" kern="1200" dirty="0">
                <a:solidFill>
                  <a:prstClr val="black"/>
                </a:solidFill>
                <a:latin typeface="Calibri" panose="020F0502020204030204"/>
                <a:ea typeface="+mn-ea"/>
                <a:cs typeface="+mn-cs"/>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303893" y="6024785"/>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8C2614B-F2FA-4AE7-1B98-60BC9B28E8E3}"/>
              </a:ext>
            </a:extLst>
          </p:cNvPr>
          <p:cNvSpPr txBox="1"/>
          <p:nvPr/>
        </p:nvSpPr>
        <p:spPr>
          <a:xfrm>
            <a:off x="76299" y="584605"/>
            <a:ext cx="4338385" cy="4493538"/>
          </a:xfrm>
          <a:prstGeom prst="rect">
            <a:avLst/>
          </a:prstGeom>
          <a:noFill/>
        </p:spPr>
        <p:txBody>
          <a:bodyPr wrap="square" rtlCol="0">
            <a:spAutoFit/>
          </a:bodyPr>
          <a:lstStyle/>
          <a:p>
            <a:pPr marL="457200" indent="-457200">
              <a:buFont typeface="Arial" panose="020B0604020202020204" pitchFamily="34" charset="0"/>
              <a:buChar char="•"/>
            </a:pPr>
            <a:r>
              <a:rPr lang="en-US" sz="2800" dirty="0"/>
              <a:t>Harvard School of Public Health (2010) -- </a:t>
            </a:r>
            <a:endParaRPr lang="en-US" sz="2600" dirty="0"/>
          </a:p>
          <a:p>
            <a:pPr marL="914400" lvl="1" indent="-457200">
              <a:buFont typeface="Arial" panose="020B0604020202020204" pitchFamily="34" charset="0"/>
              <a:buChar char="•"/>
            </a:pPr>
            <a:r>
              <a:rPr lang="en-US" sz="2600" dirty="0"/>
              <a:t>20 – 50 % ate raw eggs (e.g., cookie dough)  </a:t>
            </a:r>
            <a:endParaRPr lang="en-US" sz="2400" dirty="0"/>
          </a:p>
          <a:p>
            <a:pPr marL="1371600" lvl="2" indent="-457200">
              <a:buFont typeface="Arial" panose="020B0604020202020204" pitchFamily="34" charset="0"/>
              <a:buChar char="•"/>
            </a:pPr>
            <a:r>
              <a:rPr lang="en-US" sz="2400" dirty="0"/>
              <a:t>...even if label said not to  </a:t>
            </a:r>
            <a:endParaRPr lang="en-US" sz="2600" dirty="0"/>
          </a:p>
          <a:p>
            <a:pPr marL="914400" lvl="1" indent="-457200">
              <a:buFont typeface="Arial" panose="020B0604020202020204" pitchFamily="34" charset="0"/>
              <a:buChar char="•"/>
            </a:pPr>
            <a:r>
              <a:rPr lang="en-US" sz="2600" dirty="0"/>
              <a:t>Texture and nostalgia create the appeal</a:t>
            </a:r>
          </a:p>
          <a:p>
            <a:pPr marL="914400" lvl="1" indent="-457200">
              <a:buFont typeface="Arial" panose="020B0604020202020204" pitchFamily="34" charset="0"/>
              <a:buChar char="•"/>
            </a:pPr>
            <a:r>
              <a:rPr lang="en-US" sz="2600" dirty="0"/>
              <a:t>1 in 6  at risk for foodborne illness annually in the US. </a:t>
            </a:r>
          </a:p>
        </p:txBody>
      </p:sp>
      <p:pic>
        <p:nvPicPr>
          <p:cNvPr id="8" name="Picture 7">
            <a:extLst>
              <a:ext uri="{FF2B5EF4-FFF2-40B4-BE49-F238E27FC236}">
                <a16:creationId xmlns:a16="http://schemas.microsoft.com/office/drawing/2014/main" id="{68A865ED-3579-778C-FBF4-368056D99A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75482" y="5385933"/>
            <a:ext cx="1005506" cy="1152980"/>
          </a:xfrm>
          <a:prstGeom prst="rect">
            <a:avLst/>
          </a:prstGeom>
        </p:spPr>
      </p:pic>
      <p:pic>
        <p:nvPicPr>
          <p:cNvPr id="7" name="Picture 6">
            <a:extLst>
              <a:ext uri="{FF2B5EF4-FFF2-40B4-BE49-F238E27FC236}">
                <a16:creationId xmlns:a16="http://schemas.microsoft.com/office/drawing/2014/main" id="{F17A54B6-A74C-B31B-7813-C631FC796B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96561" y="452284"/>
            <a:ext cx="7354027" cy="4912164"/>
          </a:xfrm>
          <a:prstGeom prst="rect">
            <a:avLst/>
          </a:prstGeom>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31431515-41F1-3E2F-D60E-742222AE8D0C}"/>
                  </a:ext>
                </a:extLst>
              </p14:cNvPr>
              <p14:cNvContentPartPr/>
              <p14:nvPr/>
            </p14:nvContentPartPr>
            <p14:xfrm>
              <a:off x="4943550" y="2237775"/>
              <a:ext cx="360" cy="360"/>
            </p14:xfrm>
          </p:contentPart>
        </mc:Choice>
        <mc:Fallback xmlns="">
          <p:pic>
            <p:nvPicPr>
              <p:cNvPr id="6" name="Ink 5">
                <a:extLst>
                  <a:ext uri="{FF2B5EF4-FFF2-40B4-BE49-F238E27FC236}">
                    <a16:creationId xmlns:a16="http://schemas.microsoft.com/office/drawing/2014/main" id="{31431515-41F1-3E2F-D60E-742222AE8D0C}"/>
                  </a:ext>
                </a:extLst>
              </p:cNvPr>
              <p:cNvPicPr/>
              <p:nvPr/>
            </p:nvPicPr>
            <p:blipFill>
              <a:blip r:embed="rId7"/>
              <a:stretch>
                <a:fillRect/>
              </a:stretch>
            </p:blipFill>
            <p:spPr>
              <a:xfrm>
                <a:off x="4937430" y="2231655"/>
                <a:ext cx="12600" cy="12600"/>
              </a:xfrm>
              <a:prstGeom prst="rect">
                <a:avLst/>
              </a:prstGeom>
            </p:spPr>
          </p:pic>
        </mc:Fallback>
      </mc:AlternateContent>
      <p:sp>
        <p:nvSpPr>
          <p:cNvPr id="20" name="TextBox 19">
            <a:extLst>
              <a:ext uri="{FF2B5EF4-FFF2-40B4-BE49-F238E27FC236}">
                <a16:creationId xmlns:a16="http://schemas.microsoft.com/office/drawing/2014/main" id="{B979BA2D-DAED-E815-BED9-B46423B31CEA}"/>
              </a:ext>
            </a:extLst>
          </p:cNvPr>
          <p:cNvSpPr txBox="1"/>
          <p:nvPr/>
        </p:nvSpPr>
        <p:spPr>
          <a:xfrm rot="10800000" flipV="1">
            <a:off x="479824" y="5261495"/>
            <a:ext cx="5324929" cy="461665"/>
          </a:xfrm>
          <a:prstGeom prst="rect">
            <a:avLst/>
          </a:prstGeom>
          <a:solidFill>
            <a:srgbClr val="DFEE16"/>
          </a:solidFill>
          <a:ln>
            <a:solidFill>
              <a:schemeClr val="accent1"/>
            </a:solidFill>
          </a:ln>
        </p:spPr>
        <p:txBody>
          <a:bodyPr wrap="square" rtlCol="0">
            <a:spAutoFit/>
          </a:bodyPr>
          <a:lstStyle/>
          <a:p>
            <a:pPr algn="ctr" defTabSz="722376">
              <a:spcAft>
                <a:spcPts val="600"/>
              </a:spcAft>
              <a:defRPr/>
            </a:pPr>
            <a:r>
              <a:rPr lang="en-US" sz="2400" b="1" dirty="0">
                <a:solidFill>
                  <a:prstClr val="black"/>
                </a:solidFill>
                <a:latin typeface="Calibri" panose="020F0502020204030204"/>
              </a:rPr>
              <a:t>This outbreak occurred in Spring 2023</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100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4415757" y="408580"/>
            <a:ext cx="105578" cy="5670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10219042" y="6392503"/>
            <a:ext cx="1731547" cy="230472"/>
          </a:xfrm>
          <a:prstGeom prst="rect">
            <a:avLst/>
          </a:prstGeom>
        </p:spPr>
        <p:txBody>
          <a:bodyPr/>
          <a:lstStyle/>
          <a:p>
            <a:pPr algn="r" defTabSz="570677">
              <a:spcAft>
                <a:spcPts val="474"/>
              </a:spcAft>
              <a:defRPr/>
            </a:pPr>
            <a:fld id="{07F48C9A-E2EA-4D62-8C07-8A7AB21C1C13}" type="slidenum">
              <a:rPr lang="en-US" sz="1123" kern="1200">
                <a:solidFill>
                  <a:prstClr val="black"/>
                </a:solidFill>
                <a:latin typeface="Calibri" panose="020F0502020204030204"/>
                <a:ea typeface="+mn-ea"/>
                <a:cs typeface="+mn-cs"/>
              </a:rPr>
              <a:pPr algn="r" defTabSz="570677">
                <a:spcAft>
                  <a:spcPts val="474"/>
                </a:spcAft>
                <a:defRPr/>
              </a:pPr>
              <a:t>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41B1AC-5B06-37CD-C3DB-154BFCD06885}"/>
              </a:ext>
            </a:extLst>
          </p:cNvPr>
          <p:cNvSpPr txBox="1"/>
          <p:nvPr/>
        </p:nvSpPr>
        <p:spPr>
          <a:xfrm>
            <a:off x="6916992" y="5661460"/>
            <a:ext cx="5103879" cy="627223"/>
          </a:xfrm>
          <a:prstGeom prst="rect">
            <a:avLst/>
          </a:prstGeom>
          <a:blipFill>
            <a:blip r:embed="rId3"/>
            <a:tile tx="0" ty="0" sx="100000" sy="100000" flip="none" algn="tl"/>
          </a:blipFill>
          <a:ln>
            <a:solidFill>
              <a:schemeClr val="accent1"/>
            </a:solidFill>
          </a:ln>
        </p:spPr>
        <p:txBody>
          <a:bodyPr wrap="square" rtlCol="0">
            <a:spAutoFit/>
          </a:bodyPr>
          <a:lstStyle/>
          <a:p>
            <a:pPr defTabSz="722376">
              <a:spcAft>
                <a:spcPts val="600"/>
              </a:spcAft>
              <a:defRPr/>
            </a:pPr>
            <a:r>
              <a:rPr lang="en-US" sz="3476" b="1" dirty="0">
                <a:solidFill>
                  <a:prstClr val="black"/>
                </a:solidFill>
                <a:latin typeface="Calibri" panose="020F0502020204030204"/>
              </a:rPr>
              <a:t> Other involved agencies…</a:t>
            </a:r>
            <a:r>
              <a:rPr lang="en-US" sz="3476" b="1" kern="1200" dirty="0">
                <a:solidFill>
                  <a:prstClr val="black"/>
                </a:solidFill>
                <a:latin typeface="Calibri" panose="020F0502020204030204"/>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453022-C6AF-A395-EB6A-147725F875C7}"/>
              </a:ext>
            </a:extLst>
          </p:cNvPr>
          <p:cNvSpPr txBox="1"/>
          <p:nvPr/>
        </p:nvSpPr>
        <p:spPr>
          <a:xfrm>
            <a:off x="1852891" y="5999373"/>
            <a:ext cx="2690417" cy="578620"/>
          </a:xfrm>
          <a:prstGeom prst="rect">
            <a:avLst/>
          </a:prstGeom>
          <a:gradFill flip="none" rotWithShape="1">
            <a:gsLst>
              <a:gs pos="33102">
                <a:srgbClr val="FFC000"/>
              </a:gs>
              <a:gs pos="30000">
                <a:schemeClr val="accent3">
                  <a:lumMod val="20000"/>
                  <a:lumOff val="80000"/>
                </a:schemeClr>
              </a:gs>
              <a:gs pos="36205">
                <a:srgbClr val="DEEAF6"/>
              </a:gs>
              <a:gs pos="24000">
                <a:srgbClr val="FFC000"/>
              </a:gs>
              <a:gs pos="39653">
                <a:srgbClr val="DFEBF6"/>
              </a:gs>
              <a:gs pos="4000">
                <a:schemeClr val="accent4">
                  <a:lumMod val="20000"/>
                  <a:lumOff val="80000"/>
                </a:schemeClr>
              </a:gs>
              <a:gs pos="74717">
                <a:srgbClr val="96BBF0"/>
              </a:gs>
              <a:gs pos="94000">
                <a:schemeClr val="bg2">
                  <a:lumMod val="75000"/>
                </a:schemeClr>
              </a:gs>
              <a:gs pos="59000">
                <a:schemeClr val="accent4">
                  <a:lumMod val="20000"/>
                  <a:lumOff val="80000"/>
                </a:schemeClr>
              </a:gs>
              <a:gs pos="19000">
                <a:schemeClr val="accent1">
                  <a:lumMod val="30000"/>
                  <a:lumOff val="70000"/>
                </a:schemeClr>
              </a:gs>
            </a:gsLst>
            <a:lin ang="16200000" scaled="1"/>
            <a:tileRect/>
          </a:gradFill>
          <a:ln>
            <a:solidFill>
              <a:schemeClr val="accent1"/>
            </a:solidFill>
          </a:ln>
        </p:spPr>
        <p:txBody>
          <a:bodyPr wrap="none" rtlCol="0">
            <a:spAutoFit/>
          </a:bodyPr>
          <a:lstStyle/>
          <a:p>
            <a:pPr defTabSz="722376">
              <a:spcAft>
                <a:spcPts val="600"/>
              </a:spcAft>
              <a:defRPr/>
            </a:pPr>
            <a:r>
              <a:rPr lang="en-US" sz="3160" b="1" kern="1200" dirty="0">
                <a:solidFill>
                  <a:prstClr val="black"/>
                </a:solidFill>
                <a:latin typeface="Calibri" panose="020F0502020204030204"/>
                <a:ea typeface="+mn-ea"/>
                <a:cs typeface="+mn-cs"/>
              </a:rPr>
              <a:t>Week 2 – </a:t>
            </a:r>
            <a:r>
              <a:rPr lang="en-US" sz="3160" b="1" dirty="0">
                <a:solidFill>
                  <a:prstClr val="black"/>
                </a:solidFill>
                <a:latin typeface="Calibri" panose="020F0502020204030204"/>
              </a:rPr>
              <a:t>Topic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8C2614B-F2FA-4AE7-1B98-60BC9B28E8E3}"/>
              </a:ext>
            </a:extLst>
          </p:cNvPr>
          <p:cNvSpPr txBox="1"/>
          <p:nvPr/>
        </p:nvSpPr>
        <p:spPr>
          <a:xfrm>
            <a:off x="271114" y="922195"/>
            <a:ext cx="3978115" cy="4154984"/>
          </a:xfrm>
          <a:prstGeom prst="rect">
            <a:avLst/>
          </a:prstGeom>
          <a:noFill/>
        </p:spPr>
        <p:txBody>
          <a:bodyPr wrap="square" rtlCol="0">
            <a:spAutoFit/>
          </a:bodyPr>
          <a:lstStyle/>
          <a:p>
            <a:pPr marL="457200" indent="-457200">
              <a:buFont typeface="Arial" panose="020B0604020202020204" pitchFamily="34" charset="0"/>
              <a:buChar char="•"/>
            </a:pPr>
            <a:r>
              <a:rPr lang="en-US" sz="2800" dirty="0"/>
              <a:t>Food logos by government agencies</a:t>
            </a:r>
          </a:p>
          <a:p>
            <a:pPr marL="914400" lvl="1" indent="-457200">
              <a:buFont typeface="Arial" panose="020B0604020202020204" pitchFamily="34" charset="0"/>
              <a:buChar char="•"/>
            </a:pPr>
            <a:r>
              <a:rPr lang="en-US" sz="2600" dirty="0"/>
              <a:t>Represent verification for truthfulness against a standard; some for a fee.</a:t>
            </a:r>
          </a:p>
          <a:p>
            <a:pPr marL="914400" lvl="1" indent="-457200">
              <a:buFont typeface="Arial" panose="020B0604020202020204" pitchFamily="34" charset="0"/>
              <a:buChar char="•"/>
            </a:pPr>
            <a:r>
              <a:rPr lang="en-US" sz="2600" dirty="0"/>
              <a:t>Food Code used by States and local authorities</a:t>
            </a:r>
          </a:p>
        </p:txBody>
      </p:sp>
      <p:pic>
        <p:nvPicPr>
          <p:cNvPr id="3" name="Picture 2">
            <a:extLst>
              <a:ext uri="{FF2B5EF4-FFF2-40B4-BE49-F238E27FC236}">
                <a16:creationId xmlns:a16="http://schemas.microsoft.com/office/drawing/2014/main" id="{C16F07D4-FDC4-B4CE-0F5C-6016429C790A}"/>
              </a:ext>
            </a:extLst>
          </p:cNvPr>
          <p:cNvPicPr>
            <a:picLocks noChangeAspect="1"/>
          </p:cNvPicPr>
          <p:nvPr/>
        </p:nvPicPr>
        <p:blipFill>
          <a:blip r:embed="rId4"/>
          <a:stretch>
            <a:fillRect/>
          </a:stretch>
        </p:blipFill>
        <p:spPr>
          <a:xfrm>
            <a:off x="5278236" y="332285"/>
            <a:ext cx="1475274" cy="1468359"/>
          </a:xfrm>
          <a:prstGeom prst="rect">
            <a:avLst/>
          </a:prstGeom>
        </p:spPr>
      </p:pic>
      <p:pic>
        <p:nvPicPr>
          <p:cNvPr id="7" name="Picture 6">
            <a:extLst>
              <a:ext uri="{FF2B5EF4-FFF2-40B4-BE49-F238E27FC236}">
                <a16:creationId xmlns:a16="http://schemas.microsoft.com/office/drawing/2014/main" id="{47F65B9A-7A6D-320B-0311-379E4DDE7E90}"/>
              </a:ext>
            </a:extLst>
          </p:cNvPr>
          <p:cNvPicPr>
            <a:picLocks noChangeAspect="1"/>
          </p:cNvPicPr>
          <p:nvPr/>
        </p:nvPicPr>
        <p:blipFill>
          <a:blip r:embed="rId5"/>
          <a:stretch>
            <a:fillRect/>
          </a:stretch>
        </p:blipFill>
        <p:spPr>
          <a:xfrm>
            <a:off x="4663702" y="3398586"/>
            <a:ext cx="1580681" cy="1200330"/>
          </a:xfrm>
          <a:prstGeom prst="rect">
            <a:avLst/>
          </a:prstGeom>
        </p:spPr>
      </p:pic>
      <p:pic>
        <p:nvPicPr>
          <p:cNvPr id="11" name="Picture 10">
            <a:extLst>
              <a:ext uri="{FF2B5EF4-FFF2-40B4-BE49-F238E27FC236}">
                <a16:creationId xmlns:a16="http://schemas.microsoft.com/office/drawing/2014/main" id="{D2CDB156-C231-DD24-AA07-F60E9D079BAC}"/>
              </a:ext>
            </a:extLst>
          </p:cNvPr>
          <p:cNvPicPr>
            <a:picLocks noChangeAspect="1"/>
          </p:cNvPicPr>
          <p:nvPr/>
        </p:nvPicPr>
        <p:blipFill>
          <a:blip r:embed="rId6"/>
          <a:stretch>
            <a:fillRect/>
          </a:stretch>
        </p:blipFill>
        <p:spPr>
          <a:xfrm>
            <a:off x="9756813" y="1621247"/>
            <a:ext cx="1047163" cy="1047163"/>
          </a:xfrm>
          <a:prstGeom prst="rect">
            <a:avLst/>
          </a:prstGeom>
        </p:spPr>
      </p:pic>
      <p:pic>
        <p:nvPicPr>
          <p:cNvPr id="13" name="Picture 12">
            <a:extLst>
              <a:ext uri="{FF2B5EF4-FFF2-40B4-BE49-F238E27FC236}">
                <a16:creationId xmlns:a16="http://schemas.microsoft.com/office/drawing/2014/main" id="{BA44BB71-4FB5-27C6-5CF1-5806DD54BCB2}"/>
              </a:ext>
            </a:extLst>
          </p:cNvPr>
          <p:cNvPicPr>
            <a:picLocks noChangeAspect="1"/>
          </p:cNvPicPr>
          <p:nvPr/>
        </p:nvPicPr>
        <p:blipFill>
          <a:blip r:embed="rId7"/>
          <a:stretch>
            <a:fillRect/>
          </a:stretch>
        </p:blipFill>
        <p:spPr>
          <a:xfrm>
            <a:off x="10735525" y="408580"/>
            <a:ext cx="1315771" cy="1315771"/>
          </a:xfrm>
          <a:prstGeom prst="rect">
            <a:avLst/>
          </a:prstGeom>
        </p:spPr>
      </p:pic>
      <p:pic>
        <p:nvPicPr>
          <p:cNvPr id="14" name="Picture 13">
            <a:extLst>
              <a:ext uri="{FF2B5EF4-FFF2-40B4-BE49-F238E27FC236}">
                <a16:creationId xmlns:a16="http://schemas.microsoft.com/office/drawing/2014/main" id="{D849A672-B6BE-25CE-23E2-5DB384DF51AB}"/>
              </a:ext>
            </a:extLst>
          </p:cNvPr>
          <p:cNvPicPr>
            <a:picLocks noChangeAspect="1"/>
          </p:cNvPicPr>
          <p:nvPr/>
        </p:nvPicPr>
        <p:blipFill>
          <a:blip r:embed="rId8"/>
          <a:stretch>
            <a:fillRect/>
          </a:stretch>
        </p:blipFill>
        <p:spPr>
          <a:xfrm>
            <a:off x="10325195" y="2638967"/>
            <a:ext cx="1519239" cy="1519239"/>
          </a:xfrm>
          <a:prstGeom prst="rect">
            <a:avLst/>
          </a:prstGeom>
        </p:spPr>
      </p:pic>
      <p:pic>
        <p:nvPicPr>
          <p:cNvPr id="16" name="Picture 15">
            <a:extLst>
              <a:ext uri="{FF2B5EF4-FFF2-40B4-BE49-F238E27FC236}">
                <a16:creationId xmlns:a16="http://schemas.microsoft.com/office/drawing/2014/main" id="{8410DA72-8D29-7ECC-9417-58F9EA2573AB}"/>
              </a:ext>
            </a:extLst>
          </p:cNvPr>
          <p:cNvPicPr>
            <a:picLocks noChangeAspect="1"/>
          </p:cNvPicPr>
          <p:nvPr/>
        </p:nvPicPr>
        <p:blipFill>
          <a:blip r:embed="rId9"/>
          <a:stretch>
            <a:fillRect/>
          </a:stretch>
        </p:blipFill>
        <p:spPr>
          <a:xfrm>
            <a:off x="5761865" y="2116519"/>
            <a:ext cx="2030144" cy="1213209"/>
          </a:xfrm>
          <a:prstGeom prst="rect">
            <a:avLst/>
          </a:prstGeom>
        </p:spPr>
      </p:pic>
      <p:pic>
        <p:nvPicPr>
          <p:cNvPr id="18" name="Picture 17">
            <a:extLst>
              <a:ext uri="{FF2B5EF4-FFF2-40B4-BE49-F238E27FC236}">
                <a16:creationId xmlns:a16="http://schemas.microsoft.com/office/drawing/2014/main" id="{3A1B25BB-6F40-EF52-9DA2-61475AA394CD}"/>
              </a:ext>
            </a:extLst>
          </p:cNvPr>
          <p:cNvPicPr>
            <a:picLocks noChangeAspect="1"/>
          </p:cNvPicPr>
          <p:nvPr/>
        </p:nvPicPr>
        <p:blipFill>
          <a:blip r:embed="rId10"/>
          <a:stretch>
            <a:fillRect/>
          </a:stretch>
        </p:blipFill>
        <p:spPr>
          <a:xfrm>
            <a:off x="6362888" y="4158206"/>
            <a:ext cx="3205406" cy="1446740"/>
          </a:xfrm>
          <a:prstGeom prst="rect">
            <a:avLst/>
          </a:prstGeom>
        </p:spPr>
      </p:pic>
      <p:pic>
        <p:nvPicPr>
          <p:cNvPr id="19" name="Picture 18">
            <a:extLst>
              <a:ext uri="{FF2B5EF4-FFF2-40B4-BE49-F238E27FC236}">
                <a16:creationId xmlns:a16="http://schemas.microsoft.com/office/drawing/2014/main" id="{3479906C-53DB-F48E-D5B3-CA6A1C88BA75}"/>
              </a:ext>
            </a:extLst>
          </p:cNvPr>
          <p:cNvPicPr>
            <a:picLocks noChangeAspect="1"/>
          </p:cNvPicPr>
          <p:nvPr/>
        </p:nvPicPr>
        <p:blipFill>
          <a:blip r:embed="rId11"/>
          <a:stretch>
            <a:fillRect/>
          </a:stretch>
        </p:blipFill>
        <p:spPr>
          <a:xfrm>
            <a:off x="7617190" y="100364"/>
            <a:ext cx="1557229" cy="1557229"/>
          </a:xfrm>
          <a:prstGeom prst="rect">
            <a:avLst/>
          </a:prstGeom>
        </p:spPr>
      </p:pic>
      <p:pic>
        <p:nvPicPr>
          <p:cNvPr id="20" name="Picture 19">
            <a:extLst>
              <a:ext uri="{FF2B5EF4-FFF2-40B4-BE49-F238E27FC236}">
                <a16:creationId xmlns:a16="http://schemas.microsoft.com/office/drawing/2014/main" id="{52295457-5816-C75F-29AB-12CD34A97188}"/>
              </a:ext>
            </a:extLst>
          </p:cNvPr>
          <p:cNvPicPr>
            <a:picLocks noChangeAspect="1"/>
          </p:cNvPicPr>
          <p:nvPr/>
        </p:nvPicPr>
        <p:blipFill>
          <a:blip r:embed="rId12"/>
          <a:stretch>
            <a:fillRect/>
          </a:stretch>
        </p:blipFill>
        <p:spPr>
          <a:xfrm>
            <a:off x="8217952" y="1621247"/>
            <a:ext cx="1350342" cy="2273303"/>
          </a:xfrm>
          <a:prstGeom prst="rect">
            <a:avLst/>
          </a:prstGeom>
        </p:spPr>
      </p:pic>
      <p:pic>
        <p:nvPicPr>
          <p:cNvPr id="21" name="Picture 20">
            <a:extLst>
              <a:ext uri="{FF2B5EF4-FFF2-40B4-BE49-F238E27FC236}">
                <a16:creationId xmlns:a16="http://schemas.microsoft.com/office/drawing/2014/main" id="{5A4FE800-4EB7-AF62-CA9F-7D1D6EB6FBF6}"/>
              </a:ext>
            </a:extLst>
          </p:cNvPr>
          <p:cNvPicPr>
            <a:picLocks noChangeAspect="1"/>
          </p:cNvPicPr>
          <p:nvPr/>
        </p:nvPicPr>
        <p:blipFill>
          <a:blip r:embed="rId13"/>
          <a:stretch>
            <a:fillRect/>
          </a:stretch>
        </p:blipFill>
        <p:spPr>
          <a:xfrm>
            <a:off x="9687012" y="4189591"/>
            <a:ext cx="2263577" cy="1273262"/>
          </a:xfrm>
          <a:prstGeom prst="rect">
            <a:avLst/>
          </a:prstGeom>
        </p:spPr>
      </p:pic>
    </p:spTree>
    <p:extLst>
      <p:ext uri="{BB962C8B-B14F-4D97-AF65-F5344CB8AC3E}">
        <p14:creationId xmlns:p14="http://schemas.microsoft.com/office/powerpoint/2010/main" val="3132773587"/>
      </p:ext>
    </p:extLst>
  </p:cSld>
  <p:clrMapOvr>
    <a:masterClrMapping/>
  </p:clrMapOvr>
</p:sld>
</file>

<file path=ppt/theme/theme1.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3193</TotalTime>
  <Words>13579</Words>
  <Application>Microsoft Office PowerPoint</Application>
  <PresentationFormat>Widescreen</PresentationFormat>
  <Paragraphs>1015</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Calibri</vt:lpstr>
      <vt:lpstr>Calibri Light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Engeljohn</dc:creator>
  <cp:lastModifiedBy>Daniel Engeljohn</cp:lastModifiedBy>
  <cp:revision>90</cp:revision>
  <dcterms:created xsi:type="dcterms:W3CDTF">2024-01-24T21:21:33Z</dcterms:created>
  <dcterms:modified xsi:type="dcterms:W3CDTF">2024-03-05T04:45:40Z</dcterms:modified>
</cp:coreProperties>
</file>