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9" r:id="rId2"/>
    <p:sldId id="278" r:id="rId3"/>
    <p:sldId id="280" r:id="rId4"/>
    <p:sldId id="281" r:id="rId5"/>
    <p:sldId id="282" r:id="rId6"/>
    <p:sldId id="299" r:id="rId7"/>
    <p:sldId id="283" r:id="rId8"/>
    <p:sldId id="284" r:id="rId9"/>
    <p:sldId id="295" r:id="rId10"/>
    <p:sldId id="296" r:id="rId11"/>
    <p:sldId id="297" r:id="rId12"/>
    <p:sldId id="298" r:id="rId13"/>
    <p:sldId id="277" r:id="rId14"/>
    <p:sldId id="285" r:id="rId15"/>
    <p:sldId id="286" r:id="rId16"/>
    <p:sldId id="287" r:id="rId17"/>
    <p:sldId id="288" r:id="rId18"/>
    <p:sldId id="289" r:id="rId19"/>
    <p:sldId id="290" r:id="rId20"/>
    <p:sldId id="291" r:id="rId21"/>
    <p:sldId id="293"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A40C"/>
    <a:srgbClr val="DFEE16"/>
    <a:srgbClr val="37C82C"/>
    <a:srgbClr val="B7BE53"/>
    <a:srgbClr val="0BA5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43100" autoAdjust="0"/>
  </p:normalViewPr>
  <p:slideViewPr>
    <p:cSldViewPr snapToGrid="0">
      <p:cViewPr varScale="1">
        <p:scale>
          <a:sx n="64" d="100"/>
          <a:sy n="64" d="100"/>
        </p:scale>
        <p:origin x="208" y="32"/>
      </p:cViewPr>
      <p:guideLst/>
    </p:cSldViewPr>
  </p:slideViewPr>
  <p:outlineViewPr>
    <p:cViewPr>
      <p:scale>
        <a:sx n="33" d="100"/>
        <a:sy n="33" d="100"/>
      </p:scale>
      <p:origin x="0" y="0"/>
    </p:cViewPr>
  </p:outlineViewPr>
  <p:notesTextViewPr>
    <p:cViewPr>
      <p:scale>
        <a:sx n="1" d="1"/>
        <a:sy n="1" d="1"/>
      </p:scale>
      <p:origin x="0" y="-11420"/>
    </p:cViewPr>
  </p:notesTextViewPr>
  <p:sorterViewPr>
    <p:cViewPr>
      <p:scale>
        <a:sx n="100" d="100"/>
        <a:sy n="100" d="100"/>
      </p:scale>
      <p:origin x="0" y="0"/>
    </p:cViewPr>
  </p:sorterViewPr>
  <p:notesViewPr>
    <p:cSldViewPr snapToGrid="0">
      <p:cViewPr varScale="1">
        <p:scale>
          <a:sx n="112" d="100"/>
          <a:sy n="112" d="100"/>
        </p:scale>
        <p:origin x="152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724A5-98CD-4B2C-9B5A-897417459958}"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D23-EA73-4FE0-A66C-B25C798CF397}" type="slidenum">
              <a:rPr lang="en-US" smtClean="0"/>
              <a:t>‹#›</a:t>
            </a:fld>
            <a:endParaRPr lang="en-US"/>
          </a:p>
        </p:txBody>
      </p:sp>
    </p:spTree>
    <p:extLst>
      <p:ext uri="{BB962C8B-B14F-4D97-AF65-F5344CB8AC3E}">
        <p14:creationId xmlns:p14="http://schemas.microsoft.com/office/powerpoint/2010/main" val="2934505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#1C – major topics – influence, expectations, perceptions, and understanding…consumer awareness… </a:t>
            </a:r>
          </a:p>
          <a:p>
            <a:pPr marL="171450" lvl="0" indent="-171450">
              <a:buFont typeface="Arial" panose="020B0604020202020204" pitchFamily="34" charset="0"/>
              <a:buChar char="•"/>
            </a:pPr>
            <a:r>
              <a:rPr lang="en-US" sz="1200" dirty="0">
                <a:effectLst/>
              </a:rPr>
              <a:t>Week 3 Topics – </a:t>
            </a:r>
          </a:p>
          <a:p>
            <a:pPr marL="628650" lvl="1" indent="-171450">
              <a:buFont typeface="Arial" panose="020B0604020202020204" pitchFamily="34" charset="0"/>
              <a:buChar char="•"/>
            </a:pPr>
            <a:r>
              <a:rPr lang="en-US" sz="1200" dirty="0">
                <a:effectLst/>
              </a:rPr>
              <a:t>Overview</a:t>
            </a:r>
          </a:p>
          <a:p>
            <a:pPr marL="1085850" lvl="2" indent="-171450">
              <a:buFont typeface="Arial" panose="020B0604020202020204" pitchFamily="34" charset="0"/>
              <a:buChar char="•"/>
            </a:pPr>
            <a:r>
              <a:rPr lang="en-US" sz="1200" dirty="0">
                <a:effectLst/>
              </a:rPr>
              <a:t>Influence on consumers about food,</a:t>
            </a:r>
          </a:p>
          <a:p>
            <a:pPr marL="1085850" lvl="2" indent="-171450">
              <a:buFont typeface="Arial" panose="020B0604020202020204" pitchFamily="34" charset="0"/>
              <a:buChar char="•"/>
            </a:pPr>
            <a:r>
              <a:rPr lang="en-US" sz="1200" dirty="0">
                <a:effectLst/>
              </a:rPr>
              <a:t>Consumer expectations of food labels,</a:t>
            </a:r>
          </a:p>
          <a:p>
            <a:pPr marL="1085850" lvl="2" indent="-171450">
              <a:buFont typeface="Arial" panose="020B0604020202020204" pitchFamily="34" charset="0"/>
              <a:buChar char="•"/>
            </a:pPr>
            <a:r>
              <a:rPr lang="en-US" sz="1200" dirty="0">
                <a:effectLst/>
              </a:rPr>
              <a:t>Consumer perceptions of food labeling, and </a:t>
            </a:r>
          </a:p>
          <a:p>
            <a:pPr marL="1085850" lvl="2" indent="-171450">
              <a:buFont typeface="Arial" panose="020B0604020202020204" pitchFamily="34" charset="0"/>
              <a:buChar char="•"/>
            </a:pPr>
            <a:r>
              <a:rPr lang="en-US" sz="1200" dirty="0">
                <a:effectLst/>
              </a:rPr>
              <a:t>Consumer understanding of ingredients and their use.</a:t>
            </a: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574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2B95-797D-E9EF-5895-4C067C111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45915-2D88-511C-432E-F77AE19EC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BBB3E-90D1-A06C-DC50-F763660C527B}"/>
              </a:ext>
            </a:extLst>
          </p:cNvPr>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#10C –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understanding…personal attestations…</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The internet provides opportunity for individuals to weigh in on likes and dislikes regarding products and services.</a:t>
            </a:r>
          </a:p>
          <a:p>
            <a:pPr marL="628650" lvl="1" indent="-171450">
              <a:buFont typeface="Arial" panose="020B0604020202020204" pitchFamily="34" charset="0"/>
              <a:buChar char="•"/>
            </a:pPr>
            <a:r>
              <a:rPr lang="en-US" sz="1200" dirty="0">
                <a:effectLst/>
              </a:rPr>
              <a:t>In this situation, the manufacturer provides a forum on its sites, which maintains consumer ratings and comments.</a:t>
            </a:r>
          </a:p>
          <a:p>
            <a:pPr marL="1085850" lvl="2" indent="-171450">
              <a:buFont typeface="Arial" panose="020B0604020202020204" pitchFamily="34" charset="0"/>
              <a:buChar char="•"/>
            </a:pPr>
            <a:r>
              <a:rPr lang="en-US" sz="1200" dirty="0">
                <a:effectLst/>
              </a:rPr>
              <a:t>Note the reference to vivid dreams and cessation of alcohol consumption.</a:t>
            </a:r>
          </a:p>
          <a:p>
            <a:pPr marL="1543050" lvl="3" indent="-171450">
              <a:buFont typeface="Arial" panose="020B0604020202020204" pitchFamily="34" charset="0"/>
              <a:buChar char="•"/>
            </a:pPr>
            <a:r>
              <a:rPr lang="en-US" sz="1200" dirty="0">
                <a:effectLst/>
              </a:rPr>
              <a:t>There are consumers looking for over-the-counter remedies for a host of issues; some will read the reviews for this product and purchase the product based on those review.</a:t>
            </a:r>
          </a:p>
          <a:p>
            <a:pPr marL="1543050" lvl="3" indent="-171450">
              <a:buFont typeface="Arial" panose="020B0604020202020204" pitchFamily="34" charset="0"/>
              <a:buChar char="•"/>
            </a:pPr>
            <a:r>
              <a:rPr lang="en-US" sz="1200" dirty="0">
                <a:effectLst/>
              </a:rPr>
              <a:t>It is uncertain as to how the court will view such attestations when the attestations are included on the sales portion of the manufacturer’s website; some courts may view such attestations as part of the advertisement and “labeling.”</a:t>
            </a:r>
          </a:p>
          <a:p>
            <a:pPr marL="1371600" lvl="3" indent="0">
              <a:buFont typeface="Arial" panose="020B0604020202020204" pitchFamily="34" charset="0"/>
              <a:buNone/>
            </a:pPr>
            <a:r>
              <a:rPr lang="en-US" sz="1200" dirty="0">
                <a:effectLst/>
              </a:rPr>
              <a:t>  </a:t>
            </a:r>
          </a:p>
          <a:p>
            <a:pPr marL="1828800" lvl="4" indent="0">
              <a:buFont typeface="Arial" panose="020B0604020202020204" pitchFamily="34" charset="0"/>
              <a:buNone/>
            </a:pPr>
            <a:r>
              <a:rPr lang="en-US" sz="1200" dirty="0">
                <a:effectLst/>
              </a:rPr>
              <a:t> </a:t>
            </a:r>
          </a:p>
        </p:txBody>
      </p:sp>
      <p:sp>
        <p:nvSpPr>
          <p:cNvPr id="4" name="Slide Number Placeholder 3">
            <a:extLst>
              <a:ext uri="{FF2B5EF4-FFF2-40B4-BE49-F238E27FC236}">
                <a16:creationId xmlns:a16="http://schemas.microsoft.com/office/drawing/2014/main" id="{8EEFFF79-87AC-D548-F603-D9A317F1AF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65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D24C-C1BA-4DE3-350E-A88E36C0F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A5963-C2A6-6B01-FA7D-C3DE9F1F7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CA68F-EB24-B754-F2C5-B861BC529BCF}"/>
              </a:ext>
            </a:extLst>
          </p:cNvPr>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#11C –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understanding…catchall list of product attributes…</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2800" dirty="0"/>
              <a:t>Possible confusing items --   </a:t>
            </a:r>
            <a:endParaRPr lang="en-US" sz="2600" dirty="0"/>
          </a:p>
          <a:p>
            <a:pPr marL="1085850" lvl="2" indent="-171450">
              <a:buFont typeface="Arial" panose="020B0604020202020204" pitchFamily="34" charset="0"/>
              <a:buChar char="•"/>
            </a:pPr>
            <a:r>
              <a:rPr lang="en-US" sz="2600" dirty="0"/>
              <a:t>Non-habit forming</a:t>
            </a:r>
            <a:endParaRPr lang="en-US" sz="2400" dirty="0"/>
          </a:p>
          <a:p>
            <a:pPr marL="1543050" lvl="3" indent="-171450">
              <a:buFont typeface="Arial" panose="020B0604020202020204" pitchFamily="34" charset="0"/>
              <a:buChar char="•"/>
            </a:pPr>
            <a:r>
              <a:rPr lang="en-US" sz="2400" dirty="0"/>
              <a:t>Not sure is meant or how assessed</a:t>
            </a:r>
            <a:endParaRPr lang="en-US" sz="2600" dirty="0"/>
          </a:p>
          <a:p>
            <a:pPr marL="1085850" lvl="2" indent="-171450">
              <a:buFont typeface="Arial" panose="020B0604020202020204" pitchFamily="34" charset="0"/>
              <a:buChar char="•"/>
            </a:pPr>
            <a:r>
              <a:rPr lang="en-US" sz="2600" dirty="0"/>
              <a:t>No artificial colors, flavors, or sweeteners</a:t>
            </a:r>
          </a:p>
          <a:p>
            <a:pPr marL="1543050" lvl="3" indent="-171450">
              <a:buFont typeface="Arial" panose="020B0604020202020204" pitchFamily="34" charset="0"/>
              <a:buChar char="•"/>
            </a:pPr>
            <a:r>
              <a:rPr lang="en-US" sz="2400" dirty="0"/>
              <a:t>In this case, true but do you really understand?</a:t>
            </a:r>
            <a:endParaRPr lang="en-US" sz="2000" dirty="0"/>
          </a:p>
          <a:p>
            <a:pPr marL="628650" lvl="1"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3B74ACBA-4B81-9CBA-7C08-169274E64B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61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BF32-DA39-64B1-B67F-51549AB8A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52FC5-BAC2-5022-547C-60836DB53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95A4E-1BAC-96D6-1014-75997A5ADDC5}"/>
              </a:ext>
            </a:extLst>
          </p:cNvPr>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#12C –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understanding…artificial and other sweetener list…</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Artificial sweeteners are many times sweeter than table sugar (sucrose).</a:t>
            </a:r>
          </a:p>
          <a:p>
            <a:pPr marL="1085850" lvl="2" indent="-171450">
              <a:buFont typeface="Arial" panose="020B0604020202020204" pitchFamily="34" charset="0"/>
              <a:buChar char="•"/>
            </a:pPr>
            <a:r>
              <a:rPr lang="en-US" sz="1200" dirty="0">
                <a:effectLst/>
              </a:rPr>
              <a:t>The caloric content generally is negligible, which is why they are sometimes referred to as non-nutritive.</a:t>
            </a:r>
          </a:p>
          <a:p>
            <a:pPr marL="628650" lvl="1" indent="-171450">
              <a:buFont typeface="Arial" panose="020B0604020202020204" pitchFamily="34" charset="0"/>
              <a:buChar char="•"/>
            </a:pPr>
            <a:r>
              <a:rPr lang="en-US" sz="1200" dirty="0">
                <a:effectLst/>
              </a:rPr>
              <a:t>FDA has approved six artificial sweeteners as food additives – </a:t>
            </a:r>
          </a:p>
          <a:p>
            <a:pPr marL="1085850" lvl="2" indent="-171450">
              <a:buFont typeface="Arial" panose="020B0604020202020204" pitchFamily="34" charset="0"/>
              <a:buChar char="•"/>
            </a:pPr>
            <a:r>
              <a:rPr lang="en-US" sz="1200" dirty="0">
                <a:effectLst/>
              </a:rPr>
              <a:t>Saccharin</a:t>
            </a:r>
          </a:p>
          <a:p>
            <a:pPr marL="1085850" lvl="2" indent="-171450">
              <a:buFont typeface="Arial" panose="020B0604020202020204" pitchFamily="34" charset="0"/>
              <a:buChar char="•"/>
            </a:pPr>
            <a:r>
              <a:rPr lang="en-US" sz="1200" dirty="0">
                <a:effectLst/>
              </a:rPr>
              <a:t>Aspartame</a:t>
            </a:r>
          </a:p>
          <a:p>
            <a:pPr marL="1085850" lvl="2" indent="-171450">
              <a:buFont typeface="Arial" panose="020B0604020202020204" pitchFamily="34" charset="0"/>
              <a:buChar char="•"/>
            </a:pPr>
            <a:r>
              <a:rPr lang="en-US" sz="1200" dirty="0">
                <a:effectLst/>
              </a:rPr>
              <a:t>Acesulfame potassium (acesulfame-K, or Ace-K)</a:t>
            </a:r>
          </a:p>
          <a:p>
            <a:pPr marL="1085850" lvl="2" indent="-171450">
              <a:buFont typeface="Arial" panose="020B0604020202020204" pitchFamily="34" charset="0"/>
              <a:buChar char="•"/>
            </a:pPr>
            <a:r>
              <a:rPr lang="en-US" sz="1200" dirty="0">
                <a:effectLst/>
              </a:rPr>
              <a:t>Sucralose</a:t>
            </a:r>
          </a:p>
          <a:p>
            <a:pPr marL="1085850" lvl="2" indent="-171450">
              <a:buFont typeface="Arial" panose="020B0604020202020204" pitchFamily="34" charset="0"/>
              <a:buChar char="•"/>
            </a:pPr>
            <a:r>
              <a:rPr lang="en-US" sz="1200" dirty="0">
                <a:effectLst/>
              </a:rPr>
              <a:t>Neotame</a:t>
            </a:r>
          </a:p>
          <a:p>
            <a:pPr marL="1085850" lvl="2" indent="-171450">
              <a:buFont typeface="Arial" panose="020B0604020202020204" pitchFamily="34" charset="0"/>
              <a:buChar char="•"/>
            </a:pPr>
            <a:r>
              <a:rPr lang="en-US" sz="1200" dirty="0">
                <a:effectLst/>
              </a:rPr>
              <a:t>Advantame</a:t>
            </a:r>
          </a:p>
          <a:p>
            <a:pPr marL="628650" lvl="1" indent="-171450">
              <a:buFont typeface="Arial" panose="020B0604020202020204" pitchFamily="34" charset="0"/>
              <a:buChar char="•"/>
            </a:pPr>
            <a:r>
              <a:rPr lang="en-US" sz="1200" dirty="0">
                <a:effectLst/>
              </a:rPr>
              <a:t>FDA has received GRAS notifications on a host of plant- and fruit-based sweeteners</a:t>
            </a:r>
          </a:p>
          <a:p>
            <a:pPr marL="1085850" lvl="2" indent="-171450">
              <a:buFont typeface="Arial" panose="020B0604020202020204" pitchFamily="34" charset="0"/>
              <a:buChar char="•"/>
            </a:pPr>
            <a:r>
              <a:rPr lang="en-US" sz="1200" dirty="0" err="1">
                <a:effectLst/>
              </a:rPr>
              <a:t>Steviol</a:t>
            </a:r>
            <a:r>
              <a:rPr lang="en-US" sz="1200" dirty="0">
                <a:effectLst/>
              </a:rPr>
              <a:t> glycosides from the leaves of the stevia plant (Stevia </a:t>
            </a:r>
            <a:r>
              <a:rPr lang="en-US" sz="1200" dirty="0" err="1">
                <a:effectLst/>
              </a:rPr>
              <a:t>rebaudiana</a:t>
            </a:r>
            <a:r>
              <a:rPr lang="en-US" sz="1200" dirty="0">
                <a:effectLst/>
              </a:rPr>
              <a:t> (</a:t>
            </a:r>
            <a:r>
              <a:rPr lang="en-US" sz="1200" dirty="0" err="1">
                <a:effectLst/>
              </a:rPr>
              <a:t>Bertoni</a:t>
            </a:r>
            <a:r>
              <a:rPr lang="en-US" sz="1200" dirty="0">
                <a:effectLst/>
              </a:rPr>
              <a:t>) </a:t>
            </a:r>
            <a:r>
              <a:rPr lang="en-US" sz="1200" dirty="0" err="1">
                <a:effectLst/>
              </a:rPr>
              <a:t>Bertoni</a:t>
            </a:r>
            <a:r>
              <a:rPr lang="en-US" sz="1200" dirty="0">
                <a:effectLst/>
              </a:rPr>
              <a:t>) or fermentation-based processes</a:t>
            </a:r>
          </a:p>
          <a:p>
            <a:pPr marL="1085850" lvl="2" indent="-171450">
              <a:buFont typeface="Arial" panose="020B0604020202020204" pitchFamily="34" charset="0"/>
              <a:buChar char="•"/>
            </a:pPr>
            <a:r>
              <a:rPr lang="en-US" sz="1200" dirty="0">
                <a:effectLst/>
              </a:rPr>
              <a:t>Extracts from </a:t>
            </a:r>
            <a:r>
              <a:rPr lang="en-US" sz="1200" dirty="0" err="1">
                <a:effectLst/>
              </a:rPr>
              <a:t>Siraitia</a:t>
            </a:r>
            <a:r>
              <a:rPr lang="en-US" sz="1200" dirty="0">
                <a:effectLst/>
              </a:rPr>
              <a:t> </a:t>
            </a:r>
            <a:r>
              <a:rPr lang="en-US" sz="1200" dirty="0" err="1">
                <a:effectLst/>
              </a:rPr>
              <a:t>grosvenorii</a:t>
            </a:r>
            <a:r>
              <a:rPr lang="en-US" sz="1200" dirty="0">
                <a:effectLst/>
              </a:rPr>
              <a:t> Swingle fruit (Luo Han Guo or monk fruit)</a:t>
            </a:r>
          </a:p>
          <a:p>
            <a:pPr marL="1085850" lvl="2" indent="-171450">
              <a:buFont typeface="Arial" panose="020B0604020202020204" pitchFamily="34" charset="0"/>
              <a:buChar char="•"/>
            </a:pPr>
            <a:r>
              <a:rPr lang="en-US" sz="1200" dirty="0">
                <a:effectLst/>
              </a:rPr>
              <a:t>Thaumatin</a:t>
            </a:r>
          </a:p>
          <a:p>
            <a:pPr marL="628650" lvl="1" indent="-171450">
              <a:buFont typeface="Arial" panose="020B0604020202020204" pitchFamily="34" charset="0"/>
              <a:buChar char="•"/>
            </a:pPr>
            <a:r>
              <a:rPr lang="en-US" sz="1200" dirty="0">
                <a:effectLst/>
              </a:rPr>
              <a:t>FDA permits use of sugar alcohols, another class of sweeteners, as sugar substitutes (slightly lower in calories than sugar and do not promote tooth decay or cause a sudden increase in blood glucose)</a:t>
            </a:r>
          </a:p>
          <a:p>
            <a:pPr marL="1085850" lvl="2" indent="-171450">
              <a:buFont typeface="Arial" panose="020B0604020202020204" pitchFamily="34" charset="0"/>
              <a:buChar char="•"/>
            </a:pPr>
            <a:r>
              <a:rPr lang="en-US" sz="1200" dirty="0">
                <a:effectLst/>
              </a:rPr>
              <a:t>Erythritol</a:t>
            </a:r>
          </a:p>
          <a:p>
            <a:pPr marL="1085850" lvl="2" indent="-171450">
              <a:buFont typeface="Arial" panose="020B0604020202020204" pitchFamily="34" charset="0"/>
              <a:buChar char="•"/>
            </a:pPr>
            <a:r>
              <a:rPr lang="en-US" sz="1200" dirty="0">
                <a:effectLst/>
              </a:rPr>
              <a:t>Lactitol</a:t>
            </a:r>
          </a:p>
          <a:p>
            <a:pPr marL="1085850" lvl="2" indent="-171450">
              <a:buFont typeface="Arial" panose="020B0604020202020204" pitchFamily="34" charset="0"/>
              <a:buChar char="•"/>
            </a:pPr>
            <a:r>
              <a:rPr lang="en-US" sz="1200" dirty="0">
                <a:effectLst/>
              </a:rPr>
              <a:t>Maltitol</a:t>
            </a:r>
          </a:p>
          <a:p>
            <a:pPr marL="1085850" lvl="2" indent="-171450">
              <a:buFont typeface="Arial" panose="020B0604020202020204" pitchFamily="34" charset="0"/>
              <a:buChar char="•"/>
            </a:pPr>
            <a:r>
              <a:rPr lang="en-US" sz="1200" dirty="0">
                <a:effectLst/>
              </a:rPr>
              <a:t>Mannitol</a:t>
            </a:r>
          </a:p>
          <a:p>
            <a:pPr marL="1085850" lvl="2" indent="-171450">
              <a:buFont typeface="Arial" panose="020B0604020202020204" pitchFamily="34" charset="0"/>
              <a:buChar char="•"/>
            </a:pPr>
            <a:r>
              <a:rPr lang="en-US" sz="1200" dirty="0">
                <a:effectLst/>
              </a:rPr>
              <a:t>Sorbitol</a:t>
            </a:r>
          </a:p>
          <a:p>
            <a:pPr marL="1085850" lvl="2" indent="-171450">
              <a:buFont typeface="Arial" panose="020B0604020202020204" pitchFamily="34" charset="0"/>
              <a:buChar char="•"/>
            </a:pPr>
            <a:r>
              <a:rPr lang="en-US" sz="1200" dirty="0">
                <a:effectLst/>
              </a:rPr>
              <a:t>Xylitol</a:t>
            </a:r>
          </a:p>
          <a:p>
            <a:pPr marL="628650" lvl="1" indent="-171450">
              <a:buFont typeface="Arial" panose="020B0604020202020204" pitchFamily="34" charset="0"/>
              <a:buChar char="•"/>
            </a:pPr>
            <a:r>
              <a:rPr lang="en-US" sz="1200" dirty="0">
                <a:effectLst/>
              </a:rPr>
              <a:t>Another class of sweeteners are sugars that are metabolized differently than traditional sugars</a:t>
            </a:r>
          </a:p>
          <a:p>
            <a:pPr marL="1085850" lvl="2" indent="-171450">
              <a:buFont typeface="Arial" panose="020B0604020202020204" pitchFamily="34" charset="0"/>
              <a:buChar char="•"/>
            </a:pPr>
            <a:r>
              <a:rPr lang="en-US" sz="1200" dirty="0">
                <a:effectLst/>
              </a:rPr>
              <a:t>These meet the clinical definition of a sugar, but they are metabolized by the body differently than sucrose</a:t>
            </a:r>
          </a:p>
          <a:p>
            <a:pPr marL="1085850" lvl="2" indent="-171450">
              <a:buFont typeface="Arial" panose="020B0604020202020204" pitchFamily="34" charset="0"/>
              <a:buChar char="•"/>
            </a:pPr>
            <a:r>
              <a:rPr lang="en-US" sz="1200" dirty="0">
                <a:effectLst/>
              </a:rPr>
              <a:t>FDA has evaluated GRAS notices for – </a:t>
            </a:r>
          </a:p>
          <a:p>
            <a:pPr marL="1543050" lvl="3" indent="-171450">
              <a:buFont typeface="Arial" panose="020B0604020202020204" pitchFamily="34" charset="0"/>
              <a:buChar char="•"/>
            </a:pPr>
            <a:r>
              <a:rPr lang="en-US" sz="1200" dirty="0">
                <a:effectLst/>
              </a:rPr>
              <a:t>D-allulose (also referred to as D-</a:t>
            </a:r>
            <a:r>
              <a:rPr lang="en-US" sz="1200" dirty="0" err="1">
                <a:effectLst/>
              </a:rPr>
              <a:t>psicose</a:t>
            </a:r>
            <a:r>
              <a:rPr lang="en-US" sz="1200" dirty="0">
                <a:effectLst/>
              </a:rPr>
              <a:t>)</a:t>
            </a:r>
          </a:p>
          <a:p>
            <a:pPr marL="1543050" lvl="3" indent="-171450">
              <a:buFont typeface="Arial" panose="020B0604020202020204" pitchFamily="34" charset="0"/>
              <a:buChar char="•"/>
            </a:pPr>
            <a:r>
              <a:rPr lang="en-US" sz="1200" dirty="0">
                <a:effectLst/>
              </a:rPr>
              <a:t>D-tagatose</a:t>
            </a:r>
          </a:p>
          <a:p>
            <a:pPr marL="1543050" lvl="3" indent="-171450">
              <a:buFont typeface="Arial" panose="020B0604020202020204" pitchFamily="34" charset="0"/>
              <a:buChar char="•"/>
            </a:pPr>
            <a:r>
              <a:rPr lang="en-US" sz="1200" dirty="0" err="1">
                <a:effectLst/>
              </a:rPr>
              <a:t>Isomaltulose</a:t>
            </a:r>
            <a:endParaRPr lang="en-US" sz="1200" dirty="0">
              <a:effectLst/>
            </a:endParaRPr>
          </a:p>
          <a:p>
            <a:pPr marL="628650" lvl="1" indent="-171450">
              <a:buFont typeface="Arial" panose="020B0604020202020204" pitchFamily="34" charset="0"/>
              <a:buChar char="•"/>
            </a:pPr>
            <a:r>
              <a:rPr lang="en-US" sz="1200" dirty="0">
                <a:effectLst/>
              </a:rPr>
              <a:t>There are sweeteners not allowed in the US due to safety concerns – </a:t>
            </a:r>
          </a:p>
          <a:p>
            <a:pPr marL="1085850" lvl="2" indent="-171450">
              <a:buFont typeface="Arial" panose="020B0604020202020204" pitchFamily="34" charset="0"/>
              <a:buChar char="•"/>
            </a:pPr>
            <a:r>
              <a:rPr lang="en-US" sz="1200" dirty="0">
                <a:effectLst/>
              </a:rPr>
              <a:t>Cyclamates and their salts (e.g., calcium, sodium, magnesium, potassium)</a:t>
            </a:r>
          </a:p>
          <a:p>
            <a:pPr marL="1085850" lvl="2" indent="-171450">
              <a:buFont typeface="Arial" panose="020B0604020202020204" pitchFamily="34" charset="0"/>
              <a:buChar char="•"/>
            </a:pPr>
            <a:r>
              <a:rPr lang="en-US" sz="1200" dirty="0">
                <a:effectLst/>
              </a:rPr>
              <a:t>Whole-leaf and crude stevia extracts – which differ from the highly purified </a:t>
            </a:r>
            <a:r>
              <a:rPr lang="en-US" sz="1200" dirty="0" err="1">
                <a:effectLst/>
              </a:rPr>
              <a:t>steviol</a:t>
            </a:r>
            <a:r>
              <a:rPr lang="en-US" sz="1200" dirty="0">
                <a:effectLst/>
              </a:rPr>
              <a:t> glycosides from stevia leaves</a:t>
            </a:r>
          </a:p>
          <a:p>
            <a:pPr marL="628650" lvl="1"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89D3E60A-A35D-B69B-85C6-8E258B15A8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23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#8C – Take a stretch… </a:t>
            </a:r>
          </a:p>
          <a:p>
            <a:pPr marL="628650" lvl="1" indent="-171450">
              <a:buFont typeface="Arial" panose="020B0604020202020204" pitchFamily="34" charset="0"/>
              <a:buChar char="•"/>
            </a:pPr>
            <a:r>
              <a:rPr lang="en-US" sz="1200" dirty="0">
                <a:effectLst/>
              </a:rPr>
              <a:t>Week 3 Topics – </a:t>
            </a:r>
          </a:p>
          <a:p>
            <a:pPr marL="628650" lvl="1" indent="-171450">
              <a:buFont typeface="Arial" panose="020B0604020202020204" pitchFamily="34" charset="0"/>
              <a:buChar char="•"/>
            </a:pPr>
            <a:r>
              <a:rPr lang="en-US" sz="1200" dirty="0">
                <a:effectLst/>
              </a:rPr>
              <a:t>10-minute break</a:t>
            </a: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8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#14C –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understanding…fortified snacks…</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The U.S. government conducts surveys to assess the effectiveness of existing regulations. </a:t>
            </a:r>
          </a:p>
          <a:p>
            <a:pPr marL="628650" lvl="1" indent="-171450">
              <a:buFont typeface="Arial" panose="020B0604020202020204" pitchFamily="34" charset="0"/>
              <a:buChar char="•"/>
            </a:pPr>
            <a:r>
              <a:rPr lang="en-US" sz="1200" dirty="0">
                <a:effectLst/>
              </a:rPr>
              <a:t>Use of survey results from within the past ten-year period is a common, acceptable practice. </a:t>
            </a:r>
          </a:p>
          <a:p>
            <a:pPr marL="628650" lvl="1" indent="-171450">
              <a:buFont typeface="Arial" panose="020B0604020202020204" pitchFamily="34" charset="0"/>
              <a:buChar char="•"/>
            </a:pPr>
            <a:r>
              <a:rPr lang="en-US" sz="1200" dirty="0">
                <a:effectLst/>
              </a:rPr>
              <a:t>Nutrient content claims have been regulated since 1990.  </a:t>
            </a:r>
          </a:p>
          <a:p>
            <a:pPr marL="1085850" lvl="2" indent="-171450">
              <a:buFont typeface="Arial" panose="020B0604020202020204" pitchFamily="34" charset="0"/>
              <a:buChar char="•"/>
            </a:pPr>
            <a:r>
              <a:rPr lang="en-US" sz="1200" dirty="0">
                <a:effectLst/>
              </a:rPr>
              <a:t>These are label claims that characterize the level of a nutrient in a food (e.g., nutrient content claims) if they have been authorized by FDA in accordance with regulatory criteria.  </a:t>
            </a:r>
          </a:p>
          <a:p>
            <a:pPr marL="1085850" lvl="2" indent="-171450">
              <a:buFont typeface="Arial" panose="020B0604020202020204" pitchFamily="34" charset="0"/>
              <a:buChar char="•"/>
            </a:pPr>
            <a:r>
              <a:rPr lang="en-US" sz="1200" dirty="0">
                <a:effectLst/>
              </a:rPr>
              <a:t>Nutrient content claims describe the level of a nutrient in the product, using terms such as </a:t>
            </a:r>
            <a:r>
              <a:rPr lang="en-US" sz="1200" i="1" dirty="0">
                <a:effectLst/>
              </a:rPr>
              <a:t>free, high</a:t>
            </a:r>
            <a:r>
              <a:rPr lang="en-US" sz="1200" dirty="0">
                <a:effectLst/>
              </a:rPr>
              <a:t>, and </a:t>
            </a:r>
            <a:r>
              <a:rPr lang="en-US" sz="1200" i="1" dirty="0">
                <a:effectLst/>
              </a:rPr>
              <a:t>low</a:t>
            </a:r>
            <a:r>
              <a:rPr lang="en-US" sz="1200" dirty="0">
                <a:effectLst/>
              </a:rPr>
              <a:t>, or they compare the level of a nutrient in a food to that of another food, using terms such as </a:t>
            </a:r>
            <a:r>
              <a:rPr lang="en-US" sz="1200" i="1" dirty="0">
                <a:effectLst/>
              </a:rPr>
              <a:t>more</a:t>
            </a:r>
            <a:r>
              <a:rPr lang="en-US" sz="1200" dirty="0">
                <a:effectLst/>
              </a:rPr>
              <a:t>, </a:t>
            </a:r>
            <a:r>
              <a:rPr lang="en-US" sz="1200" i="1" dirty="0">
                <a:effectLst/>
              </a:rPr>
              <a:t>reduced</a:t>
            </a:r>
            <a:r>
              <a:rPr lang="en-US" sz="1200" dirty="0">
                <a:effectLst/>
              </a:rPr>
              <a:t>, and </a:t>
            </a:r>
            <a:r>
              <a:rPr lang="en-US" sz="1200" i="1" dirty="0">
                <a:effectLst/>
              </a:rPr>
              <a:t>lite</a:t>
            </a:r>
            <a:r>
              <a:rPr lang="en-US" sz="1200" dirty="0">
                <a:effectLst/>
              </a:rPr>
              <a:t>.  </a:t>
            </a:r>
          </a:p>
          <a:p>
            <a:pPr marL="1085850" lvl="2" indent="-171450">
              <a:buFont typeface="Arial" panose="020B0604020202020204" pitchFamily="34" charset="0"/>
              <a:buChar char="•"/>
            </a:pPr>
            <a:r>
              <a:rPr lang="en-US" sz="1200" dirty="0">
                <a:effectLst/>
              </a:rPr>
              <a:t>An accurate quantitative statement (e.g., 200 mg sodium) that does not otherwise “characterize” the nutrient level may be used to describe the amount of a nutrient present.  </a:t>
            </a:r>
          </a:p>
          <a:p>
            <a:pPr marL="1543050" lvl="3" indent="-171450">
              <a:buFont typeface="Arial" panose="020B0604020202020204" pitchFamily="34" charset="0"/>
              <a:buChar char="•"/>
            </a:pPr>
            <a:r>
              <a:rPr lang="en-US" sz="1200" dirty="0">
                <a:effectLst/>
              </a:rPr>
              <a:t>However, a statement such as “only 200 mg of sodium” characterizes the level of sodium by implying that it is </a:t>
            </a:r>
            <a:r>
              <a:rPr lang="en-US" sz="1200" i="1" dirty="0">
                <a:effectLst/>
              </a:rPr>
              <a:t>low</a:t>
            </a:r>
            <a:r>
              <a:rPr lang="en-US" sz="1200" dirty="0">
                <a:effectLst/>
              </a:rPr>
              <a:t>.  </a:t>
            </a:r>
          </a:p>
          <a:p>
            <a:pPr marL="1543050" lvl="3" indent="-171450">
              <a:buFont typeface="Arial" panose="020B0604020202020204" pitchFamily="34" charset="0"/>
              <a:buChar char="•"/>
            </a:pPr>
            <a:r>
              <a:rPr lang="en-US" sz="1200" dirty="0">
                <a:effectLst/>
              </a:rPr>
              <a:t>Therefore, the food would have to meet the nutritional criteria for a “</a:t>
            </a:r>
            <a:r>
              <a:rPr lang="en-US" sz="1200" i="1" dirty="0">
                <a:effectLst/>
              </a:rPr>
              <a:t>low</a:t>
            </a:r>
            <a:r>
              <a:rPr lang="en-US" sz="1200" dirty="0">
                <a:effectLst/>
              </a:rPr>
              <a:t>” nutrient content claim or carry a disclosure statement that it does not qualify for the claim (e.g., “not a low sodium food.” </a:t>
            </a:r>
          </a:p>
          <a:p>
            <a:pPr marL="1085850" lvl="2" indent="-171450">
              <a:buFont typeface="Arial" panose="020B0604020202020204" pitchFamily="34" charset="0"/>
              <a:buChar char="•"/>
            </a:pPr>
            <a:r>
              <a:rPr lang="en-US" sz="1200" dirty="0">
                <a:effectLst/>
              </a:rPr>
              <a:t>Most nutrient content claim regulations apply only to those nutrients that have an established Daily Value.  </a:t>
            </a:r>
          </a:p>
          <a:p>
            <a:pPr marL="1543050" lvl="3" indent="-171450">
              <a:buFont typeface="Arial" panose="020B0604020202020204" pitchFamily="34" charset="0"/>
              <a:buChar char="•"/>
            </a:pPr>
            <a:r>
              <a:rPr lang="en-US" sz="1200" dirty="0">
                <a:effectLst/>
              </a:rPr>
              <a:t>The requirements that govern the use of nutrient content claims help ensure that descriptive terms, such as </a:t>
            </a:r>
            <a:r>
              <a:rPr lang="en-US" sz="1200" i="1" dirty="0">
                <a:effectLst/>
              </a:rPr>
              <a:t>high</a:t>
            </a:r>
            <a:r>
              <a:rPr lang="en-US" sz="1200" dirty="0">
                <a:effectLst/>
              </a:rPr>
              <a:t> or </a:t>
            </a:r>
            <a:r>
              <a:rPr lang="en-US" sz="1200" i="1" dirty="0">
                <a:effectLst/>
              </a:rPr>
              <a:t>low </a:t>
            </a:r>
            <a:r>
              <a:rPr lang="en-US" sz="1200" dirty="0">
                <a:effectLst/>
              </a:rPr>
              <a:t>, are used consistently in all types of food products and are thus meaningful to consumers. </a:t>
            </a:r>
          </a:p>
          <a:p>
            <a:pPr marL="1085850" lvl="2" indent="-171450">
              <a:buFont typeface="Arial" panose="020B0604020202020204" pitchFamily="34" charset="0"/>
              <a:buChar char="•"/>
            </a:pPr>
            <a:r>
              <a:rPr lang="en-US" sz="1200" dirty="0">
                <a:effectLst/>
              </a:rPr>
              <a:t>Healthy is an implied nutrient content claim that characterizes a food as having “healthy” levels of total fat, saturated fat, cholesterol, and sodium, as defined in the regulation authorizing the use of the claim.  </a:t>
            </a:r>
          </a:p>
          <a:p>
            <a:pPr marL="1085850" lvl="2" indent="-171450">
              <a:buFont typeface="Arial" panose="020B0604020202020204" pitchFamily="34" charset="0"/>
              <a:buChar char="•"/>
            </a:pPr>
            <a:r>
              <a:rPr lang="en-US" sz="1200" dirty="0">
                <a:effectLst/>
              </a:rPr>
              <a:t>Percentage claims for dietary supplements are another category of nutrient content claims.  </a:t>
            </a:r>
          </a:p>
          <a:p>
            <a:pPr marL="1543050" lvl="3" indent="-171450">
              <a:buFont typeface="Arial" panose="020B0604020202020204" pitchFamily="34" charset="0"/>
              <a:buChar char="•"/>
            </a:pPr>
            <a:r>
              <a:rPr lang="en-US" sz="1200" dirty="0">
                <a:effectLst/>
              </a:rPr>
              <a:t>These claims are used to describe the percentage level of  a dietary ingredient in a dietary supplement and may refer to dietary ingredients for which there is no established Daily Value, provided that the claim is accompanied by a statement of the amount of the dietary ingredient per serving.   </a:t>
            </a:r>
          </a:p>
          <a:p>
            <a:pPr marL="628650" lvl="1" indent="-171450">
              <a:buFont typeface="Arial" panose="020B0604020202020204" pitchFamily="34" charset="0"/>
              <a:buChar char="•"/>
            </a:pPr>
            <a:r>
              <a:rPr lang="en-US" sz="1200" dirty="0">
                <a:effectLst/>
              </a:rPr>
              <a:t>In “Vitamin-Fortified Snack Food May Lead Consumers to Make Poor Dietary Decisions,” 2016 —  </a:t>
            </a:r>
          </a:p>
          <a:p>
            <a:pPr marL="1085850" lvl="2" indent="-171450">
              <a:buFont typeface="Arial" panose="020B0604020202020204" pitchFamily="34" charset="0"/>
              <a:buChar char="•"/>
            </a:pPr>
            <a:r>
              <a:rPr lang="en-US" sz="1200" dirty="0">
                <a:effectLst/>
              </a:rPr>
              <a:t>The FDA policy of fortification of foods discourages fortification of foods such as snack foods and carbonated beverages (Note – FDA authority does not permit FDA to prohibit such use). </a:t>
            </a:r>
          </a:p>
          <a:p>
            <a:pPr marL="1543050" lvl="3" indent="-171450">
              <a:buFont typeface="Arial" panose="020B0604020202020204" pitchFamily="34" charset="0"/>
              <a:buChar char="•"/>
            </a:pPr>
            <a:r>
              <a:rPr lang="en-US" sz="1200" dirty="0">
                <a:effectLst/>
              </a:rPr>
              <a:t>However, some manufacturers add vitamins and minerals to some of these foods.  </a:t>
            </a:r>
          </a:p>
          <a:p>
            <a:pPr marL="1543050" lvl="3" indent="-171450">
              <a:buFont typeface="Arial" panose="020B0604020202020204" pitchFamily="34" charset="0"/>
              <a:buChar char="•"/>
            </a:pPr>
            <a:r>
              <a:rPr lang="en-US" sz="1200" dirty="0">
                <a:effectLst/>
              </a:rPr>
              <a:t>Results from the approximately 5,000 responses showed that when the snack food carried a nutrient content claim for vitamin fortification, participants were less likely to look for nutrition information on the Nutrition Facts label.  </a:t>
            </a:r>
          </a:p>
          <a:p>
            <a:pPr marL="2000250" lvl="4" indent="-171450">
              <a:buFont typeface="Arial" panose="020B0604020202020204" pitchFamily="34" charset="0"/>
              <a:buChar char="•"/>
            </a:pPr>
            <a:r>
              <a:rPr lang="en-US" sz="1200" dirty="0">
                <a:effectLst/>
              </a:rPr>
              <a:t>In addition, participants were more likely to select the product for purchase and consider the product as healthier while also being less likely to correctly choose the healthier product.  </a:t>
            </a:r>
          </a:p>
          <a:p>
            <a:pPr marL="2000250" lvl="4" indent="-171450">
              <a:buFont typeface="Arial" panose="020B0604020202020204" pitchFamily="34" charset="0"/>
              <a:buChar char="•"/>
            </a:pPr>
            <a:r>
              <a:rPr lang="en-US" sz="1200" dirty="0">
                <a:effectLst/>
              </a:rPr>
              <a:t>The overall conclusion was that snack foods fortified with vitamins may cause consumers to make poor dietary decisions.</a:t>
            </a:r>
          </a:p>
          <a:p>
            <a:pPr marL="628650" lvl="1" indent="-171450">
              <a:buFont typeface="Arial" panose="020B0604020202020204" pitchFamily="34" charset="0"/>
              <a:buChar char="•"/>
            </a:pPr>
            <a:r>
              <a:rPr lang="en-US" sz="1200" dirty="0">
                <a:effectLst/>
              </a:rPr>
              <a:t>In “Nutrient Content Claims:  How they Impact Perceived Healthfulness of Fortified Snack Foods and the Moderating Effects of Nutrition Facts Labels,” 2017 –</a:t>
            </a:r>
          </a:p>
          <a:p>
            <a:pPr marL="1085850" lvl="2" indent="-171450">
              <a:buFont typeface="Arial" panose="020B0604020202020204" pitchFamily="34" charset="0"/>
              <a:buChar char="•"/>
            </a:pPr>
            <a:r>
              <a:rPr lang="en-US" sz="1200" dirty="0">
                <a:effectLst/>
              </a:rPr>
              <a:t>This survey was a follow-up to the “Vitamin-Fortified Snacks…” survey of 2016.</a:t>
            </a:r>
          </a:p>
          <a:p>
            <a:pPr marL="1085850" lvl="2" indent="-171450">
              <a:buFont typeface="Arial" panose="020B0604020202020204" pitchFamily="34" charset="0"/>
              <a:buChar char="•"/>
            </a:pPr>
            <a:r>
              <a:rPr lang="en-US" sz="1200" dirty="0">
                <a:effectLst/>
              </a:rPr>
              <a:t>Results from the approximately 5,000 responses showed -- </a:t>
            </a:r>
          </a:p>
          <a:p>
            <a:pPr marL="1543050" lvl="3" indent="-171450">
              <a:buFont typeface="Arial" panose="020B0604020202020204" pitchFamily="34" charset="0"/>
              <a:buChar char="•"/>
            </a:pPr>
            <a:r>
              <a:rPr lang="en-US" sz="1200" dirty="0">
                <a:effectLst/>
              </a:rPr>
              <a:t>When nutrient content claims are present, such claims may inflate perceived healthfulness of nutritionally poor foods.  </a:t>
            </a:r>
          </a:p>
          <a:p>
            <a:pPr marL="1543050" lvl="3" indent="-171450">
              <a:buFont typeface="Arial" panose="020B0604020202020204" pitchFamily="34" charset="0"/>
              <a:buChar char="•"/>
            </a:pPr>
            <a:r>
              <a:rPr lang="en-US" sz="1200" dirty="0">
                <a:effectLst/>
              </a:rPr>
              <a:t>Respondents believed the foods contained some healthful nutrients and were, thus, intending to purchase the items. </a:t>
            </a:r>
          </a:p>
          <a:p>
            <a:pPr marL="1543050" lvl="3" indent="-171450">
              <a:buFont typeface="Arial" panose="020B0604020202020204" pitchFamily="34" charset="0"/>
              <a:buChar char="•"/>
            </a:pPr>
            <a:r>
              <a:rPr lang="en-US" sz="1200" dirty="0">
                <a:effectLst/>
              </a:rPr>
              <a:t>The claims decreased perceptions of the presence of certain less healthful nutrients.  </a:t>
            </a:r>
          </a:p>
          <a:p>
            <a:pPr marL="1543050" lvl="3" indent="-171450">
              <a:buFont typeface="Arial" panose="020B0604020202020204" pitchFamily="34" charset="0"/>
              <a:buChar char="•"/>
            </a:pPr>
            <a:r>
              <a:rPr lang="en-US" sz="1200" dirty="0">
                <a:effectLst/>
              </a:rPr>
              <a:t>The Nutrition Fact Panel had mixed effects on the impact of nutrient content claims.</a:t>
            </a: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0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Slide #15C – </a:t>
            </a:r>
            <a:r>
              <a:rPr lang="en-US"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understanding…w</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ho prefers fortification…</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In “As Much Calcium as a Glass of Milk! — Understanding American Consumers’ Preferences for Fortified Food,” 2016 — </a:t>
            </a:r>
          </a:p>
          <a:p>
            <a:pPr marL="1085850" lvl="2" indent="-171450">
              <a:buFont typeface="Arial" panose="020B0604020202020204" pitchFamily="34" charset="0"/>
              <a:buChar char="•"/>
            </a:pPr>
            <a:r>
              <a:rPr lang="en-US" sz="1200" dirty="0">
                <a:effectLst/>
              </a:rPr>
              <a:t>This study focused on socio-demographic, as well as psychological correlates.  </a:t>
            </a:r>
          </a:p>
          <a:p>
            <a:pPr marL="1543050" lvl="3" indent="-171450">
              <a:buFont typeface="Arial" panose="020B0604020202020204" pitchFamily="34" charset="0"/>
              <a:buChar char="•"/>
            </a:pPr>
            <a:r>
              <a:rPr lang="en-US" sz="1200" dirty="0">
                <a:effectLst/>
              </a:rPr>
              <a:t>Results from the approximately 6,700 responses revealed that females and the more educated have greater preferences for fortified foods. </a:t>
            </a:r>
          </a:p>
          <a:p>
            <a:pPr marL="1543050" lvl="3" indent="-171450">
              <a:buFont typeface="Arial" panose="020B0604020202020204" pitchFamily="34" charset="0"/>
              <a:buChar char="•"/>
            </a:pPr>
            <a:r>
              <a:rPr lang="en-US" sz="1200" dirty="0">
                <a:effectLst/>
              </a:rPr>
              <a:t>White Americans held the least favorable views on fortified foods when compared to Black and Hispanic Americans.</a:t>
            </a:r>
          </a:p>
          <a:p>
            <a:pPr marL="1543050" lvl="3" indent="-171450">
              <a:buFont typeface="Arial" panose="020B0604020202020204" pitchFamily="34" charset="0"/>
              <a:buChar char="•"/>
            </a:pPr>
            <a:r>
              <a:rPr lang="en-US" sz="1200" dirty="0">
                <a:effectLst/>
              </a:rPr>
              <a:t>For the psychological predictors, people who were more health-conscious were more likely to prefer fortified foods, as well as find the Nutrition Fact Panel useful.  S</a:t>
            </a:r>
          </a:p>
          <a:p>
            <a:pPr marL="1543050" lvl="3" indent="-171450">
              <a:buFont typeface="Arial" panose="020B0604020202020204" pitchFamily="34" charset="0"/>
              <a:buChar char="•"/>
            </a:pPr>
            <a:r>
              <a:rPr lang="en-US" sz="1200" dirty="0">
                <a:effectLst/>
              </a:rPr>
              <a:t>Still, there was general confusion about healthy food choices.</a:t>
            </a:r>
          </a:p>
          <a:p>
            <a:pPr marL="628650" lvl="1" indent="-171450">
              <a:buFont typeface="Arial" panose="020B0604020202020204" pitchFamily="34" charset="0"/>
              <a:buChar char="•"/>
            </a:pPr>
            <a:r>
              <a:rPr lang="en-US" sz="1200" dirty="0">
                <a:effectLst/>
              </a:rPr>
              <a:t>In “Fortified Snack Preferences among Patients with Cancer,” 2022 –</a:t>
            </a:r>
          </a:p>
          <a:p>
            <a:pPr marL="1085850" lvl="2" indent="-171450">
              <a:buFont typeface="Arial" panose="020B0604020202020204" pitchFamily="34" charset="0"/>
              <a:buChar char="•"/>
            </a:pPr>
            <a:r>
              <a:rPr lang="en-US" sz="1200" dirty="0">
                <a:effectLst/>
              </a:rPr>
              <a:t>This study was conducted by the Department of Agricultural Food and Nutritional Sciences, University of Alberta, Edmonton, Alberta, Canada.</a:t>
            </a:r>
          </a:p>
          <a:p>
            <a:pPr marL="1085850" lvl="2" indent="-171450">
              <a:buFont typeface="Arial" panose="020B0604020202020204" pitchFamily="34" charset="0"/>
              <a:buChar char="•"/>
            </a:pPr>
            <a:r>
              <a:rPr lang="en-US" sz="1200" dirty="0">
                <a:effectLst/>
              </a:rPr>
              <a:t>The study of 150 patients with cancer was designed to identify snack foods preferred as potential vehicles for essential nutrient fortification.</a:t>
            </a:r>
          </a:p>
          <a:p>
            <a:pPr marL="1543050" lvl="3" indent="-171450">
              <a:buFont typeface="Arial" panose="020B0604020202020204" pitchFamily="34" charset="0"/>
              <a:buChar char="•"/>
            </a:pPr>
            <a:r>
              <a:rPr lang="en-US" sz="1200" dirty="0">
                <a:effectLst/>
              </a:rPr>
              <a:t>Patients had breast, gastrointestinal, lung, or colorectal tumors.</a:t>
            </a:r>
          </a:p>
          <a:p>
            <a:pPr marL="1543050" lvl="3" indent="-171450">
              <a:buFont typeface="Arial" panose="020B0604020202020204" pitchFamily="34" charset="0"/>
              <a:buChar char="•"/>
            </a:pPr>
            <a:r>
              <a:rPr lang="en-US" sz="1200" dirty="0">
                <a:effectLst/>
              </a:rPr>
              <a:t>Suitable snacks included – </a:t>
            </a:r>
          </a:p>
          <a:p>
            <a:pPr marL="2000250" lvl="4" indent="-171450">
              <a:buFont typeface="Arial" panose="020B0604020202020204" pitchFamily="34" charset="0"/>
              <a:buChar char="•"/>
            </a:pPr>
            <a:r>
              <a:rPr lang="en-US" sz="1200" dirty="0">
                <a:effectLst/>
              </a:rPr>
              <a:t>Cheese, </a:t>
            </a:r>
          </a:p>
          <a:p>
            <a:pPr marL="2000250" lvl="4" indent="-171450">
              <a:buFont typeface="Arial" panose="020B0604020202020204" pitchFamily="34" charset="0"/>
              <a:buChar char="•"/>
            </a:pPr>
            <a:r>
              <a:rPr lang="en-US" sz="1200" dirty="0">
                <a:effectLst/>
              </a:rPr>
              <a:t>Egg products,</a:t>
            </a:r>
          </a:p>
          <a:p>
            <a:pPr marL="2000250" lvl="4" indent="-171450">
              <a:buFont typeface="Arial" panose="020B0604020202020204" pitchFamily="34" charset="0"/>
              <a:buChar char="•"/>
            </a:pPr>
            <a:r>
              <a:rPr lang="en-US" sz="1200" dirty="0">
                <a:effectLst/>
              </a:rPr>
              <a:t>Fruit juice,</a:t>
            </a:r>
          </a:p>
          <a:p>
            <a:pPr marL="2000250" lvl="4" indent="-171450">
              <a:buFont typeface="Arial" panose="020B0604020202020204" pitchFamily="34" charset="0"/>
              <a:buChar char="•"/>
            </a:pPr>
            <a:r>
              <a:rPr lang="en-US" sz="1200" dirty="0">
                <a:effectLst/>
              </a:rPr>
              <a:t>Protein bars,</a:t>
            </a:r>
          </a:p>
          <a:p>
            <a:pPr marL="2000250" lvl="4" indent="-171450">
              <a:buFont typeface="Arial" panose="020B0604020202020204" pitchFamily="34" charset="0"/>
              <a:buChar char="•"/>
            </a:pPr>
            <a:r>
              <a:rPr lang="en-US" sz="1200" dirty="0">
                <a:effectLst/>
              </a:rPr>
              <a:t>Soup, and </a:t>
            </a:r>
          </a:p>
          <a:p>
            <a:pPr marL="2000250" lvl="4" indent="-171450">
              <a:buFont typeface="Arial" panose="020B0604020202020204" pitchFamily="34" charset="0"/>
              <a:buChar char="•"/>
            </a:pPr>
            <a:r>
              <a:rPr lang="en-US" sz="1200" dirty="0">
                <a:effectLst/>
              </a:rPr>
              <a:t>Yogurt.</a:t>
            </a:r>
          </a:p>
          <a:p>
            <a:pPr marL="1085850" lvl="2" indent="-171450">
              <a:buFont typeface="Arial" panose="020B0604020202020204" pitchFamily="34" charset="0"/>
              <a:buChar char="•"/>
            </a:pPr>
            <a:r>
              <a:rPr lang="en-US" sz="1200" dirty="0">
                <a:effectLst/>
              </a:rPr>
              <a:t>Desired characteristics for snacks included – </a:t>
            </a:r>
          </a:p>
          <a:p>
            <a:pPr marL="1543050" lvl="3" indent="-171450">
              <a:buFont typeface="Arial" panose="020B0604020202020204" pitchFamily="34" charset="0"/>
              <a:buChar char="•"/>
            </a:pPr>
            <a:r>
              <a:rPr lang="en-US" sz="1200" dirty="0">
                <a:effectLst/>
              </a:rPr>
              <a:t>Convenient, </a:t>
            </a:r>
          </a:p>
          <a:p>
            <a:pPr marL="1543050" lvl="3" indent="-171450">
              <a:buFont typeface="Arial" panose="020B0604020202020204" pitchFamily="34" charset="0"/>
              <a:buChar char="•"/>
            </a:pPr>
            <a:r>
              <a:rPr lang="en-US" sz="1200" dirty="0">
                <a:effectLst/>
              </a:rPr>
              <a:t>Easy to chew, </a:t>
            </a:r>
          </a:p>
          <a:p>
            <a:pPr marL="1543050" lvl="3" indent="-171450">
              <a:buFont typeface="Arial" panose="020B0604020202020204" pitchFamily="34" charset="0"/>
              <a:buChar char="•"/>
            </a:pPr>
            <a:r>
              <a:rPr lang="en-US" sz="1200" dirty="0">
                <a:effectLst/>
              </a:rPr>
              <a:t>Easy to swallow,</a:t>
            </a:r>
          </a:p>
          <a:p>
            <a:pPr marL="1543050" lvl="3" indent="-171450">
              <a:buFont typeface="Arial" panose="020B0604020202020204" pitchFamily="34" charset="0"/>
              <a:buChar char="•"/>
            </a:pPr>
            <a:r>
              <a:rPr lang="en-US" sz="1200" dirty="0">
                <a:effectLst/>
              </a:rPr>
              <a:t>Flavorful,</a:t>
            </a:r>
          </a:p>
          <a:p>
            <a:pPr marL="1543050" lvl="3" indent="-171450">
              <a:buFont typeface="Arial" panose="020B0604020202020204" pitchFamily="34" charset="0"/>
              <a:buChar char="•"/>
            </a:pPr>
            <a:r>
              <a:rPr lang="en-US" sz="1200" dirty="0">
                <a:effectLst/>
              </a:rPr>
              <a:t>Nutritious, and </a:t>
            </a:r>
          </a:p>
          <a:p>
            <a:pPr marL="1543050" lvl="3" indent="-171450">
              <a:buFont typeface="Arial" panose="020B0604020202020204" pitchFamily="34" charset="0"/>
              <a:buChar char="•"/>
            </a:pPr>
            <a:r>
              <a:rPr lang="en-US" sz="1200" dirty="0">
                <a:effectLst/>
              </a:rPr>
              <a:t>Ready to eat.</a:t>
            </a:r>
          </a:p>
          <a:p>
            <a:pPr marL="1085850" lvl="2" indent="-171450">
              <a:buFont typeface="Arial" panose="020B0604020202020204" pitchFamily="34" charset="0"/>
              <a:buChar char="•"/>
            </a:pPr>
            <a:r>
              <a:rPr lang="en-US" sz="1200" dirty="0">
                <a:effectLst/>
              </a:rPr>
              <a:t>Patients with High and Moderate symptom clusters were more likely to have reduced food intake and higher consumption of oral nutritional supplements.</a:t>
            </a:r>
          </a:p>
          <a:p>
            <a:pPr marL="1085850" lvl="2" indent="-171450">
              <a:buFont typeface="Arial" panose="020B0604020202020204" pitchFamily="34" charset="0"/>
              <a:buChar char="•"/>
            </a:pPr>
            <a:r>
              <a:rPr lang="en-US" sz="1200" dirty="0">
                <a:effectLst/>
              </a:rPr>
              <a:t>The study provides insight to guide development of fortified snacks and possibly government intervention to facilitate access to essential nutrients for medical reasons.</a:t>
            </a:r>
          </a:p>
          <a:p>
            <a:pPr marL="628650" lvl="1" indent="-171450">
              <a:buFont typeface="Arial" panose="020B0604020202020204" pitchFamily="34" charset="0"/>
              <a:buChar char="•"/>
            </a:pPr>
            <a:r>
              <a:rPr lang="en-US" sz="1200" dirty="0">
                <a:effectLst/>
              </a:rPr>
              <a:t>As a reminder, the FDA discourages industry from fortifying snack foods.  </a:t>
            </a:r>
          </a:p>
          <a:p>
            <a:pPr marL="628650" lvl="1" indent="-171450">
              <a:buFont typeface="Arial" panose="020B0604020202020204" pitchFamily="34" charset="0"/>
              <a:buChar char="•"/>
            </a:pPr>
            <a:r>
              <a:rPr lang="en-US" sz="1200" dirty="0">
                <a:effectLst/>
              </a:rPr>
              <a:t>Manufacturers read the survey results, even from FDA’s own surveys and from academia, and respond to consumer desires.  </a:t>
            </a:r>
          </a:p>
          <a:p>
            <a:pPr marL="628650" lvl="1" indent="-171450">
              <a:buFont typeface="Arial" panose="020B0604020202020204" pitchFamily="34" charset="0"/>
              <a:buChar char="•"/>
            </a:pPr>
            <a:r>
              <a:rPr lang="en-US" sz="1200" dirty="0">
                <a:effectLst/>
              </a:rPr>
              <a:t>Ultimately, FDA likely will be petitioned to regulate fortification of snacks.  </a:t>
            </a:r>
          </a:p>
          <a:p>
            <a:pPr marL="2457450" lvl="5"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66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285750" marR="0" lvl="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Slide #16C – influence, expectations, perceptions, and understanding…nutrient versus price changes…</a:t>
            </a:r>
          </a:p>
          <a:p>
            <a:pPr marL="285750" marR="0" lvl="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Week 3 Topic – </a:t>
            </a:r>
          </a:p>
          <a:p>
            <a:pPr marL="742950" marR="0" lvl="1" indent="-285750">
              <a:spcBef>
                <a:spcPts val="0"/>
              </a:spcBef>
              <a:spcAft>
                <a:spcPts val="0"/>
              </a:spcAft>
              <a:buFont typeface="Arial" panose="020B0604020202020204" pitchFamily="34" charset="0"/>
              <a:buChar char="•"/>
            </a:pPr>
            <a:r>
              <a:rPr lang="en-US" sz="1200" dirty="0">
                <a:effectLst/>
              </a:rPr>
              <a:t>In “Simulating the Potential Effects of a Shelf-Tag Nutrition Information Program and Pricing on Diet Quality Associated with Ready-to-Eat Cereals,” 2014 — </a:t>
            </a:r>
          </a:p>
          <a:p>
            <a:pPr marL="1085850" lvl="2" indent="-171450">
              <a:buFont typeface="Arial" panose="020B0604020202020204" pitchFamily="34" charset="0"/>
              <a:buChar char="•"/>
            </a:pPr>
            <a:r>
              <a:rPr lang="en-US" sz="1200" dirty="0">
                <a:effectLst/>
              </a:rPr>
              <a:t>Research has shown that the Guiding Stars Program™, a shelf-tag nutrition system used in some U.S. grocery stores increases consumer demand for products that the Program considers more nutritious. </a:t>
            </a:r>
          </a:p>
          <a:p>
            <a:pPr marL="1085850" lvl="2" indent="-171450">
              <a:buFont typeface="Arial" panose="020B0604020202020204" pitchFamily="34" charset="0"/>
              <a:buChar char="•"/>
            </a:pPr>
            <a:r>
              <a:rPr lang="en-US" sz="1200" dirty="0">
                <a:effectLst/>
              </a:rPr>
              <a:t>Note:  The U.S. government discourages use of such systems but cannot prohibit them; thee are no standards for describing, consistently, what is “good” and what is “bad.”  </a:t>
            </a:r>
          </a:p>
          <a:p>
            <a:pPr marL="1543050" lvl="3" indent="-171450">
              <a:buFont typeface="Arial" panose="020B0604020202020204" pitchFamily="34" charset="0"/>
              <a:buChar char="•"/>
            </a:pPr>
            <a:r>
              <a:rPr lang="en-US" sz="1200" dirty="0">
                <a:effectLst/>
              </a:rPr>
              <a:t>Such systems often place emphasis on nutrient profiles that are not consistent with healthy regulatory criteria and upon non-standardized environmental criteria.</a:t>
            </a:r>
          </a:p>
          <a:p>
            <a:pPr marL="1543050" lvl="3" indent="-171450">
              <a:buFont typeface="Arial" panose="020B0604020202020204" pitchFamily="34" charset="0"/>
              <a:buChar char="•"/>
            </a:pPr>
            <a:r>
              <a:rPr lang="en-US" sz="1200" dirty="0">
                <a:effectLst/>
              </a:rPr>
              <a:t>Such rating systems are shown to cause consumer confusion and mistrust in labeling. </a:t>
            </a:r>
          </a:p>
          <a:p>
            <a:pPr marL="1085850" lvl="2" indent="-171450">
              <a:buFont typeface="Arial" panose="020B0604020202020204" pitchFamily="34" charset="0"/>
              <a:buChar char="•"/>
            </a:pPr>
            <a:r>
              <a:rPr lang="en-US" sz="1200" dirty="0">
                <a:effectLst/>
              </a:rPr>
              <a:t>The Program analyzes foods and provides a 1-, 2-, or 3-Star rating to indicate foods with Good, Better, and Best nutrition.  </a:t>
            </a:r>
          </a:p>
          <a:p>
            <a:pPr marL="1085850" lvl="2" indent="-171450">
              <a:buFont typeface="Arial" panose="020B0604020202020204" pitchFamily="34" charset="0"/>
              <a:buChar char="•"/>
            </a:pPr>
            <a:r>
              <a:rPr lang="en-US" sz="1200" dirty="0">
                <a:effectLst/>
              </a:rPr>
              <a:t>In this project, a program Star change and/or price change of up to 10 % greater was simulated and the impact on intakes of whole grains, added sugars, sodium, and calories were assessed. </a:t>
            </a:r>
          </a:p>
          <a:p>
            <a:pPr marL="1543050" lvl="3" indent="-171450">
              <a:buFont typeface="Arial" panose="020B0604020202020204" pitchFamily="34" charset="0"/>
              <a:buChar char="•"/>
            </a:pPr>
            <a:r>
              <a:rPr lang="en-US" sz="1200" dirty="0">
                <a:effectLst/>
              </a:rPr>
              <a:t> The results showed a small effect on the program Star change but a larger effect for a 10 % price change. </a:t>
            </a: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89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lvl="0" indent="-171450">
              <a:buFont typeface="Arial" panose="020B0604020202020204" pitchFamily="34" charset="0"/>
              <a:buChar char="•"/>
            </a:pPr>
            <a:r>
              <a:rPr lang="en-US" sz="1200" dirty="0">
                <a:effectLst/>
              </a:rPr>
              <a:t>Slide #17C –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a:t>
            </a:r>
            <a:r>
              <a:rPr lang="en-US" sz="1200" dirty="0">
                <a:effectLst/>
              </a:rPr>
              <a:t>gluten ingredient versus logo…</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In “Food Label Usage and Reported Difficulty with Following a Gluten-Free Diet Among Individuals in the USA with Coeliac Disease and Those with Non-Coeliac Gluten Sensitivity,” 2013 — </a:t>
            </a:r>
          </a:p>
          <a:p>
            <a:pPr marL="1085850" lvl="2" indent="-171450">
              <a:buFont typeface="Arial" panose="020B0604020202020204" pitchFamily="34" charset="0"/>
              <a:buChar char="•"/>
            </a:pPr>
            <a:r>
              <a:rPr lang="en-US" sz="1200" dirty="0">
                <a:effectLst/>
              </a:rPr>
              <a:t>The study was conducted with approximately 1,500 adults with coeliac disease (celiac) and approximately 800 adults with non-coeliac gluten sensitivity.</a:t>
            </a:r>
          </a:p>
          <a:p>
            <a:pPr marL="1085850" lvl="2" indent="-171450">
              <a:buFont typeface="Arial" panose="020B0604020202020204" pitchFamily="34" charset="0"/>
              <a:buChar char="•"/>
            </a:pPr>
            <a:r>
              <a:rPr lang="en-US" sz="1200" dirty="0">
                <a:effectLst/>
              </a:rPr>
              <a:t>Individuals with non-coeliac gluten sensitivity relied more on the gluten-free claim associated with labeling whereas individuals with coeliac disease relied more on the ingredient list for finding gluten-free foods.</a:t>
            </a:r>
          </a:p>
          <a:p>
            <a:pPr marL="628650" lvl="1" indent="-171450">
              <a:buFont typeface="Arial" panose="020B0604020202020204" pitchFamily="34" charset="0"/>
              <a:buChar char="•"/>
            </a:pPr>
            <a:r>
              <a:rPr lang="en-US" sz="1200" dirty="0">
                <a:effectLst/>
              </a:rPr>
              <a:t>Note that wheat is one of the “Big Nine” allergens causing &gt;90 % of allergic reactions from foods.  </a:t>
            </a:r>
          </a:p>
          <a:p>
            <a:pPr marL="1085850" lvl="2" indent="-171450">
              <a:buFont typeface="Arial" panose="020B0604020202020204" pitchFamily="34" charset="0"/>
              <a:buChar char="•"/>
            </a:pPr>
            <a:r>
              <a:rPr lang="en-US" sz="1200" dirty="0">
                <a:effectLst/>
              </a:rPr>
              <a:t>Only the “Big Nine” are required to be identified in the “contains” statement relative to allergens.  </a:t>
            </a:r>
          </a:p>
          <a:p>
            <a:pPr marL="1085850" lvl="2" indent="-171450">
              <a:buFont typeface="Arial" panose="020B0604020202020204" pitchFamily="34" charset="0"/>
              <a:buChar char="•"/>
            </a:pPr>
            <a:r>
              <a:rPr lang="en-US" sz="1200" dirty="0">
                <a:effectLst/>
              </a:rPr>
              <a:t>If other food allergens are present, such items do no get singled out and listed in the “contains” statement.</a:t>
            </a:r>
          </a:p>
          <a:p>
            <a:pPr marL="1085850" lvl="2" indent="-171450">
              <a:buFont typeface="Arial" panose="020B0604020202020204" pitchFamily="34" charset="0"/>
              <a:buChar char="•"/>
            </a:pPr>
            <a:r>
              <a:rPr lang="en-US" sz="1200" dirty="0">
                <a:effectLst/>
              </a:rPr>
              <a:t>Thus, if the Slide pic was of a product that did not contain wheat but did contain barley, there would be no designation of barley in the “contains” statement; there may or may not have been a gluten-free logo.  </a:t>
            </a: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8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lvl="0" indent="-171450">
              <a:buFont typeface="Arial" panose="020B0604020202020204" pitchFamily="34" charset="0"/>
              <a:buChar char="•"/>
            </a:pPr>
            <a:r>
              <a:rPr lang="en-US" sz="1200" dirty="0">
                <a:effectLst/>
              </a:rPr>
              <a:t>Slide #18C – influence, expectations, perceptions, and understanding…value of COOL and other USDA logos…</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From a recent study on the value of labeling for COOL (Country-of-Origin-Labeling) and other USDA labels – </a:t>
            </a:r>
          </a:p>
          <a:p>
            <a:pPr marL="1085850" lvl="2" indent="-171450">
              <a:buFont typeface="Arial" panose="020B0604020202020204" pitchFamily="34" charset="0"/>
              <a:buChar char="•"/>
            </a:pPr>
            <a:r>
              <a:rPr lang="en-US" sz="1200" dirty="0">
                <a:effectLst/>
              </a:rPr>
              <a:t>An assessment was made regarding consumers’ value of the voluntary use of “product of the USA” labeling claims.  </a:t>
            </a:r>
          </a:p>
          <a:p>
            <a:pPr marL="1085850" lvl="2" indent="-171450">
              <a:buFont typeface="Arial" panose="020B0604020202020204" pitchFamily="34" charset="0"/>
              <a:buChar char="•"/>
            </a:pPr>
            <a:r>
              <a:rPr lang="en-US" sz="1200" dirty="0">
                <a:effectLst/>
              </a:rPr>
              <a:t>A web-based survey was conducted (4,834 respondents) in July-August 2022.  </a:t>
            </a:r>
          </a:p>
          <a:p>
            <a:pPr marL="1085850" lvl="2" indent="-171450">
              <a:buFont typeface="Arial" panose="020B0604020202020204" pitchFamily="34" charset="0"/>
              <a:buChar char="•"/>
            </a:pPr>
            <a:r>
              <a:rPr lang="en-US" sz="1200" dirty="0">
                <a:effectLst/>
              </a:rPr>
              <a:t>The survey population consisted of adults who do at least half of the grocery shopping for their household and have purchased beef or pork products within the past 6 months.  </a:t>
            </a:r>
          </a:p>
          <a:p>
            <a:pPr marL="1543050" lvl="3" indent="-171450">
              <a:buFont typeface="Arial" panose="020B0604020202020204" pitchFamily="34" charset="0"/>
              <a:buChar char="•"/>
            </a:pPr>
            <a:r>
              <a:rPr lang="en-US" sz="1200" dirty="0">
                <a:effectLst/>
              </a:rPr>
              <a:t>Research questions included — </a:t>
            </a:r>
          </a:p>
          <a:p>
            <a:pPr marL="2000250" lvl="4" indent="-171450">
              <a:buFont typeface="Arial" panose="020B0604020202020204" pitchFamily="34" charset="0"/>
              <a:buChar char="•"/>
            </a:pPr>
            <a:r>
              <a:rPr lang="en-US" sz="1200" dirty="0">
                <a:effectLst/>
              </a:rPr>
              <a:t>Do consumers notice the “Product of USA” labeling claim?; </a:t>
            </a:r>
          </a:p>
          <a:p>
            <a:pPr marL="2000250" lvl="4" indent="-171450">
              <a:buFont typeface="Arial" panose="020B0604020202020204" pitchFamily="34" charset="0"/>
              <a:buChar char="•"/>
            </a:pPr>
            <a:r>
              <a:rPr lang="en-US" sz="1200" dirty="0">
                <a:effectLst/>
              </a:rPr>
              <a:t>Do consumers understand the current “Product of USA” definition and other “USDA labeling (e.g., USDA Prime) as it relates to country of origin?; and</a:t>
            </a:r>
          </a:p>
          <a:p>
            <a:pPr marL="2000250" lvl="4" indent="-171450">
              <a:buFont typeface="Arial" panose="020B0604020202020204" pitchFamily="34" charset="0"/>
              <a:buChar char="•"/>
            </a:pPr>
            <a:r>
              <a:rPr lang="en-US" sz="1200" dirty="0">
                <a:effectLst/>
              </a:rPr>
              <a:t>How much are consumers willing to pay for meat products bearing the “Product of USA” labeling claim for the current definition and potential revised definitions (e.g., if the meat were from an animal that was born, raised, slaughtered, and processed in the U.S.)?  </a:t>
            </a:r>
          </a:p>
          <a:p>
            <a:pPr marL="1543050" lvl="3" indent="-171450">
              <a:buFont typeface="Arial" panose="020B0604020202020204" pitchFamily="34" charset="0"/>
              <a:buChar char="•"/>
            </a:pPr>
            <a:r>
              <a:rPr lang="en-US" sz="1200" dirty="0">
                <a:effectLst/>
              </a:rPr>
              <a:t>Key findings were – </a:t>
            </a:r>
          </a:p>
          <a:p>
            <a:pPr marL="2000250" lvl="4" indent="-171450">
              <a:buFont typeface="Arial" panose="020B0604020202020204" pitchFamily="34" charset="0"/>
              <a:buChar char="•"/>
            </a:pPr>
            <a:r>
              <a:rPr lang="en-US" sz="1200" dirty="0">
                <a:effectLst/>
              </a:rPr>
              <a:t>Consumers do notice the “Product of USA” claim when present and noticeability is strengthened when a flag icon is included.  </a:t>
            </a:r>
          </a:p>
          <a:p>
            <a:pPr marL="2000250" lvl="4" indent="-171450">
              <a:buFont typeface="Arial" panose="020B0604020202020204" pitchFamily="34" charset="0"/>
              <a:buChar char="•"/>
            </a:pPr>
            <a:r>
              <a:rPr lang="en-US" sz="1200" dirty="0">
                <a:effectLst/>
              </a:rPr>
              <a:t>Since meat products all are required to have the USDA mark of inspection on every package and some also have a U.S. grade shield and/or organic shield, some consumers incorrectly believed that the required mark of inspection and grade shield (if present) also meant that the product qualified for “Product of USA.” </a:t>
            </a:r>
          </a:p>
          <a:p>
            <a:pPr marL="2457450" lvl="5" indent="-171450">
              <a:buFont typeface="Arial" panose="020B0604020202020204" pitchFamily="34" charset="0"/>
              <a:buChar char="•"/>
            </a:pPr>
            <a:r>
              <a:rPr lang="en-US" sz="1200" dirty="0">
                <a:effectLst/>
              </a:rPr>
              <a:t>Imported product into the USA and then further processed in the USA may have the USDA mark of inspection and the USDA grade shield would not necessarily qualify for the USA COOL labeling.</a:t>
            </a:r>
          </a:p>
          <a:p>
            <a:pPr marL="2457450" lvl="5" indent="-171450">
              <a:buFont typeface="Arial" panose="020B0604020202020204" pitchFamily="34" charset="0"/>
              <a:buChar char="•"/>
            </a:pPr>
            <a:r>
              <a:rPr lang="en-US" sz="1200" dirty="0">
                <a:effectLst/>
              </a:rPr>
              <a:t>The USDA grade shields reflect product quality, as assessed by USDA graders.  </a:t>
            </a:r>
          </a:p>
          <a:p>
            <a:pPr marL="2914650" lvl="6" indent="-171450">
              <a:buFont typeface="Arial" panose="020B0604020202020204" pitchFamily="34" charset="0"/>
              <a:buChar char="•"/>
            </a:pPr>
            <a:r>
              <a:rPr lang="en-US" sz="1200" dirty="0">
                <a:effectLst/>
              </a:rPr>
              <a:t>Product may or may not be from the USA.</a:t>
            </a:r>
          </a:p>
          <a:p>
            <a:pPr marL="2000250" lvl="4" indent="-171450">
              <a:buFont typeface="Arial" panose="020B0604020202020204" pitchFamily="34" charset="0"/>
              <a:buChar char="•"/>
            </a:pPr>
            <a:r>
              <a:rPr lang="en-US" sz="1200" dirty="0">
                <a:effectLst/>
              </a:rPr>
              <a:t>Finally, consumers are willing to pay more for meat products with the “Product of USA” labeling claim. </a:t>
            </a:r>
          </a:p>
          <a:p>
            <a:pPr marL="2000250" lvl="4" indent="-171450">
              <a:buFont typeface="Arial" panose="020B0604020202020204" pitchFamily="34" charset="0"/>
              <a:buChar char="•"/>
            </a:pPr>
            <a:r>
              <a:rPr lang="en-US" sz="1200" dirty="0">
                <a:effectLst/>
              </a:rPr>
              <a:t>Consumers also were willing to pay more (i.e., 32 – 43 %) if it is known that more production steps take place in the U.S. </a:t>
            </a:r>
          </a:p>
          <a:p>
            <a:pPr marL="2000250" lvl="4" indent="-171450">
              <a:buFont typeface="Arial" panose="020B0604020202020204" pitchFamily="34" charset="0"/>
              <a:buChar char="•"/>
            </a:pPr>
            <a:r>
              <a:rPr lang="en-US" sz="1200" dirty="0">
                <a:effectLst/>
              </a:rPr>
              <a:t>Importantly, the willingness to pay more was not affected by lower versus higher household income. </a:t>
            </a:r>
          </a:p>
          <a:p>
            <a:pPr marL="1085850" lvl="2" indent="-171450">
              <a:buFont typeface="Arial" panose="020B0604020202020204" pitchFamily="34" charset="0"/>
              <a:buChar char="•"/>
            </a:pPr>
            <a:r>
              <a:rPr lang="en-US" sz="1200" dirty="0">
                <a:effectLst/>
              </a:rPr>
              <a:t>Recall from Week 2, when discussing international impacts on US labeling, the US was sued by Canada and Mexico ($4B) for unfair trade practices.</a:t>
            </a:r>
          </a:p>
          <a:p>
            <a:pPr marL="1543050" lvl="3" indent="-171450">
              <a:buFont typeface="Arial" panose="020B0604020202020204" pitchFamily="34" charset="0"/>
              <a:buChar char="•"/>
            </a:pPr>
            <a:r>
              <a:rPr lang="en-US" sz="1200" dirty="0">
                <a:effectLst/>
              </a:rPr>
              <a:t>The US congress then repealed the law and regulations specific to beef and pork whole muscle cuts of meat.  </a:t>
            </a:r>
          </a:p>
          <a:p>
            <a:pPr marL="1543050" lvl="3" indent="-171450">
              <a:buFont typeface="Arial" panose="020B0604020202020204" pitchFamily="34" charset="0"/>
              <a:buChar char="•"/>
            </a:pPr>
            <a:r>
              <a:rPr lang="en-US" sz="1200" dirty="0">
                <a:effectLst/>
              </a:rPr>
              <a:t>The US beef and pork slaughter/processing industries were unwilling to invest in control procedures to segregate the foreign-born product from the US-born product similarly as for poultry and for fresh produce.</a:t>
            </a:r>
          </a:p>
          <a:p>
            <a:pPr marL="2000250" lvl="4" indent="-171450">
              <a:buFont typeface="Arial" panose="020B0604020202020204" pitchFamily="34" charset="0"/>
              <a:buChar char="•"/>
            </a:pPr>
            <a:r>
              <a:rPr lang="en-US" sz="1200" dirty="0">
                <a:effectLst/>
              </a:rPr>
              <a:t>Part of the reason for this is that the US imports a significant amount of beef and pork </a:t>
            </a:r>
          </a:p>
          <a:p>
            <a:pPr marL="1543050" lvl="3" indent="-171450">
              <a:buFont typeface="Arial" panose="020B0604020202020204" pitchFamily="34" charset="0"/>
              <a:buChar char="•"/>
            </a:pPr>
            <a:r>
              <a:rPr lang="en-US" sz="1200" dirty="0">
                <a:effectLst/>
              </a:rPr>
              <a:t>The consumer still prefers US born and raised product and is willing to pay more but the industry is not yet willing to make the investment.</a:t>
            </a:r>
          </a:p>
          <a:p>
            <a:pPr marL="1543050" lvl="3" indent="-171450">
              <a:buFont typeface="Arial" panose="020B0604020202020204" pitchFamily="34" charset="0"/>
              <a:buChar char="•"/>
            </a:pPr>
            <a:r>
              <a:rPr lang="en-US" sz="1200" dirty="0">
                <a:effectLst/>
              </a:rPr>
              <a:t>Consumer demand is not yet strong enough to persuade industry.</a:t>
            </a:r>
          </a:p>
          <a:p>
            <a:pPr marL="1085850" lvl="2"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a:p>
            <a:pPr marL="3200400" lvl="7" indent="0">
              <a:buFont typeface="Arial" panose="020B0604020202020204" pitchFamily="34" charset="0"/>
              <a:buNone/>
            </a:pPr>
            <a:endParaRPr lang="en-US" sz="1200" dirty="0">
              <a:effectLst/>
            </a:endParaRP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22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7EE1-1AE4-84BC-33FE-7069D21B4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A38FA-B315-6939-5DF5-09CF2889C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AC45D-5C79-6218-44EA-FD6213555BF4}"/>
              </a:ext>
            </a:extLst>
          </p:cNvPr>
          <p:cNvSpPr>
            <a:spLocks noGrp="1"/>
          </p:cNvSpPr>
          <p:nvPr>
            <p:ph type="body" idx="1"/>
          </p:nvPr>
        </p:nvSpPr>
        <p:spPr>
          <a:xfrm>
            <a:off x="701040" y="4473892"/>
            <a:ext cx="5608320" cy="4481589"/>
          </a:xfrm>
        </p:spPr>
        <p:txBody>
          <a:bodyPr/>
          <a:lstStyle/>
          <a:p>
            <a:pPr marL="171450" lvl="0" indent="-171450">
              <a:buFont typeface="Arial" panose="020B0604020202020204" pitchFamily="34" charset="0"/>
              <a:buChar char="•"/>
            </a:pPr>
            <a:r>
              <a:rPr lang="en-US" sz="1200" dirty="0">
                <a:effectLst/>
              </a:rPr>
              <a:t>Slide #19C – influence, expectations, perceptions, and understanding…getting factual information…Nutrition Facts panel…</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In “National Health and Nutrition Examination Survey (NHANES),” the Economic Research Service, US Department of Agriculture conducted this recurring survey.</a:t>
            </a:r>
          </a:p>
          <a:p>
            <a:pPr marL="1085850" lvl="2" indent="-171450">
              <a:buFont typeface="Arial" panose="020B0604020202020204" pitchFamily="34" charset="0"/>
              <a:buChar char="•"/>
            </a:pPr>
            <a:r>
              <a:rPr lang="en-US" sz="1200" dirty="0">
                <a:effectLst/>
              </a:rPr>
              <a:t>The results from through March 2020 showed – </a:t>
            </a:r>
          </a:p>
          <a:p>
            <a:pPr marL="1543050" lvl="3" indent="-171450">
              <a:buFont typeface="Arial" panose="020B0604020202020204" pitchFamily="34" charset="0"/>
              <a:buChar char="•"/>
            </a:pPr>
            <a:r>
              <a:rPr lang="en-US" sz="1200" dirty="0">
                <a:effectLst/>
              </a:rPr>
              <a:t>Nearly 80 % of US adults regularly used the Nutrition Facts panel on food labels in buying decisions. </a:t>
            </a:r>
          </a:p>
          <a:p>
            <a:pPr marL="1543050" lvl="3" indent="-171450">
              <a:buFont typeface="Arial" panose="020B0604020202020204" pitchFamily="34" charset="0"/>
              <a:buChar char="•"/>
            </a:pPr>
            <a:r>
              <a:rPr lang="en-US" sz="1200" dirty="0">
                <a:effectLst/>
              </a:rPr>
              <a:t>Through additional surveying of consumers through the Flexible Consumer Behavior Survey  -- </a:t>
            </a:r>
          </a:p>
          <a:p>
            <a:pPr marL="2000250" lvl="4" indent="-171450">
              <a:buFont typeface="Arial" panose="020B0604020202020204" pitchFamily="34" charset="0"/>
              <a:buChar char="•"/>
            </a:pPr>
            <a:r>
              <a:rPr lang="en-US" sz="1200" dirty="0">
                <a:effectLst/>
              </a:rPr>
              <a:t>The share of calories from “Food Away From Home” has increased since 2011 to more than 30 % of the total food energy intake. </a:t>
            </a:r>
          </a:p>
          <a:p>
            <a:pPr marL="2000250" lvl="4" indent="-171450">
              <a:buFont typeface="Arial" panose="020B0604020202020204" pitchFamily="34" charset="0"/>
              <a:buChar char="•"/>
            </a:pPr>
            <a:r>
              <a:rPr lang="en-US" sz="1200" dirty="0">
                <a:effectLst/>
              </a:rPr>
              <a:t>Through March 2020 – </a:t>
            </a:r>
          </a:p>
          <a:p>
            <a:pPr marL="2457450" lvl="5" indent="-171450">
              <a:buFont typeface="Arial" panose="020B0604020202020204" pitchFamily="34" charset="0"/>
              <a:buChar char="•"/>
            </a:pPr>
            <a:r>
              <a:rPr lang="en-US" sz="1200" dirty="0">
                <a:effectLst/>
              </a:rPr>
              <a:t>About 93 % of adults bought food from a fast-food restaurant, and </a:t>
            </a:r>
          </a:p>
          <a:p>
            <a:pPr marL="2457450" lvl="5" indent="-171450">
              <a:buFont typeface="Arial" panose="020B0604020202020204" pitchFamily="34" charset="0"/>
              <a:buChar char="•"/>
            </a:pPr>
            <a:r>
              <a:rPr lang="en-US" sz="1200" dirty="0">
                <a:effectLst/>
              </a:rPr>
              <a:t>83 % of adults ate in or got take-out from a sit-down restaurant in the past twelve months.  </a:t>
            </a:r>
          </a:p>
          <a:p>
            <a:pPr marL="2457450" lvl="5" indent="-171450">
              <a:buFont typeface="Arial" panose="020B0604020202020204" pitchFamily="34" charset="0"/>
              <a:buChar char="•"/>
            </a:pPr>
            <a:r>
              <a:rPr lang="en-US" sz="1200" dirty="0">
                <a:effectLst/>
              </a:rPr>
              <a:t>The percent of consumers that saw nutrition information on a fast-food restaurant menu increased significantly from 20 % in 2008 to 40 % in 2020. </a:t>
            </a:r>
          </a:p>
          <a:p>
            <a:pPr marL="171450" lvl="0"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E6B5711B-2791-8C28-F747-6AC8B30D5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82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#2C – influence, expectations, perceptions, and understanding…social media influence on consumers about food … </a:t>
            </a:r>
          </a:p>
          <a:p>
            <a:pPr marL="171450" lvl="0" indent="-171450">
              <a:buFont typeface="Arial" panose="020B0604020202020204" pitchFamily="34" charset="0"/>
              <a:buChar char="•"/>
            </a:pPr>
            <a:r>
              <a:rPr lang="en-US" sz="1200" dirty="0">
                <a:effectLst/>
              </a:rPr>
              <a:t>Week 3 Topic– </a:t>
            </a:r>
          </a:p>
          <a:p>
            <a:pPr marL="628650" lvl="1" indent="-171450">
              <a:buFont typeface="Arial" panose="020B0604020202020204" pitchFamily="34" charset="0"/>
              <a:buChar char="•"/>
            </a:pPr>
            <a:r>
              <a:rPr lang="en-US" sz="1200" dirty="0">
                <a:effectLst/>
              </a:rPr>
              <a:t>Consumers have a right to choose the products that match their desires and values.  </a:t>
            </a:r>
          </a:p>
          <a:p>
            <a:pPr marL="628650" lvl="1" indent="-171450">
              <a:buFont typeface="Arial" panose="020B0604020202020204" pitchFamily="34" charset="0"/>
              <a:buChar char="•"/>
            </a:pPr>
            <a:r>
              <a:rPr lang="en-US" sz="1200" dirty="0">
                <a:effectLst/>
              </a:rPr>
              <a:t>Food labeling and the associated advertisements, including the “puffery” contained on labels, are known to impact purchasing choices.</a:t>
            </a:r>
          </a:p>
          <a:p>
            <a:pPr marL="1085850" lvl="2" indent="-171450">
              <a:buFont typeface="Arial" panose="020B0604020202020204" pitchFamily="34" charset="0"/>
              <a:buChar char="•"/>
            </a:pPr>
            <a:r>
              <a:rPr lang="en-US" sz="1200" dirty="0">
                <a:effectLst/>
              </a:rPr>
              <a:t>Regardless, when making food purchases, it is the label on the product that consumers turn to when making their selections; oftentimes, a social influencer’s opinions provide a lasting impression.</a:t>
            </a:r>
          </a:p>
          <a:p>
            <a:pPr marL="628650" lvl="1" indent="-171450">
              <a:buFont typeface="Arial" panose="020B0604020202020204" pitchFamily="34" charset="0"/>
              <a:buChar char="•"/>
            </a:pPr>
            <a:r>
              <a:rPr lang="en-US" sz="1200" dirty="0">
                <a:effectLst/>
              </a:rPr>
              <a:t>Social media influencers likely are not as well informed about nutrition and dietary habits as trained experts, including registered dieticians and medical professionals.   </a:t>
            </a:r>
          </a:p>
          <a:p>
            <a:pPr marL="628650" lvl="1" indent="-171450">
              <a:buFont typeface="Arial" panose="020B0604020202020204" pitchFamily="34" charset="0"/>
              <a:buChar char="•"/>
            </a:pPr>
            <a:r>
              <a:rPr lang="en-US" sz="1200" dirty="0">
                <a:effectLst/>
              </a:rPr>
              <a:t>Numerous entities conduct national and international surveys on what consumers want regarding types of foods and how they use labeling information in making their decisions. </a:t>
            </a:r>
          </a:p>
          <a:p>
            <a:pPr marL="1085850" lvl="2" indent="-171450">
              <a:buFont typeface="Arial" panose="020B0604020202020204" pitchFamily="34" charset="0"/>
              <a:buChar char="•"/>
            </a:pPr>
            <a:r>
              <a:rPr lang="en-US" sz="1200" dirty="0">
                <a:effectLst/>
              </a:rPr>
              <a:t>Results of national and international non-government surveys include – </a:t>
            </a:r>
          </a:p>
          <a:p>
            <a:pPr marL="1543050" lvl="3" indent="-171450">
              <a:buFont typeface="Arial" panose="020B0604020202020204" pitchFamily="34" charset="0"/>
              <a:buChar char="•"/>
            </a:pPr>
            <a:r>
              <a:rPr lang="en-US" sz="1200" dirty="0">
                <a:effectLst/>
              </a:rPr>
              <a:t>The 2023 Food and Health Survey (by the International Food Information Council -- IFIC) --  </a:t>
            </a:r>
          </a:p>
          <a:p>
            <a:pPr marL="2000250" lvl="4" indent="-171450">
              <a:buFont typeface="Arial" panose="020B0604020202020204" pitchFamily="34" charset="0"/>
              <a:buChar char="•"/>
            </a:pPr>
            <a:r>
              <a:rPr lang="en-US" sz="1200" dirty="0">
                <a:effectLst/>
              </a:rPr>
              <a:t>Four in ten Americans (42 %) have come across social media content on food and nutrition in the past year.  </a:t>
            </a:r>
          </a:p>
          <a:p>
            <a:pPr marL="2000250" lvl="4" indent="-171450">
              <a:buFont typeface="Arial" panose="020B0604020202020204" pitchFamily="34" charset="0"/>
              <a:buChar char="•"/>
            </a:pPr>
            <a:r>
              <a:rPr lang="en-US" sz="1200" dirty="0">
                <a:effectLst/>
              </a:rPr>
              <a:t>Exposure was heightened differently among the various generational groups – </a:t>
            </a:r>
          </a:p>
          <a:p>
            <a:pPr marL="2457450" lvl="5" indent="-171450">
              <a:buFont typeface="Arial" panose="020B0604020202020204" pitchFamily="34" charset="0"/>
              <a:buChar char="•"/>
            </a:pPr>
            <a:r>
              <a:rPr lang="en-US" sz="1200" dirty="0">
                <a:effectLst/>
              </a:rPr>
              <a:t>71 % of Gen Z or Zoomers -- born between 1996 and 2012 – saw content;</a:t>
            </a:r>
          </a:p>
          <a:p>
            <a:pPr marL="2457450" lvl="5" indent="-171450">
              <a:buFont typeface="Arial" panose="020B0604020202020204" pitchFamily="34" charset="0"/>
              <a:buChar char="•"/>
            </a:pPr>
            <a:r>
              <a:rPr lang="en-US" sz="1200" dirty="0">
                <a:effectLst/>
              </a:rPr>
              <a:t>58 % of Millennials -- born between 1981 and 1995 – saw content;</a:t>
            </a:r>
          </a:p>
          <a:p>
            <a:pPr marL="2457450" lvl="5" indent="-171450">
              <a:buFont typeface="Arial" panose="020B0604020202020204" pitchFamily="34" charset="0"/>
              <a:buChar char="•"/>
            </a:pPr>
            <a:r>
              <a:rPr lang="en-US" sz="1200" dirty="0">
                <a:effectLst/>
              </a:rPr>
              <a:t>36 % of Gen X — born between 1965 and 1980 – saw content; </a:t>
            </a:r>
          </a:p>
          <a:p>
            <a:pPr marL="2457450" lvl="5" indent="-171450">
              <a:buFont typeface="Arial" panose="020B0604020202020204" pitchFamily="34" charset="0"/>
              <a:buChar char="•"/>
            </a:pPr>
            <a:r>
              <a:rPr lang="en-US" sz="1200" dirty="0">
                <a:effectLst/>
              </a:rPr>
              <a:t>22 % of Boomers — born between 1946 and 1964 – saw content; and </a:t>
            </a:r>
          </a:p>
          <a:p>
            <a:pPr marL="2457450" lvl="5" indent="-171450">
              <a:buFont typeface="Arial" panose="020B0604020202020204" pitchFamily="34" charset="0"/>
              <a:buChar char="•"/>
            </a:pPr>
            <a:r>
              <a:rPr lang="en-US" sz="1200" dirty="0">
                <a:effectLst/>
              </a:rPr>
              <a:t>No data were obtained from “others” – Gen Alpha -- born between 2013 and 2025; Silent Gen -- born between 1928 and 1945; and Greatest Gen -- born between 1901 and 1927.</a:t>
            </a:r>
          </a:p>
          <a:p>
            <a:pPr marL="628650" lvl="1" indent="-171450">
              <a:buFont typeface="Arial" panose="020B0604020202020204" pitchFamily="34" charset="0"/>
              <a:buChar char="•"/>
            </a:pPr>
            <a:r>
              <a:rPr lang="en-US" sz="1200" dirty="0">
                <a:effectLst/>
              </a:rPr>
              <a:t>Manufacturers convert survey findings into marketing campaigns.  </a:t>
            </a:r>
          </a:p>
          <a:p>
            <a:pPr marL="628650" lvl="1" indent="-171450">
              <a:buFont typeface="Arial" panose="020B0604020202020204" pitchFamily="34" charset="0"/>
              <a:buChar char="•"/>
            </a:pPr>
            <a:r>
              <a:rPr lang="en-US" sz="1200" dirty="0">
                <a:effectLst/>
              </a:rPr>
              <a:t>Oftentimes, marketing campaigns result in the addition of wording to labeling and advertisements that are more puffery than fact.  </a:t>
            </a:r>
          </a:p>
          <a:p>
            <a:pPr marL="1085850" lvl="2" indent="-171450">
              <a:buFont typeface="Arial" panose="020B0604020202020204" pitchFamily="34" charset="0"/>
              <a:buChar char="•"/>
            </a:pPr>
            <a:r>
              <a:rPr lang="en-US" sz="1200" dirty="0">
                <a:effectLst/>
              </a:rPr>
              <a:t>For example, if consumers are looking for ways to reduce stress and a food package simply states, “reduce your stress by enjoying “X,” some consumers will interpret this statement to be factual.  </a:t>
            </a: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08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D82A7-7283-746C-7F69-B8947BC14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83452-BE2B-8503-7A6B-6C4EEF867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D81C4-CEC2-7D81-5339-7C6EF8D4F0CA}"/>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#20C – influence, expectations, perceptions, and understanding…ingredients and their use …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Shifting focus away from survey information to inform labeling policy to factual content on the label.</a:t>
            </a:r>
          </a:p>
          <a:p>
            <a:pPr marL="628650" lvl="1" indent="-171450">
              <a:buFont typeface="Arial" panose="020B0604020202020204" pitchFamily="34" charset="0"/>
              <a:buChar char="•"/>
            </a:pPr>
            <a:r>
              <a:rPr lang="en-US" sz="1200" dirty="0">
                <a:effectLst/>
              </a:rPr>
              <a:t>The FDA regulates the safety of ingredients added – </a:t>
            </a:r>
          </a:p>
          <a:p>
            <a:pPr marL="1085850" lvl="2" indent="-171450">
              <a:buFont typeface="Arial" panose="020B0604020202020204" pitchFamily="34" charset="0"/>
              <a:buChar char="•"/>
            </a:pPr>
            <a:r>
              <a:rPr lang="en-US" sz="1200" dirty="0">
                <a:effectLst/>
              </a:rPr>
              <a:t>Directly to food and</a:t>
            </a:r>
          </a:p>
          <a:p>
            <a:pPr marL="1085850" lvl="2" indent="-171450">
              <a:buFont typeface="Arial" panose="020B0604020202020204" pitchFamily="34" charset="0"/>
              <a:buChar char="•"/>
            </a:pPr>
            <a:r>
              <a:rPr lang="en-US" sz="1200" dirty="0">
                <a:effectLst/>
              </a:rPr>
              <a:t>Added to substances that come into contact indirectly with food through – </a:t>
            </a:r>
          </a:p>
          <a:p>
            <a:pPr marL="1543050" lvl="3" indent="-171450">
              <a:buFont typeface="Arial" panose="020B0604020202020204" pitchFamily="34" charset="0"/>
              <a:buChar char="•"/>
            </a:pPr>
            <a:r>
              <a:rPr lang="en-US" sz="1200" dirty="0">
                <a:effectLst/>
              </a:rPr>
              <a:t>Cookware,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Containers that store food, or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Packaging materials.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Food manufacturers are responsible for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Marketing safe foods. </a:t>
            </a:r>
          </a:p>
          <a:p>
            <a:pPr marL="628650" lvl="1" indent="-171450">
              <a:buFont typeface="Arial" panose="020B0604020202020204" pitchFamily="34" charset="0"/>
              <a:buChar char="•"/>
            </a:pPr>
            <a:r>
              <a:rPr lang="en-US" sz="1200" dirty="0">
                <a:effectLst/>
              </a:rPr>
              <a:t>Ingredients (whether added directly or indirectly) are held to the standard of – </a:t>
            </a:r>
          </a:p>
          <a:p>
            <a:pPr marL="1085850" lvl="2" indent="-171450">
              <a:buFont typeface="Arial" panose="020B0604020202020204" pitchFamily="34" charset="0"/>
              <a:buChar char="•"/>
            </a:pPr>
            <a:r>
              <a:rPr lang="en-US" sz="1200" dirty="0">
                <a:effectLst/>
              </a:rPr>
              <a:t>“There must be a reasonable certainty of no harm under the conditions of its intended use.” </a:t>
            </a:r>
          </a:p>
          <a:p>
            <a:pPr marL="457200" lvl="1" indent="0">
              <a:buFont typeface="Arial" panose="020B0604020202020204" pitchFamily="34" charset="0"/>
              <a:buNone/>
            </a:pPr>
            <a:endParaRPr lang="en-US" sz="1200" dirty="0">
              <a:effectLst/>
            </a:endParaRPr>
          </a:p>
        </p:txBody>
      </p:sp>
      <p:sp>
        <p:nvSpPr>
          <p:cNvPr id="4" name="Slide Number Placeholder 3">
            <a:extLst>
              <a:ext uri="{FF2B5EF4-FFF2-40B4-BE49-F238E27FC236}">
                <a16:creationId xmlns:a16="http://schemas.microsoft.com/office/drawing/2014/main" id="{8664507E-8F16-6ED7-F87D-91DF9D5205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438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01447-51ED-8DF2-8E81-63058C763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FA8DB-48DA-EB82-CEBD-E638B1651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3D60E-4998-FBDA-3F93-17E1C41B68A6}"/>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#21C – influence, expectations, perceptions, and understanding…publicly available ingredient dataset …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FDA maintains a list of – </a:t>
            </a:r>
          </a:p>
          <a:p>
            <a:pPr marL="1085850" lvl="2" indent="-171450">
              <a:buFont typeface="Arial" panose="020B0604020202020204" pitchFamily="34" charset="0"/>
              <a:buChar char="•"/>
            </a:pPr>
            <a:r>
              <a:rPr lang="en-US" sz="1200" dirty="0">
                <a:effectLst/>
              </a:rPr>
              <a:t>Approximately 4,000 substances in its public database that potentially could be used as ingredients, including -- </a:t>
            </a:r>
          </a:p>
          <a:p>
            <a:pPr marL="1085850" lvl="2" indent="-171450">
              <a:buFont typeface="Arial" panose="020B0604020202020204" pitchFamily="34" charset="0"/>
              <a:buChar char="•"/>
            </a:pPr>
            <a:r>
              <a:rPr lang="en-US" sz="1200" dirty="0">
                <a:effectLst/>
              </a:rPr>
              <a:t>A listing of those no longer authorized for use in food,</a:t>
            </a:r>
          </a:p>
          <a:p>
            <a:pPr marL="1085850" lvl="2" indent="-171450">
              <a:buFont typeface="Arial" panose="020B0604020202020204" pitchFamily="34" charset="0"/>
              <a:buChar char="•"/>
            </a:pPr>
            <a:r>
              <a:rPr lang="en-US" sz="1200" dirty="0">
                <a:effectLst/>
              </a:rPr>
              <a:t>Search the listing for a particular additive and find its technical effect(s) -- </a:t>
            </a:r>
          </a:p>
          <a:p>
            <a:pPr marL="1543050" lvl="3" indent="-171450">
              <a:buFont typeface="Arial" panose="020B0604020202020204" pitchFamily="34" charset="0"/>
              <a:buChar char="•"/>
            </a:pPr>
            <a:r>
              <a:rPr lang="en-US" sz="1200" dirty="0">
                <a:effectLst/>
              </a:rPr>
              <a:t>see “Substances Added to Food Inventory” – formerly EAFUS — https://www.cfsanappsexternal.fda.gov/scripts/fdcc/?set=FoodSubstances</a:t>
            </a:r>
          </a:p>
          <a:p>
            <a:pPr marL="1085850" lvl="2" indent="-171450">
              <a:buFont typeface="Arial" panose="020B0604020202020204" pitchFamily="34" charset="0"/>
              <a:buChar char="•"/>
            </a:pPr>
            <a:r>
              <a:rPr lang="en-US" sz="1200" dirty="0">
                <a:effectLst/>
              </a:rPr>
              <a:t>Here, find – </a:t>
            </a:r>
          </a:p>
          <a:p>
            <a:pPr marL="1543050" lvl="3" indent="-171450">
              <a:buFont typeface="Arial" panose="020B0604020202020204" pitchFamily="34" charset="0"/>
              <a:buChar char="•"/>
            </a:pPr>
            <a:r>
              <a:rPr lang="en-US" sz="1200" dirty="0">
                <a:effectLst/>
              </a:rPr>
              <a:t>Chemical Abstract Service (CAS) Registry Number for the substance or </a:t>
            </a:r>
          </a:p>
          <a:p>
            <a:pPr marL="2000250" lvl="4" indent="-171450">
              <a:buFont typeface="Arial" panose="020B0604020202020204" pitchFamily="34" charset="0"/>
              <a:buChar char="•"/>
            </a:pPr>
            <a:r>
              <a:rPr lang="en-US" sz="1200" dirty="0">
                <a:effectLst/>
              </a:rPr>
              <a:t>Numerical code assigned by FDA to those substances that do not have a CAS Registry Number.</a:t>
            </a:r>
          </a:p>
          <a:p>
            <a:pPr marL="1543050" lvl="3" indent="-171450">
              <a:buFont typeface="Arial" panose="020B0604020202020204" pitchFamily="34" charset="0"/>
              <a:buChar char="•"/>
            </a:pPr>
            <a:r>
              <a:rPr lang="en-US" sz="1200" dirty="0">
                <a:effectLst/>
              </a:rPr>
              <a:t>Substance – </a:t>
            </a:r>
          </a:p>
          <a:p>
            <a:pPr marL="2000250" lvl="4" indent="-171450">
              <a:buFont typeface="Arial" panose="020B0604020202020204" pitchFamily="34" charset="0"/>
              <a:buChar char="•"/>
            </a:pPr>
            <a:r>
              <a:rPr lang="en-US" sz="1200" dirty="0">
                <a:effectLst/>
              </a:rPr>
              <a:t>The name of the ingredient as recognized by FDA..</a:t>
            </a:r>
          </a:p>
          <a:p>
            <a:pPr marL="1543050" lvl="3" indent="-171450">
              <a:buFont typeface="Arial" panose="020B0604020202020204" pitchFamily="34" charset="0"/>
              <a:buChar char="•"/>
            </a:pPr>
            <a:r>
              <a:rPr lang="en-US" sz="1200" dirty="0">
                <a:effectLst/>
              </a:rPr>
              <a:t>Used for – technical effect – </a:t>
            </a:r>
          </a:p>
          <a:p>
            <a:pPr marL="2000250" lvl="4" indent="-171450">
              <a:buFont typeface="Arial" panose="020B0604020202020204" pitchFamily="34" charset="0"/>
              <a:buChar char="•"/>
            </a:pPr>
            <a:r>
              <a:rPr lang="en-US" sz="1200" dirty="0">
                <a:effectLst/>
              </a:rPr>
              <a:t>The physical or technical effect(s) the substance has in or on food; see 21 CFR 170.3(o) for definitions..</a:t>
            </a:r>
          </a:p>
          <a:p>
            <a:pPr marL="1543050" lvl="3" indent="-171450">
              <a:buFont typeface="Arial" panose="020B0604020202020204" pitchFamily="34" charset="0"/>
              <a:buChar char="•"/>
            </a:pPr>
            <a:r>
              <a:rPr lang="en-US" sz="1200" dirty="0">
                <a:effectLst/>
              </a:rPr>
              <a:t>21 CFR  -- </a:t>
            </a:r>
          </a:p>
          <a:p>
            <a:pPr marL="2000250" lvl="4" indent="-171450">
              <a:buFont typeface="Arial" panose="020B0604020202020204" pitchFamily="34" charset="0"/>
              <a:buChar char="•"/>
            </a:pPr>
            <a:r>
              <a:rPr lang="en-US" sz="1200" dirty="0">
                <a:effectLst/>
              </a:rPr>
              <a:t>The Code of Federal Regulations where the item is listed.  </a:t>
            </a:r>
          </a:p>
          <a:p>
            <a:pPr marL="1543050" lvl="3" indent="-171450">
              <a:buFont typeface="Arial" panose="020B0604020202020204" pitchFamily="34" charset="0"/>
              <a:buChar char="•"/>
            </a:pPr>
            <a:r>
              <a:rPr lang="en-US" sz="1200" dirty="0">
                <a:effectLst/>
              </a:rPr>
              <a:t>Flavor and Extract Manufacturers Association (FEMA) – </a:t>
            </a:r>
          </a:p>
          <a:p>
            <a:pPr marL="2000250" lvl="4" indent="-171450">
              <a:buFont typeface="Arial" panose="020B0604020202020204" pitchFamily="34" charset="0"/>
              <a:buChar char="•"/>
            </a:pPr>
            <a:r>
              <a:rPr lang="en-US" sz="1200" dirty="0">
                <a:effectLst/>
              </a:rPr>
              <a:t>This organization has established expert panels to evaluate and make independent determinations on the GRAS – Generally Recognized as Safe – stat us flavoring substances.</a:t>
            </a:r>
          </a:p>
          <a:p>
            <a:pPr marL="2000250" lvl="4" indent="-171450">
              <a:buFont typeface="Arial" panose="020B0604020202020204" pitchFamily="34" charset="0"/>
              <a:buChar char="•"/>
            </a:pPr>
            <a:r>
              <a:rPr lang="en-US" sz="1200" dirty="0">
                <a:effectLst/>
              </a:rPr>
              <a:t>The FEMA number is provided here as a reference to FEMA’s GRAS assessments.</a:t>
            </a:r>
          </a:p>
          <a:p>
            <a:pPr marL="1543050" lvl="3" indent="-171450">
              <a:buFont typeface="Arial" panose="020B0604020202020204" pitchFamily="34" charset="0"/>
              <a:buChar char="•"/>
            </a:pPr>
            <a:r>
              <a:rPr lang="en-US" sz="1200" dirty="0">
                <a:effectLst/>
              </a:rPr>
              <a:t>Joint Expert Committee on Food Additives (JECFA) –</a:t>
            </a:r>
          </a:p>
          <a:p>
            <a:pPr marL="2000250" lvl="4" indent="-171450">
              <a:buFont typeface="Arial" panose="020B0604020202020204" pitchFamily="34" charset="0"/>
              <a:buChar char="•"/>
            </a:pPr>
            <a:r>
              <a:rPr lang="en-US" sz="1200" dirty="0">
                <a:effectLst/>
              </a:rPr>
              <a:t>An international expert scientific committee that is administered jointly by the Food and Agriculture Organization of the United Nations (FAO) and the World Health Organization (WHO).</a:t>
            </a:r>
          </a:p>
          <a:p>
            <a:pPr marL="1543050" lvl="3" indent="-171450">
              <a:buFont typeface="Arial" panose="020B0604020202020204" pitchFamily="34" charset="0"/>
              <a:buChar char="•"/>
            </a:pPr>
            <a:r>
              <a:rPr lang="en-US" sz="1200" dirty="0">
                <a:effectLst/>
              </a:rPr>
              <a:t>Color Additives – </a:t>
            </a:r>
          </a:p>
          <a:p>
            <a:pPr marL="2000250" lvl="4" indent="-171450">
              <a:buFont typeface="Arial" panose="020B0604020202020204" pitchFamily="34" charset="0"/>
              <a:buChar char="•"/>
            </a:pPr>
            <a:r>
              <a:rPr lang="en-US" sz="1200" dirty="0">
                <a:effectLst/>
              </a:rPr>
              <a:t>For a substance to be used as a color additive in the US, it must be authorized by a regulation in 21 CFR Part 73, 74, or 82. </a:t>
            </a:r>
          </a:p>
          <a:p>
            <a:pPr marL="1543050" lvl="3" indent="-171450">
              <a:buFont typeface="Arial" panose="020B0604020202020204" pitchFamily="34" charset="0"/>
              <a:buChar char="•"/>
            </a:pPr>
            <a:r>
              <a:rPr lang="en-US" sz="1200" dirty="0">
                <a:effectLst/>
              </a:rPr>
              <a:t>Page last updated: </a:t>
            </a:r>
          </a:p>
          <a:p>
            <a:pPr marL="2000250" lvl="4" indent="-171450">
              <a:buFont typeface="Arial" panose="020B0604020202020204" pitchFamily="34" charset="0"/>
              <a:buChar char="•"/>
            </a:pPr>
            <a:r>
              <a:rPr lang="en-US" sz="1200" dirty="0">
                <a:effectLst/>
              </a:rPr>
              <a:t>Date (e.g., 12/22/2023).</a:t>
            </a:r>
          </a:p>
          <a:p>
            <a:pPr marL="1543050" lvl="3" indent="-171450">
              <a:buFont typeface="Arial" panose="020B0604020202020204" pitchFamily="34" charset="0"/>
              <a:buChar char="•"/>
            </a:pPr>
            <a:r>
              <a:rPr lang="en-US" sz="1200" dirty="0">
                <a:effectLst/>
              </a:rPr>
              <a:t>Language Assistance Available – </a:t>
            </a:r>
          </a:p>
          <a:p>
            <a:pPr marL="2000250" lvl="4" indent="-171450">
              <a:buFont typeface="Arial" panose="020B0604020202020204" pitchFamily="34" charset="0"/>
              <a:buChar char="•"/>
            </a:pPr>
            <a:r>
              <a:rPr lang="en-US" sz="1200" dirty="0">
                <a:effectLst/>
              </a:rPr>
              <a:t>At least 17 options</a:t>
            </a:r>
          </a:p>
          <a:p>
            <a:pPr marL="628650" lvl="1" indent="-171450">
              <a:buFont typeface="Arial" panose="020B0604020202020204" pitchFamily="34" charset="0"/>
              <a:buChar char="•"/>
            </a:pPr>
            <a:r>
              <a:rPr lang="en-US" sz="1200" dirty="0">
                <a:effectLst/>
              </a:rPr>
              <a:t>On Class Notes, see also a copy of the actual page when searching “glycerin.”</a:t>
            </a:r>
          </a:p>
          <a:p>
            <a:pPr marL="628650" lvl="1" indent="-171450">
              <a:buFont typeface="Arial" panose="020B0604020202020204" pitchFamily="34" charset="0"/>
              <a:buChar char="•"/>
            </a:pPr>
            <a:endParaRPr lang="en-US" sz="1200" dirty="0">
              <a:effectLst/>
            </a:endParaRPr>
          </a:p>
          <a:p>
            <a:pPr marL="457200" lvl="1" indent="0">
              <a:buFont typeface="Arial" panose="020B0604020202020204" pitchFamily="34" charset="0"/>
              <a:buNone/>
            </a:pPr>
            <a:r>
              <a:rPr lang="en-US" sz="1200" dirty="0">
                <a:effectLst/>
              </a:rPr>
              <a:t>  </a:t>
            </a:r>
          </a:p>
          <a:p>
            <a:pPr marL="3371850" lvl="7"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a:p>
            <a:pPr marL="457200" lvl="1" indent="0">
              <a:buFont typeface="Arial" panose="020B0604020202020204" pitchFamily="34" charset="0"/>
              <a:buNone/>
            </a:pPr>
            <a:endParaRPr lang="en-US" sz="1200" dirty="0">
              <a:effectLst/>
            </a:endParaRPr>
          </a:p>
          <a:p>
            <a:pPr marL="457200" lvl="1" indent="0">
              <a:buFont typeface="Arial" panose="020B0604020202020204" pitchFamily="34" charset="0"/>
              <a:buNone/>
            </a:pPr>
            <a:endParaRPr lang="en-US" sz="1200" dirty="0">
              <a:effectLst/>
            </a:endParaRPr>
          </a:p>
        </p:txBody>
      </p:sp>
      <p:sp>
        <p:nvSpPr>
          <p:cNvPr id="4" name="Slide Number Placeholder 3">
            <a:extLst>
              <a:ext uri="{FF2B5EF4-FFF2-40B4-BE49-F238E27FC236}">
                <a16:creationId xmlns:a16="http://schemas.microsoft.com/office/drawing/2014/main" id="{ACFB9B50-01BA-469C-3102-910B52C2AD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22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ACC7-8087-27C7-A0AD-E35EF2641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49537-2C8F-723C-1AF8-34807C17F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24D60-A6E4-59B5-B413-5057F6FD1596}"/>
              </a:ext>
            </a:extLst>
          </p:cNvPr>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#22C – influence, expectations, perceptions, and understanding…reasons for use and effects of ingredient…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Food ingredients are used for a variety of reasons, including to – </a:t>
            </a:r>
          </a:p>
          <a:p>
            <a:pPr marL="1085850" lvl="2" indent="-171450">
              <a:buFont typeface="Arial" panose="020B0604020202020204" pitchFamily="34" charset="0"/>
              <a:buChar char="•"/>
            </a:pPr>
            <a:r>
              <a:rPr lang="en-US" sz="1200" dirty="0">
                <a:effectLst/>
              </a:rPr>
              <a:t>Support nutrition delivery; </a:t>
            </a:r>
          </a:p>
          <a:p>
            <a:pPr marL="1085850" lvl="2" indent="-171450">
              <a:buFont typeface="Arial" panose="020B0604020202020204" pitchFamily="34" charset="0"/>
              <a:buChar char="•"/>
            </a:pPr>
            <a:r>
              <a:rPr lang="en-US" sz="1200" dirty="0">
                <a:effectLst/>
              </a:rPr>
              <a:t>Maintain product quality and freshness; </a:t>
            </a:r>
          </a:p>
          <a:p>
            <a:pPr marL="1085850" lvl="2" indent="-171450">
              <a:buFont typeface="Arial" panose="020B0604020202020204" pitchFamily="34" charset="0"/>
              <a:buChar char="•"/>
            </a:pPr>
            <a:r>
              <a:rPr lang="en-US" sz="1200" dirty="0">
                <a:effectLst/>
              </a:rPr>
              <a:t>Prevent spoilage during transport, storage, and sale; </a:t>
            </a:r>
          </a:p>
          <a:p>
            <a:pPr marL="1085850" lvl="2" indent="-171450">
              <a:buFont typeface="Arial" panose="020B0604020202020204" pitchFamily="34" charset="0"/>
              <a:buChar char="•"/>
            </a:pPr>
            <a:r>
              <a:rPr lang="en-US" sz="1200" dirty="0">
                <a:effectLst/>
              </a:rPr>
              <a:t>Make foods more appealing; </a:t>
            </a:r>
          </a:p>
          <a:p>
            <a:pPr marL="1085850" lvl="2" indent="-171450">
              <a:buFont typeface="Arial" panose="020B0604020202020204" pitchFamily="34" charset="0"/>
              <a:buChar char="•"/>
            </a:pPr>
            <a:r>
              <a:rPr lang="en-US" sz="1200" dirty="0">
                <a:effectLst/>
              </a:rPr>
              <a:t>Ensure that familiar foods have consistent qualities; </a:t>
            </a:r>
          </a:p>
          <a:p>
            <a:pPr marL="1085850" lvl="2" indent="-171450">
              <a:buFont typeface="Arial" panose="020B0604020202020204" pitchFamily="34" charset="0"/>
              <a:buChar char="•"/>
            </a:pPr>
            <a:r>
              <a:rPr lang="en-US" sz="1200" dirty="0">
                <a:effectLst/>
              </a:rPr>
              <a:t>Extend self-life and prevent food waste; </a:t>
            </a:r>
          </a:p>
          <a:p>
            <a:pPr marL="1085850" lvl="2" indent="-171450">
              <a:buFont typeface="Arial" panose="020B0604020202020204" pitchFamily="34" charset="0"/>
              <a:buChar char="•"/>
            </a:pPr>
            <a:r>
              <a:rPr lang="en-US" sz="1200" dirty="0">
                <a:effectLst/>
              </a:rPr>
              <a:t>Make some foods more affordable; and </a:t>
            </a:r>
          </a:p>
          <a:p>
            <a:pPr marL="1085850" lvl="2" indent="-171450">
              <a:buFont typeface="Arial" panose="020B0604020202020204" pitchFamily="34" charset="0"/>
              <a:buChar char="•"/>
            </a:pPr>
            <a:r>
              <a:rPr lang="en-US" sz="1200" dirty="0">
                <a:effectLst/>
              </a:rPr>
              <a:t>To aid in the processing and preparation of foods.</a:t>
            </a:r>
          </a:p>
          <a:p>
            <a:pPr marL="628650" lvl="1" indent="-171450">
              <a:buFont typeface="Arial" panose="020B0604020202020204" pitchFamily="34" charset="0"/>
              <a:buChar char="•"/>
            </a:pPr>
            <a:r>
              <a:rPr lang="en-US" sz="1200" dirty="0">
                <a:effectLst/>
              </a:rPr>
              <a:t>Ingredients can impact health -- </a:t>
            </a:r>
          </a:p>
          <a:p>
            <a:pPr marL="1085850" lvl="2" indent="-171450">
              <a:buFont typeface="Arial" panose="020B0604020202020204" pitchFamily="34" charset="0"/>
              <a:buChar char="•"/>
            </a:pPr>
            <a:r>
              <a:rPr lang="en-US" sz="1200" dirty="0">
                <a:effectLst/>
              </a:rPr>
              <a:t>Some may be healthful or unhealthful to people with medical limitations --  </a:t>
            </a:r>
          </a:p>
          <a:p>
            <a:pPr marL="1543050" lvl="3" indent="-171450">
              <a:buFont typeface="Arial" panose="020B0604020202020204" pitchFamily="34" charset="0"/>
              <a:buChar char="•"/>
            </a:pPr>
            <a:r>
              <a:rPr lang="en-US" sz="1200" dirty="0">
                <a:effectLst/>
              </a:rPr>
              <a:t>Table salt (sodium chloride composed of two minerals, sodium at 40 %  and chloride at 60 %) -- </a:t>
            </a:r>
          </a:p>
          <a:p>
            <a:pPr marL="2000250" lvl="4" indent="-171450">
              <a:buFont typeface="Arial" panose="020B0604020202020204" pitchFamily="34" charset="0"/>
              <a:buChar char="•"/>
            </a:pPr>
            <a:r>
              <a:rPr lang="en-US" sz="1200" dirty="0">
                <a:effectLst/>
              </a:rPr>
              <a:t>Plays a role in enhancing the flavors in foods.  </a:t>
            </a:r>
          </a:p>
          <a:p>
            <a:pPr marL="2000250" lvl="4" indent="-171450">
              <a:buFont typeface="Arial" panose="020B0604020202020204" pitchFamily="34" charset="0"/>
              <a:buChar char="•"/>
            </a:pPr>
            <a:r>
              <a:rPr lang="en-US" sz="1200" dirty="0">
                <a:effectLst/>
              </a:rPr>
              <a:t>It is the sodium that is detrimental to health</a:t>
            </a:r>
          </a:p>
          <a:p>
            <a:pPr marL="2457450" lvl="5" indent="-171450">
              <a:buFont typeface="Arial" panose="020B0604020202020204" pitchFamily="34" charset="0"/>
              <a:buChar char="•"/>
            </a:pPr>
            <a:r>
              <a:rPr lang="en-US" sz="1200" dirty="0">
                <a:effectLst/>
              </a:rPr>
              <a:t>People with high blood pressure or heart disease are at higher risk for elevating blood pressure with too much sodium.  </a:t>
            </a:r>
          </a:p>
          <a:p>
            <a:pPr marL="2457450" lvl="5" indent="-171450">
              <a:buFont typeface="Arial" panose="020B0604020202020204" pitchFamily="34" charset="0"/>
              <a:buChar char="•"/>
            </a:pPr>
            <a:r>
              <a:rPr lang="en-US" sz="1200" dirty="0">
                <a:effectLst/>
              </a:rPr>
              <a:t>Most healthy adults should try to eat less than 2,300 mg of sodium per day.  </a:t>
            </a:r>
          </a:p>
          <a:p>
            <a:pPr marL="2457450" lvl="5" indent="-171450">
              <a:buFont typeface="Arial" panose="020B0604020202020204" pitchFamily="34" charset="0"/>
              <a:buChar char="•"/>
            </a:pPr>
            <a:r>
              <a:rPr lang="en-US" sz="1200" dirty="0">
                <a:effectLst/>
              </a:rPr>
              <a:t>African Americans, middle-aged and older adults, and people with high blood pressure, diabetes, and/or kidney disease should eat less than 1,500 mg of sodium each day.  </a:t>
            </a:r>
          </a:p>
          <a:p>
            <a:pPr marL="2000250" lvl="4" indent="-171450">
              <a:buFont typeface="Arial" panose="020B0604020202020204" pitchFamily="34" charset="0"/>
              <a:buChar char="•"/>
            </a:pPr>
            <a:r>
              <a:rPr lang="en-US" sz="1200" dirty="0">
                <a:effectLst/>
              </a:rPr>
              <a:t>In the body of humans (and possibly animals) the proteolytic processing of the epithelial sodium channel (i.e.,  proteolyzed ENaC) is believed to function as the human salt tase receptor.  </a:t>
            </a:r>
          </a:p>
          <a:p>
            <a:pPr marL="2457450" lvl="5" indent="-171450">
              <a:buFont typeface="Arial" panose="020B0604020202020204" pitchFamily="34" charset="0"/>
              <a:buChar char="•"/>
            </a:pPr>
            <a:r>
              <a:rPr lang="en-US" sz="1200" dirty="0">
                <a:effectLst/>
              </a:rPr>
              <a:t>Thus, if sodium was replaced by potassium and combined with chloride, the new “ingredient” becomes a sodium substitute that works exactly like sodium chloride and is known to be more environmentally friendly than sodium chloride in helping plants grow. </a:t>
            </a:r>
          </a:p>
          <a:p>
            <a:pPr marL="1543050" lvl="3" indent="-171450">
              <a:buFont typeface="Arial" panose="020B0604020202020204" pitchFamily="34" charset="0"/>
              <a:buChar char="•"/>
            </a:pPr>
            <a:r>
              <a:rPr lang="en-US" sz="1200" dirty="0">
                <a:effectLst/>
              </a:rPr>
              <a:t>Sugar or sucrose – </a:t>
            </a:r>
          </a:p>
          <a:p>
            <a:pPr marL="2000250" lvl="4" indent="-171450">
              <a:buFont typeface="Arial" panose="020B0604020202020204" pitchFamily="34" charset="0"/>
              <a:buChar char="•"/>
            </a:pPr>
            <a:r>
              <a:rPr lang="en-US" sz="1200" dirty="0">
                <a:effectLst/>
              </a:rPr>
              <a:t>Best known for the sweetness it brings to food.  </a:t>
            </a:r>
          </a:p>
          <a:p>
            <a:pPr marL="2000250" lvl="4" indent="-171450">
              <a:buFont typeface="Arial" panose="020B0604020202020204" pitchFamily="34" charset="0"/>
              <a:buChar char="•"/>
            </a:pPr>
            <a:r>
              <a:rPr lang="en-US" sz="1200" dirty="0">
                <a:effectLst/>
              </a:rPr>
              <a:t>It provides texture and structure to baked goods; </a:t>
            </a:r>
          </a:p>
          <a:p>
            <a:pPr marL="2457450" lvl="5" indent="-171450">
              <a:buFont typeface="Arial" panose="020B0604020202020204" pitchFamily="34" charset="0"/>
              <a:buChar char="•"/>
            </a:pPr>
            <a:r>
              <a:rPr lang="en-US" sz="1200" dirty="0">
                <a:effectLst/>
              </a:rPr>
              <a:t>Certain sugars like glucose react with proteins to create desirable flavors and the brown color through a process known as the Maillard reaction. </a:t>
            </a:r>
          </a:p>
          <a:p>
            <a:pPr marL="2000250" lvl="4" indent="-171450">
              <a:buFont typeface="Arial" panose="020B0604020202020204" pitchFamily="34" charset="0"/>
              <a:buChar char="•"/>
            </a:pPr>
            <a:r>
              <a:rPr lang="en-US" sz="1200" dirty="0">
                <a:effectLst/>
              </a:rPr>
              <a:t>It can negatively impact diabetes, gout, obesity, high blood pressure, heart attack, stoke, cancer, asthma, tooth decay, depression, and early death outcomes.  </a:t>
            </a:r>
          </a:p>
          <a:p>
            <a:pPr marL="2000250" lvl="4" indent="-171450">
              <a:buFont typeface="Arial" panose="020B0604020202020204" pitchFamily="34" charset="0"/>
              <a:buChar char="•"/>
            </a:pPr>
            <a:r>
              <a:rPr lang="en-US" sz="1200" dirty="0">
                <a:effectLst/>
              </a:rPr>
              <a:t>Natural and artificial high intensity sweeteners bind to taste receptors of “buds” on the tongue (T1R2+T1R3)</a:t>
            </a:r>
          </a:p>
          <a:p>
            <a:pPr marL="2457450" lvl="5" indent="-171450">
              <a:buFont typeface="Arial" panose="020B0604020202020204" pitchFamily="34" charset="0"/>
              <a:buChar char="•"/>
            </a:pPr>
            <a:r>
              <a:rPr lang="en-US" sz="1200" dirty="0">
                <a:effectLst/>
              </a:rPr>
              <a:t>Natural sweeteners bind to different portions of the buds than the artificial sweeteners; </a:t>
            </a:r>
          </a:p>
          <a:p>
            <a:pPr marL="2914650" lvl="6" indent="-171450">
              <a:buFont typeface="Arial" panose="020B0604020202020204" pitchFamily="34" charset="0"/>
              <a:buChar char="•"/>
            </a:pPr>
            <a:r>
              <a:rPr lang="en-US" sz="1200" dirty="0">
                <a:effectLst/>
              </a:rPr>
              <a:t>This is the reason different levels of sweetness result based on the artificial sweetener. </a:t>
            </a:r>
          </a:p>
          <a:p>
            <a:pPr marL="2457450" lvl="5" indent="-171450">
              <a:buFont typeface="Arial" panose="020B0604020202020204" pitchFamily="34" charset="0"/>
              <a:buChar char="•"/>
            </a:pPr>
            <a:r>
              <a:rPr lang="en-US" sz="1200" dirty="0">
                <a:effectLst/>
              </a:rPr>
              <a:t>Artificial sweeteners (sugar substitutes) formally approved and named as artificial sweeteners by FDA and included within the regulations with specific limitations on use include:</a:t>
            </a:r>
          </a:p>
          <a:p>
            <a:pPr marL="2914650" lvl="6" indent="-171450">
              <a:buFont typeface="Arial" panose="020B0604020202020204" pitchFamily="34" charset="0"/>
              <a:buChar char="•"/>
            </a:pPr>
            <a:r>
              <a:rPr lang="en-US" sz="1200" dirty="0">
                <a:effectLst/>
              </a:rPr>
              <a:t>Acesulfame potassium (Sweet One, Sunett).</a:t>
            </a:r>
          </a:p>
          <a:p>
            <a:pPr marL="2914650" lvl="6" indent="-171450">
              <a:buFont typeface="Arial" panose="020B0604020202020204" pitchFamily="34" charset="0"/>
              <a:buChar char="•"/>
            </a:pPr>
            <a:r>
              <a:rPr lang="en-US" sz="1200" dirty="0">
                <a:effectLst/>
              </a:rPr>
              <a:t>Advantame.</a:t>
            </a:r>
          </a:p>
          <a:p>
            <a:pPr marL="2914650" lvl="6" indent="-171450">
              <a:buFont typeface="Arial" panose="020B0604020202020204" pitchFamily="34" charset="0"/>
              <a:buChar char="•"/>
            </a:pPr>
            <a:r>
              <a:rPr lang="en-US" sz="1200" dirty="0">
                <a:effectLst/>
              </a:rPr>
              <a:t>Aspartame (NutraSweet, Equal).</a:t>
            </a:r>
          </a:p>
          <a:p>
            <a:pPr marL="2914650" lvl="6" indent="-171450">
              <a:buFont typeface="Arial" panose="020B0604020202020204" pitchFamily="34" charset="0"/>
              <a:buChar char="•"/>
            </a:pPr>
            <a:r>
              <a:rPr lang="en-US" sz="1200" dirty="0">
                <a:effectLst/>
              </a:rPr>
              <a:t>Neotame (Newtame).</a:t>
            </a:r>
          </a:p>
          <a:p>
            <a:pPr marL="2914650" lvl="6" indent="-171450">
              <a:buFont typeface="Arial" panose="020B0604020202020204" pitchFamily="34" charset="0"/>
              <a:buChar char="•"/>
            </a:pPr>
            <a:r>
              <a:rPr lang="en-US" sz="1200" dirty="0">
                <a:effectLst/>
              </a:rPr>
              <a:t>Saccharin (Sweet'N Low).</a:t>
            </a:r>
          </a:p>
          <a:p>
            <a:pPr marL="2914650" lvl="6" indent="-171450">
              <a:buFont typeface="Arial" panose="020B0604020202020204" pitchFamily="34" charset="0"/>
              <a:buChar char="•"/>
            </a:pPr>
            <a:r>
              <a:rPr lang="en-US" sz="1200" dirty="0">
                <a:effectLst/>
              </a:rPr>
              <a:t>Sucralose (Splenda).</a:t>
            </a:r>
          </a:p>
          <a:p>
            <a:pPr marL="2457450" lvl="5" indent="-171450">
              <a:buFont typeface="Arial" panose="020B0604020202020204" pitchFamily="34" charset="0"/>
              <a:buChar char="•"/>
            </a:pPr>
            <a:r>
              <a:rPr lang="en-US" sz="1200" dirty="0">
                <a:effectLst/>
              </a:rPr>
              <a:t>Sweeteners not formally approved by FDA but permitted – </a:t>
            </a:r>
          </a:p>
          <a:p>
            <a:pPr marL="2914650" lvl="6" indent="-171450">
              <a:buFont typeface="Arial" panose="020B0604020202020204" pitchFamily="34" charset="0"/>
              <a:buChar char="•"/>
            </a:pPr>
            <a:r>
              <a:rPr lang="en-US" sz="1200" dirty="0">
                <a:effectLst/>
              </a:rPr>
              <a:t>Luo </a:t>
            </a:r>
            <a:r>
              <a:rPr lang="en-US" sz="1200" dirty="0" err="1">
                <a:effectLst/>
              </a:rPr>
              <a:t>han</a:t>
            </a:r>
            <a:r>
              <a:rPr lang="en-US" sz="1200" dirty="0">
                <a:effectLst/>
              </a:rPr>
              <a:t> </a:t>
            </a:r>
            <a:r>
              <a:rPr lang="en-US" sz="1200" dirty="0" err="1">
                <a:effectLst/>
              </a:rPr>
              <a:t>guo</a:t>
            </a:r>
            <a:r>
              <a:rPr lang="en-US" sz="1200" dirty="0">
                <a:effectLst/>
              </a:rPr>
              <a:t> (Monk Fruit in the Raw).</a:t>
            </a:r>
          </a:p>
          <a:p>
            <a:pPr marL="2914650" lvl="6" indent="-171450">
              <a:buFont typeface="Arial" panose="020B0604020202020204" pitchFamily="34" charset="0"/>
              <a:buChar char="•"/>
            </a:pPr>
            <a:r>
              <a:rPr lang="en-US" sz="1200" dirty="0">
                <a:effectLst/>
              </a:rPr>
              <a:t>Purified stevia leaf extracts (</a:t>
            </a:r>
            <a:r>
              <a:rPr lang="en-US" sz="1200" dirty="0" err="1">
                <a:effectLst/>
              </a:rPr>
              <a:t>Truvia</a:t>
            </a:r>
            <a:r>
              <a:rPr lang="en-US" sz="1200" dirty="0">
                <a:effectLst/>
              </a:rPr>
              <a:t>, </a:t>
            </a:r>
            <a:r>
              <a:rPr lang="en-US" sz="1200" dirty="0" err="1">
                <a:effectLst/>
              </a:rPr>
              <a:t>PureVia</a:t>
            </a:r>
            <a:r>
              <a:rPr lang="en-US" sz="1200" dirty="0">
                <a:effectLst/>
              </a:rPr>
              <a:t>, others).</a:t>
            </a:r>
          </a:p>
          <a:p>
            <a:pPr marL="2457450" lvl="5" indent="-171450">
              <a:buFont typeface="Arial" panose="020B0604020202020204" pitchFamily="34" charset="0"/>
              <a:buChar char="•"/>
            </a:pPr>
            <a:r>
              <a:rPr lang="en-US" sz="1200" dirty="0">
                <a:effectLst/>
              </a:rPr>
              <a:t>Other countries, such as those in the European Union, have more sugar substitute options than does the US.</a:t>
            </a:r>
          </a:p>
          <a:p>
            <a:pPr marL="2457450" lvl="5" indent="-171450">
              <a:buFont typeface="Arial" panose="020B0604020202020204" pitchFamily="34" charset="0"/>
              <a:buChar char="•"/>
            </a:pPr>
            <a:r>
              <a:rPr lang="en-US" sz="1200" dirty="0">
                <a:effectLst/>
              </a:rPr>
              <a:t>The FDA allows product-makers to use sugar alcohols – </a:t>
            </a:r>
          </a:p>
          <a:p>
            <a:pPr marL="2914650" lvl="6" indent="-171450">
              <a:buFont typeface="Arial" panose="020B0604020202020204" pitchFamily="34" charset="0"/>
              <a:buChar char="•"/>
            </a:pPr>
            <a:r>
              <a:rPr lang="en-US" sz="1200" dirty="0">
                <a:effectLst/>
              </a:rPr>
              <a:t>Erythritol,</a:t>
            </a:r>
          </a:p>
          <a:p>
            <a:pPr marL="2914650" lvl="6" indent="-171450">
              <a:buFont typeface="Arial" panose="020B0604020202020204" pitchFamily="34" charset="0"/>
              <a:buChar char="•"/>
            </a:pPr>
            <a:r>
              <a:rPr lang="en-US" sz="1200" dirty="0">
                <a:effectLst/>
              </a:rPr>
              <a:t>Lactitol,</a:t>
            </a:r>
          </a:p>
          <a:p>
            <a:pPr marL="2914650" lvl="6" indent="-171450">
              <a:buFont typeface="Arial" panose="020B0604020202020204" pitchFamily="34" charset="0"/>
              <a:buChar char="•"/>
            </a:pPr>
            <a:r>
              <a:rPr lang="en-US" sz="1200" dirty="0">
                <a:effectLst/>
              </a:rPr>
              <a:t>Maltitol,</a:t>
            </a:r>
          </a:p>
          <a:p>
            <a:pPr marL="2914650" lvl="6" indent="-171450">
              <a:buFont typeface="Arial" panose="020B0604020202020204" pitchFamily="34" charset="0"/>
              <a:buChar char="•"/>
            </a:pPr>
            <a:r>
              <a:rPr lang="en-US" sz="1200" dirty="0">
                <a:effectLst/>
              </a:rPr>
              <a:t>Mannitol (which requires the label to state “excess consumption may have a laxative effect), </a:t>
            </a:r>
          </a:p>
          <a:p>
            <a:pPr marL="2914650" lvl="6" indent="-171450">
              <a:buFont typeface="Arial" panose="020B0604020202020204" pitchFamily="34" charset="0"/>
              <a:buChar char="•"/>
            </a:pPr>
            <a:r>
              <a:rPr lang="en-US" sz="1200" dirty="0">
                <a:effectLst/>
              </a:rPr>
              <a:t>Sorbitol (which requires the label to state “excess consumption may have a laxative effect), and</a:t>
            </a:r>
          </a:p>
          <a:p>
            <a:pPr marL="2914650" lvl="6" indent="-171450">
              <a:buFont typeface="Arial" panose="020B0604020202020204" pitchFamily="34" charset="0"/>
              <a:buChar char="•"/>
            </a:pPr>
            <a:r>
              <a:rPr lang="en-US" sz="1200" dirty="0">
                <a:effectLst/>
              </a:rPr>
              <a:t>Xylitol</a:t>
            </a:r>
          </a:p>
          <a:p>
            <a:pPr marL="2457450" lvl="5" indent="-171450">
              <a:buFont typeface="Arial" panose="020B0604020202020204" pitchFamily="34" charset="0"/>
              <a:buChar char="•"/>
            </a:pPr>
            <a:r>
              <a:rPr lang="en-US" sz="1200" dirty="0">
                <a:effectLst/>
              </a:rPr>
              <a:t>If you're living with a rare genetic disease called phenylketonuria. Foods and drinks with aspartame can lead to serious health problems.</a:t>
            </a:r>
          </a:p>
          <a:p>
            <a:pPr marL="2457450" lvl="5" indent="-171450">
              <a:buFont typeface="Arial" panose="020B0604020202020204" pitchFamily="34" charset="0"/>
              <a:buChar char="•"/>
            </a:pPr>
            <a:r>
              <a:rPr lang="en-US" sz="1200" dirty="0">
                <a:effectLst/>
              </a:rPr>
              <a:t>If you have a bowel disease. Using sugar substitutes might make your symptoms flare up.</a:t>
            </a:r>
          </a:p>
          <a:p>
            <a:pPr marL="2457450" lvl="5" indent="-171450">
              <a:buFont typeface="Arial" panose="020B0604020202020204" pitchFamily="34" charset="0"/>
              <a:buChar char="•"/>
            </a:pPr>
            <a:r>
              <a:rPr lang="en-US" sz="1200" dirty="0">
                <a:effectLst/>
              </a:rPr>
              <a:t>Dietary guidelines for Americans say adults shouldn't give sugar substitutes to children under 2 years old. In general, experts need to do more studies to learn what long-term health effects sugar substitutes might have on children. Most studies have looked at the effects in adults.</a:t>
            </a:r>
          </a:p>
          <a:p>
            <a:pPr marL="2457450" lvl="5" indent="-171450">
              <a:buFont typeface="Arial" panose="020B0604020202020204" pitchFamily="34" charset="0"/>
              <a:buChar char="•"/>
            </a:pPr>
            <a:r>
              <a:rPr lang="en-US" sz="1200" dirty="0">
                <a:effectLst/>
              </a:rPr>
              <a:t>Health benefits linked to sugar substitutes</a:t>
            </a:r>
          </a:p>
          <a:p>
            <a:pPr marL="2914650" lvl="6" indent="-171450">
              <a:buFont typeface="Arial" panose="020B0604020202020204" pitchFamily="34" charset="0"/>
              <a:buChar char="•"/>
            </a:pPr>
            <a:r>
              <a:rPr lang="en-US" sz="1200" dirty="0">
                <a:effectLst/>
              </a:rPr>
              <a:t>If you replace added sugar with sugar substitutes, it could lower your risk of getting tooth decay and cavities.</a:t>
            </a:r>
          </a:p>
          <a:p>
            <a:pPr marL="2914650" lvl="6" indent="-171450">
              <a:buFont typeface="Arial" panose="020B0604020202020204" pitchFamily="34" charset="0"/>
              <a:buChar char="•"/>
            </a:pPr>
            <a:r>
              <a:rPr lang="en-US" sz="1200" dirty="0">
                <a:effectLst/>
              </a:rPr>
              <a:t>Sugar substitutes also don't raise the level of sugar in the blood.</a:t>
            </a:r>
          </a:p>
          <a:p>
            <a:pPr marL="2914650" lvl="6" indent="-171450">
              <a:buFont typeface="Arial" panose="020B0604020202020204" pitchFamily="34" charset="0"/>
              <a:buChar char="•"/>
            </a:pPr>
            <a:r>
              <a:rPr lang="en-US" sz="1200" dirty="0">
                <a:effectLst/>
              </a:rPr>
              <a:t>For adults and children with overweight or obesity, sugar substitutes also might help manage weight in the short term. That's because sugar substitutes often are low in calories or have no calories. But it's not clear whether sugar substitutes can help people manage their weight over the long term.</a:t>
            </a:r>
          </a:p>
          <a:p>
            <a:pPr marL="2914650" lvl="6" indent="-171450">
              <a:buFont typeface="Arial" panose="020B0604020202020204" pitchFamily="34" charset="0"/>
              <a:buChar char="•"/>
            </a:pPr>
            <a:r>
              <a:rPr lang="en-US" sz="1200" dirty="0">
                <a:effectLst/>
              </a:rPr>
              <a:t>Over time, it's most important to eat a healthy diet and get exercise.</a:t>
            </a:r>
          </a:p>
          <a:p>
            <a:pPr marL="2457450" lvl="5" indent="-171450">
              <a:buFont typeface="Arial" panose="020B0604020202020204" pitchFamily="34" charset="0"/>
              <a:buChar char="•"/>
            </a:pPr>
            <a:r>
              <a:rPr lang="en-US" sz="1200" dirty="0">
                <a:effectLst/>
              </a:rPr>
              <a:t>Health concerns linked to sugar substitutes</a:t>
            </a:r>
          </a:p>
          <a:p>
            <a:pPr marL="2914650" lvl="6" indent="-171450">
              <a:buFont typeface="Arial" panose="020B0604020202020204" pitchFamily="34" charset="0"/>
              <a:buChar char="•"/>
            </a:pPr>
            <a:r>
              <a:rPr lang="en-US" sz="1200" dirty="0">
                <a:effectLst/>
              </a:rPr>
              <a:t>Health agencies have clarified that sugar substitutes do not cause serious health problems.</a:t>
            </a:r>
          </a:p>
          <a:p>
            <a:pPr marL="2914650" lvl="6" indent="-171450">
              <a:buFont typeface="Arial" panose="020B0604020202020204" pitchFamily="34" charset="0"/>
              <a:buChar char="•"/>
            </a:pPr>
            <a:r>
              <a:rPr lang="en-US" sz="1200" dirty="0">
                <a:effectLst/>
              </a:rPr>
              <a:t>Sugar substitutes also are not linked to a higher risk of cancer in people. Studies dating back to the 1970s linked the artificial sweetener saccharin to bladder cancer in rats. Since then, research has shown that those findings don't apply to people.</a:t>
            </a:r>
          </a:p>
          <a:p>
            <a:pPr marL="2914650" lvl="6" indent="-171450">
              <a:buFont typeface="Arial" panose="020B0604020202020204" pitchFamily="34" charset="0"/>
              <a:buChar char="•"/>
            </a:pPr>
            <a:r>
              <a:rPr lang="en-US" sz="1200" dirty="0">
                <a:effectLst/>
              </a:rPr>
              <a:t>Some research on long-term, daily use of artificial sweeteners suggests a link to a higher risk of stroke, heart disease and death overall. But other things people do, or healthy habits that people don't do, may be the cause of the higher risk.</a:t>
            </a:r>
          </a:p>
          <a:p>
            <a:pPr marL="2914650" lvl="6" indent="-171450">
              <a:buFont typeface="Arial" panose="020B0604020202020204" pitchFamily="34" charset="0"/>
              <a:buChar char="•"/>
            </a:pPr>
            <a:r>
              <a:rPr lang="en-US" sz="1200" dirty="0">
                <a:effectLst/>
              </a:rPr>
              <a:t>Other research is looking at long-term use of sugar substitutes and the gut. Many focus on how the gut and brain communicate. Researchers are checking to see if sugar substitutes affect cravings for sweets, the way people feel hunger and how the body manages blood sugar.</a:t>
            </a:r>
          </a:p>
          <a:p>
            <a:pPr marL="2914650" lvl="6" indent="-171450">
              <a:buFont typeface="Arial" panose="020B0604020202020204" pitchFamily="34" charset="0"/>
              <a:buChar char="•"/>
            </a:pPr>
            <a:r>
              <a:rPr lang="en-US" sz="1200" dirty="0">
                <a:effectLst/>
              </a:rPr>
              <a:t>Sugar alcohols, stevia and </a:t>
            </a:r>
            <a:r>
              <a:rPr lang="en-US" sz="1200" dirty="0" err="1">
                <a:effectLst/>
              </a:rPr>
              <a:t>luo</a:t>
            </a:r>
            <a:r>
              <a:rPr lang="en-US" sz="1200" dirty="0">
                <a:effectLst/>
              </a:rPr>
              <a:t> </a:t>
            </a:r>
            <a:r>
              <a:rPr lang="en-US" sz="1200" dirty="0" err="1">
                <a:effectLst/>
              </a:rPr>
              <a:t>han</a:t>
            </a:r>
            <a:r>
              <a:rPr lang="en-US" sz="1200" dirty="0">
                <a:effectLst/>
              </a:rPr>
              <a:t> </a:t>
            </a:r>
            <a:r>
              <a:rPr lang="en-US" sz="1200" dirty="0" err="1">
                <a:effectLst/>
              </a:rPr>
              <a:t>guo</a:t>
            </a:r>
            <a:r>
              <a:rPr lang="en-US" sz="1200" dirty="0">
                <a:effectLst/>
              </a:rPr>
              <a:t> can cause bloating, gas and diarrhea. The amount of sugar alcohol that causes these symptoms varies from person to person.</a:t>
            </a:r>
          </a:p>
          <a:p>
            <a:pPr marL="2914650" lvl="6" indent="-171450">
              <a:buFont typeface="Arial" panose="020B0604020202020204" pitchFamily="34" charset="0"/>
              <a:buChar char="•"/>
            </a:pPr>
            <a:r>
              <a:rPr lang="en-US" sz="1200" dirty="0">
                <a:effectLst/>
              </a:rPr>
              <a:t>In general, it is safest to take in small amounts of sugar substitutes. And it's best to use sugar substitutes for a short time, or just every once in a while. So try to cut back if you use them a few times a day.</a:t>
            </a:r>
          </a:p>
          <a:p>
            <a:pPr marL="1543050" lvl="3" indent="-171450">
              <a:buFont typeface="Arial" panose="020B0604020202020204" pitchFamily="34" charset="0"/>
              <a:buChar char="•"/>
            </a:pPr>
            <a:r>
              <a:rPr lang="en-US" sz="1200" dirty="0">
                <a:effectLst/>
              </a:rPr>
              <a:t>Fat – </a:t>
            </a:r>
          </a:p>
          <a:p>
            <a:pPr marL="2000250" lvl="4" indent="-171450">
              <a:buFont typeface="Arial" panose="020B0604020202020204" pitchFamily="34" charset="0"/>
              <a:buChar char="•"/>
            </a:pPr>
            <a:r>
              <a:rPr lang="en-US" sz="1200" dirty="0">
                <a:effectLst/>
              </a:rPr>
              <a:t>Provides flavor and a creamy texture to foods known as mouthfeel.  </a:t>
            </a:r>
          </a:p>
          <a:p>
            <a:pPr marL="2000250" lvl="4" indent="-171450">
              <a:buFont typeface="Arial" panose="020B0604020202020204" pitchFamily="34" charset="0"/>
              <a:buChar char="•"/>
            </a:pPr>
            <a:r>
              <a:rPr lang="en-US" sz="1200" dirty="0">
                <a:effectLst/>
              </a:rPr>
              <a:t>There is not a well-known taste receptor for fat, -- </a:t>
            </a:r>
          </a:p>
          <a:p>
            <a:pPr marL="2457450" lvl="5" indent="-171450">
              <a:buFont typeface="Arial" panose="020B0604020202020204" pitchFamily="34" charset="0"/>
              <a:buChar char="•"/>
            </a:pPr>
            <a:r>
              <a:rPr lang="en-US" sz="1200" dirty="0">
                <a:effectLst/>
              </a:rPr>
              <a:t>This is why it is hard to mimic in foods.  </a:t>
            </a:r>
          </a:p>
          <a:p>
            <a:pPr marL="2000250" lvl="4" indent="-171450">
              <a:buFont typeface="Arial" panose="020B0604020202020204" pitchFamily="34" charset="0"/>
              <a:buChar char="•"/>
            </a:pPr>
            <a:r>
              <a:rPr lang="en-US" sz="1200" dirty="0">
                <a:effectLst/>
              </a:rPr>
              <a:t>There are several types of fat – </a:t>
            </a:r>
          </a:p>
          <a:p>
            <a:pPr marL="2457450" lvl="5" indent="-171450">
              <a:buFont typeface="Arial" panose="020B0604020202020204" pitchFamily="34" charset="0"/>
              <a:buChar char="•"/>
            </a:pPr>
            <a:r>
              <a:rPr lang="en-US" sz="1200" dirty="0">
                <a:effectLst/>
              </a:rPr>
              <a:t>Saturated fat (e.g., naturally contained in animal sourced foods like lard or butter) – </a:t>
            </a:r>
          </a:p>
          <a:p>
            <a:pPr marL="2914650" lvl="6" indent="-171450">
              <a:buFont typeface="Arial" panose="020B0604020202020204" pitchFamily="34" charset="0"/>
              <a:buChar char="•"/>
            </a:pPr>
            <a:r>
              <a:rPr lang="en-US" sz="1200" dirty="0">
                <a:effectLst/>
              </a:rPr>
              <a:t>Important for creating the flaky texture in baked goods, and </a:t>
            </a:r>
          </a:p>
          <a:p>
            <a:pPr marL="2914650" lvl="6" indent="-171450">
              <a:buFont typeface="Arial" panose="020B0604020202020204" pitchFamily="34" charset="0"/>
              <a:buChar char="•"/>
            </a:pPr>
            <a:r>
              <a:rPr lang="en-US" sz="1200" dirty="0">
                <a:effectLst/>
              </a:rPr>
              <a:t>Remain solid at room temperature.  </a:t>
            </a:r>
          </a:p>
          <a:p>
            <a:pPr marL="3371850" lvl="7" indent="-171450">
              <a:buFont typeface="Arial" panose="020B0604020202020204" pitchFamily="34" charset="0"/>
              <a:buChar char="•"/>
            </a:pPr>
            <a:r>
              <a:rPr lang="en-US" sz="1200" dirty="0">
                <a:effectLst/>
              </a:rPr>
              <a:t>Are perceived as “unhealthy” because – </a:t>
            </a:r>
          </a:p>
          <a:p>
            <a:pPr marL="2914650" lvl="6" indent="-171450">
              <a:buFont typeface="Arial" panose="020B0604020202020204" pitchFamily="34" charset="0"/>
              <a:buChar char="•"/>
            </a:pPr>
            <a:r>
              <a:rPr lang="en-US" sz="1200" dirty="0">
                <a:effectLst/>
              </a:rPr>
              <a:t>They can lead to heart disease and stroke and can elevate cholesterol levels.  </a:t>
            </a:r>
          </a:p>
          <a:p>
            <a:pPr marL="2457450" lvl="5" indent="-171450">
              <a:buFont typeface="Arial" panose="020B0604020202020204" pitchFamily="34" charset="0"/>
              <a:buChar char="•"/>
            </a:pPr>
            <a:r>
              <a:rPr lang="en-US" sz="1200" dirty="0">
                <a:effectLst/>
              </a:rPr>
              <a:t>Unsaturated fats (e.g., monounsaturated fat and polyunsaturated fat found in olive oil and canola oil) – </a:t>
            </a:r>
          </a:p>
          <a:p>
            <a:pPr marL="2914650" lvl="6" indent="-171450">
              <a:buFont typeface="Arial" panose="020B0604020202020204" pitchFamily="34" charset="0"/>
              <a:buChar char="•"/>
            </a:pPr>
            <a:r>
              <a:rPr lang="en-US" sz="1200" dirty="0">
                <a:effectLst/>
              </a:rPr>
              <a:t>Perceived as “healthy” fat and </a:t>
            </a:r>
          </a:p>
          <a:p>
            <a:pPr marL="2914650" lvl="6" indent="-171450">
              <a:buFont typeface="Arial" panose="020B0604020202020204" pitchFamily="34" charset="0"/>
              <a:buChar char="•"/>
            </a:pPr>
            <a:r>
              <a:rPr lang="en-US" sz="1200" dirty="0">
                <a:effectLst/>
              </a:rPr>
              <a:t>Important for providing mouthfeel in products but not the same texture or structure as saturated fat; </a:t>
            </a:r>
          </a:p>
          <a:p>
            <a:pPr marL="2914650" lvl="6" indent="-171450">
              <a:buFont typeface="Arial" panose="020B0604020202020204" pitchFamily="34" charset="0"/>
              <a:buChar char="•"/>
            </a:pPr>
            <a:r>
              <a:rPr lang="en-US" sz="1200" dirty="0">
                <a:effectLst/>
              </a:rPr>
              <a:t>Liquid at room temperature. </a:t>
            </a:r>
          </a:p>
          <a:p>
            <a:pPr marL="2000250" lvl="4" indent="-171450">
              <a:buFont typeface="Arial" panose="020B0604020202020204" pitchFamily="34" charset="0"/>
              <a:buChar char="•"/>
            </a:pPr>
            <a:r>
              <a:rPr lang="en-US" sz="1200" dirty="0">
                <a:effectLst/>
              </a:rPr>
              <a:t>Since January 2020, the addition of artificial </a:t>
            </a:r>
            <a:r>
              <a:rPr lang="en-US" sz="1200" i="1" dirty="0">
                <a:effectLst/>
              </a:rPr>
              <a:t>trans</a:t>
            </a:r>
            <a:r>
              <a:rPr lang="en-US" sz="1200" dirty="0">
                <a:effectLst/>
              </a:rPr>
              <a:t> fats (i.e., partially hydrogenated oil) have been banned from being added to foods made or sold in the US.  </a:t>
            </a:r>
          </a:p>
          <a:p>
            <a:pPr marL="2457450" lvl="5" indent="-171450">
              <a:buFont typeface="Arial" panose="020B0604020202020204" pitchFamily="34" charset="0"/>
              <a:buChar char="•"/>
            </a:pPr>
            <a:r>
              <a:rPr lang="en-US" sz="1200" i="1" dirty="0">
                <a:effectLst/>
              </a:rPr>
              <a:t>Trans </a:t>
            </a:r>
            <a:r>
              <a:rPr lang="en-US" sz="1200" dirty="0">
                <a:effectLst/>
              </a:rPr>
              <a:t>fat is reduced but not eliminated from foods and, </a:t>
            </a:r>
          </a:p>
          <a:p>
            <a:pPr marL="2457450" lvl="5" indent="-171450">
              <a:buFont typeface="Arial" panose="020B0604020202020204" pitchFamily="34" charset="0"/>
              <a:buChar char="•"/>
            </a:pPr>
            <a:r>
              <a:rPr lang="en-US" sz="1200" dirty="0">
                <a:effectLst/>
              </a:rPr>
              <a:t>Must be declared on the food label.  </a:t>
            </a:r>
          </a:p>
          <a:p>
            <a:pPr marL="2457450" lvl="5" indent="-171450">
              <a:buFont typeface="Arial" panose="020B0604020202020204" pitchFamily="34" charset="0"/>
              <a:buChar char="•"/>
            </a:pPr>
            <a:r>
              <a:rPr lang="en-US" sz="1200" dirty="0">
                <a:effectLst/>
              </a:rPr>
              <a:t>There is a loophole in defining “free of </a:t>
            </a:r>
            <a:r>
              <a:rPr lang="en-US" sz="1200" i="1" dirty="0">
                <a:effectLst/>
              </a:rPr>
              <a:t>trans</a:t>
            </a:r>
            <a:r>
              <a:rPr lang="en-US" sz="1200" dirty="0">
                <a:effectLst/>
              </a:rPr>
              <a:t> fat” –</a:t>
            </a:r>
          </a:p>
          <a:p>
            <a:pPr marL="2914650" lvl="6" indent="-171450">
              <a:buFont typeface="Arial" panose="020B0604020202020204" pitchFamily="34" charset="0"/>
              <a:buChar char="•"/>
            </a:pPr>
            <a:r>
              <a:rPr lang="en-US" sz="1200" dirty="0">
                <a:effectLst/>
              </a:rPr>
              <a:t>The label can say “0 </a:t>
            </a:r>
            <a:r>
              <a:rPr lang="en-US" sz="1200" i="1" dirty="0">
                <a:effectLst/>
              </a:rPr>
              <a:t>trans</a:t>
            </a:r>
            <a:r>
              <a:rPr lang="en-US" sz="1200" dirty="0">
                <a:effectLst/>
              </a:rPr>
              <a:t> fat” if there is less than 0.5 grams per serving.  </a:t>
            </a:r>
          </a:p>
          <a:p>
            <a:pPr marL="2914650" lvl="6" indent="-171450">
              <a:buFont typeface="Arial" panose="020B0604020202020204" pitchFamily="34" charset="0"/>
              <a:buChar char="•"/>
            </a:pPr>
            <a:r>
              <a:rPr lang="en-US" sz="1200" dirty="0">
                <a:effectLst/>
              </a:rPr>
              <a:t>High fat animal products may have natural sourced </a:t>
            </a:r>
            <a:r>
              <a:rPr lang="en-US" sz="1200" i="1" dirty="0">
                <a:effectLst/>
              </a:rPr>
              <a:t>trans</a:t>
            </a:r>
            <a:r>
              <a:rPr lang="en-US" sz="1200" dirty="0">
                <a:effectLst/>
              </a:rPr>
              <a:t> fat, </a:t>
            </a:r>
          </a:p>
          <a:p>
            <a:pPr marL="2914650" lvl="6" indent="-171450">
              <a:buFont typeface="Arial" panose="020B0604020202020204" pitchFamily="34" charset="0"/>
              <a:buChar char="•"/>
            </a:pPr>
            <a:r>
              <a:rPr lang="en-US" sz="1200" dirty="0">
                <a:effectLst/>
              </a:rPr>
              <a:t>These animal products do not have detectable </a:t>
            </a:r>
            <a:r>
              <a:rPr lang="en-US" sz="1200" i="1" dirty="0">
                <a:effectLst/>
              </a:rPr>
              <a:t>trans</a:t>
            </a:r>
            <a:r>
              <a:rPr lang="en-US" sz="1200" dirty="0">
                <a:effectLst/>
              </a:rPr>
              <a:t> fat – </a:t>
            </a:r>
          </a:p>
          <a:p>
            <a:pPr marL="3371850" lvl="7" indent="-171450">
              <a:buFont typeface="Arial" panose="020B0604020202020204" pitchFamily="34" charset="0"/>
              <a:buChar char="•"/>
            </a:pPr>
            <a:r>
              <a:rPr lang="en-US" sz="1200" dirty="0">
                <a:effectLst/>
              </a:rPr>
              <a:t>Lean beef, lamb, and pork,</a:t>
            </a:r>
          </a:p>
          <a:p>
            <a:pPr marL="3371850" lvl="7" indent="-171450">
              <a:buFont typeface="Arial" panose="020B0604020202020204" pitchFamily="34" charset="0"/>
              <a:buChar char="•"/>
            </a:pPr>
            <a:r>
              <a:rPr lang="en-US" sz="1200" dirty="0">
                <a:effectLst/>
              </a:rPr>
              <a:t>Fish high in omega-3 (salmon, albacore tuna, sardines, lake trout, mackerel, herring), and  </a:t>
            </a:r>
          </a:p>
          <a:p>
            <a:pPr marL="3371850" lvl="7" indent="-171450">
              <a:buFont typeface="Arial" panose="020B0604020202020204" pitchFamily="34" charset="0"/>
              <a:buChar char="•"/>
            </a:pPr>
            <a:r>
              <a:rPr lang="en-US" sz="1200" dirty="0">
                <a:effectLst/>
              </a:rPr>
              <a:t>Skinless poultry. </a:t>
            </a:r>
          </a:p>
          <a:p>
            <a:pPr marL="2914650" lvl="6" indent="-171450">
              <a:buFont typeface="Arial" panose="020B0604020202020204" pitchFamily="34" charset="0"/>
              <a:buChar char="•"/>
            </a:pPr>
            <a:r>
              <a:rPr lang="en-US" sz="1200" dirty="0">
                <a:effectLst/>
              </a:rPr>
              <a:t>The identification of </a:t>
            </a:r>
            <a:r>
              <a:rPr lang="en-US" sz="1200" i="1" dirty="0">
                <a:effectLst/>
              </a:rPr>
              <a:t>trans</a:t>
            </a:r>
            <a:r>
              <a:rPr lang="en-US" sz="1200" dirty="0">
                <a:effectLst/>
              </a:rPr>
              <a:t> fat on meat and poultry products is voluntary, at this time because the USDA must issue separate regulations; the FDA regulations were not applicable to USDA products. </a:t>
            </a:r>
          </a:p>
          <a:p>
            <a:pPr marL="3371850" lvl="7" indent="-171450">
              <a:buFont typeface="Arial" panose="020B0604020202020204" pitchFamily="34" charset="0"/>
              <a:buChar char="•"/>
            </a:pPr>
            <a:r>
              <a:rPr lang="en-US" sz="1200" dirty="0">
                <a:effectLst/>
              </a:rPr>
              <a:t>Some manufacturers are including this nutrient on the label.  </a:t>
            </a:r>
          </a:p>
          <a:p>
            <a:pPr marL="1543050" lvl="3" indent="-171450">
              <a:buFont typeface="Arial" panose="020B0604020202020204" pitchFamily="34" charset="0"/>
              <a:buChar char="•"/>
            </a:pPr>
            <a:r>
              <a:rPr lang="en-US" sz="1200" dirty="0">
                <a:effectLst/>
              </a:rPr>
              <a:t>Acid –</a:t>
            </a:r>
          </a:p>
          <a:p>
            <a:pPr marL="2000250" lvl="4" indent="-171450">
              <a:buFont typeface="Arial" panose="020B0604020202020204" pitchFamily="34" charset="0"/>
              <a:buChar char="•"/>
            </a:pPr>
            <a:r>
              <a:rPr lang="en-US" sz="1200" dirty="0">
                <a:effectLst/>
              </a:rPr>
              <a:t>May not be a specific ingredient but it plays a role in flavor and food processing.</a:t>
            </a:r>
          </a:p>
          <a:p>
            <a:pPr marL="2000250" lvl="4" indent="-171450">
              <a:buFont typeface="Arial" panose="020B0604020202020204" pitchFamily="34" charset="0"/>
              <a:buChar char="•"/>
            </a:pPr>
            <a:r>
              <a:rPr lang="en-US" sz="1200" dirty="0">
                <a:effectLst/>
              </a:rPr>
              <a:t>Acidic ingredients include – </a:t>
            </a:r>
          </a:p>
          <a:p>
            <a:pPr marL="2457450" lvl="5" indent="-171450">
              <a:buFont typeface="Arial" panose="020B0604020202020204" pitchFamily="34" charset="0"/>
              <a:buChar char="•"/>
            </a:pPr>
            <a:r>
              <a:rPr lang="en-US" sz="1200" dirty="0">
                <a:effectLst/>
              </a:rPr>
              <a:t>Acetic acid, </a:t>
            </a:r>
          </a:p>
          <a:p>
            <a:pPr marL="2457450" lvl="5" indent="-171450">
              <a:buFont typeface="Arial" panose="020B0604020202020204" pitchFamily="34" charset="0"/>
              <a:buChar char="•"/>
            </a:pPr>
            <a:r>
              <a:rPr lang="en-US" sz="1200" dirty="0">
                <a:effectLst/>
              </a:rPr>
              <a:t>Citric acid (in fruit),</a:t>
            </a:r>
          </a:p>
          <a:p>
            <a:pPr marL="2457450" lvl="5" indent="-171450">
              <a:buFont typeface="Arial" panose="020B0604020202020204" pitchFamily="34" charset="0"/>
              <a:buChar char="•"/>
            </a:pPr>
            <a:r>
              <a:rPr lang="en-US" sz="1200" dirty="0">
                <a:effectLst/>
              </a:rPr>
              <a:t>Malic acid (in apples), and </a:t>
            </a:r>
          </a:p>
          <a:p>
            <a:pPr marL="2457450" lvl="5" indent="-171450">
              <a:buFont typeface="Arial" panose="020B0604020202020204" pitchFamily="34" charset="0"/>
              <a:buChar char="•"/>
            </a:pPr>
            <a:r>
              <a:rPr lang="en-US" sz="1200" dirty="0">
                <a:effectLst/>
              </a:rPr>
              <a:t>Vinegar.</a:t>
            </a:r>
          </a:p>
          <a:p>
            <a:pPr marL="2000250" lvl="4" indent="-171450">
              <a:buFont typeface="Arial" panose="020B0604020202020204" pitchFamily="34" charset="0"/>
              <a:buChar char="•"/>
            </a:pPr>
            <a:r>
              <a:rPr lang="en-US" sz="1200" dirty="0">
                <a:effectLst/>
              </a:rPr>
              <a:t>Gives food a tart flavor.  </a:t>
            </a:r>
          </a:p>
          <a:p>
            <a:pPr marL="2000250" lvl="4" indent="-171450">
              <a:buFont typeface="Arial" panose="020B0604020202020204" pitchFamily="34" charset="0"/>
              <a:buChar char="•"/>
            </a:pPr>
            <a:r>
              <a:rPr lang="en-US" sz="1200" dirty="0">
                <a:effectLst/>
              </a:rPr>
              <a:t>Acid also is critical to food safety in that some pathogens cannot survive in an acidic environment. </a:t>
            </a:r>
          </a:p>
          <a:p>
            <a:pPr marL="628650" lvl="1" indent="-171450">
              <a:buFont typeface="Arial" panose="020B0604020202020204" pitchFamily="34" charset="0"/>
              <a:buChar char="•"/>
            </a:pPr>
            <a:r>
              <a:rPr lang="en-US" sz="1200" dirty="0">
                <a:effectLst/>
              </a:rPr>
              <a:t>Public access to nutrient profiles of foods, including entrée items — </a:t>
            </a:r>
          </a:p>
          <a:p>
            <a:pPr marL="1085850" lvl="2" indent="-171450">
              <a:buFont typeface="Arial" panose="020B0604020202020204" pitchFamily="34" charset="0"/>
              <a:buChar char="•"/>
            </a:pPr>
            <a:r>
              <a:rPr lang="en-US" sz="1200" dirty="0">
                <a:effectLst/>
              </a:rPr>
              <a:t>Consumers and manufacturers can access FoodData Central (https://fdc.nal.usda.gov) – </a:t>
            </a:r>
          </a:p>
          <a:p>
            <a:pPr marL="1543050" lvl="3" indent="-171450">
              <a:buFont typeface="Arial" panose="020B0604020202020204" pitchFamily="34" charset="0"/>
              <a:buChar char="•"/>
            </a:pPr>
            <a:r>
              <a:rPr lang="en-US" sz="1200" dirty="0">
                <a:effectLst/>
              </a:rPr>
              <a:t>An integrated data system that provides expanded nutrient profile data, including – </a:t>
            </a:r>
          </a:p>
          <a:p>
            <a:pPr marL="2000250" lvl="4" indent="-171450">
              <a:buFont typeface="Arial" panose="020B0604020202020204" pitchFamily="34" charset="0"/>
              <a:buChar char="•"/>
            </a:pPr>
            <a:r>
              <a:rPr lang="en-US" sz="1200" dirty="0">
                <a:effectLst/>
              </a:rPr>
              <a:t>Commonly consumed foods and fast-food restaurant meals.  </a:t>
            </a:r>
          </a:p>
          <a:p>
            <a:pPr marL="2000250" lvl="4" indent="-171450">
              <a:buFont typeface="Arial" panose="020B0604020202020204" pitchFamily="34" charset="0"/>
              <a:buChar char="•"/>
            </a:pPr>
            <a:r>
              <a:rPr lang="en-US" sz="1200" dirty="0">
                <a:effectLst/>
              </a:rPr>
              <a:t>Manufacturers not able to have nutrient composition performed on their prepared foods can use data from this dataset for the Nutrition Facts panel. </a:t>
            </a:r>
          </a:p>
          <a:p>
            <a:pPr marL="1085850" lvl="2" indent="-171450">
              <a:buFont typeface="Arial" panose="020B0604020202020204" pitchFamily="34" charset="0"/>
              <a:buChar char="•"/>
            </a:pPr>
            <a:r>
              <a:rPr lang="en-US" sz="1200" dirty="0">
                <a:effectLst/>
              </a:rPr>
              <a:t>Still, both the FDA and USDA may conduct their own, more definitive analysis of foods in commerce to verify compliance.  </a:t>
            </a:r>
          </a:p>
          <a:p>
            <a:pPr marL="628650" lvl="1" indent="-171450">
              <a:buFont typeface="Arial" panose="020B0604020202020204" pitchFamily="34" charset="0"/>
              <a:buChar char="•"/>
            </a:pPr>
            <a:r>
              <a:rPr lang="en-US" sz="1200" dirty="0">
                <a:effectLst/>
              </a:rPr>
              <a:t>See last page of “Class Notes” for a copy of the type of data available for an individual product. </a:t>
            </a:r>
          </a:p>
          <a:p>
            <a:pPr marL="1085850" lvl="2" indent="-171450">
              <a:buFont typeface="Arial" panose="020B0604020202020204" pitchFamily="34" charset="0"/>
              <a:buChar char="•"/>
            </a:pPr>
            <a:endParaRPr lang="en-US" sz="1200" dirty="0">
              <a:effectLst/>
            </a:endParaRPr>
          </a:p>
          <a:p>
            <a:pPr marL="457200" lvl="1" indent="0">
              <a:buFont typeface="Arial" panose="020B0604020202020204" pitchFamily="34" charset="0"/>
              <a:buNone/>
            </a:pPr>
            <a:endParaRPr lang="en-US" sz="1200" dirty="0">
              <a:effectLst/>
            </a:endParaRPr>
          </a:p>
        </p:txBody>
      </p:sp>
      <p:sp>
        <p:nvSpPr>
          <p:cNvPr id="4" name="Slide Number Placeholder 3">
            <a:extLst>
              <a:ext uri="{FF2B5EF4-FFF2-40B4-BE49-F238E27FC236}">
                <a16:creationId xmlns:a16="http://schemas.microsoft.com/office/drawing/2014/main" id="{45B71F27-C635-5C97-EF3A-AE99E3FCB6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1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#3C – influence, expectations, perceptions, and understanding…trust in social media trust regarding food advice… </a:t>
            </a:r>
          </a:p>
          <a:p>
            <a:pPr marL="171450" lvl="0" indent="-171450">
              <a:buFont typeface="Arial" panose="020B0604020202020204" pitchFamily="34" charset="0"/>
              <a:buChar char="•"/>
            </a:pPr>
            <a:r>
              <a:rPr lang="en-US" sz="1200" dirty="0">
                <a:effectLst/>
              </a:rPr>
              <a:t>Week 3 Topics – </a:t>
            </a:r>
          </a:p>
          <a:p>
            <a:pPr marL="628650" lvl="1" indent="-171450">
              <a:buFont typeface="Arial" panose="020B0604020202020204" pitchFamily="34" charset="0"/>
              <a:buChar char="•"/>
            </a:pPr>
            <a:r>
              <a:rPr lang="en-US" sz="1200" dirty="0">
                <a:effectLst/>
              </a:rPr>
              <a:t>From the 2023 Food and Health Survey (by the International Food Information Council -- IFIC) --  </a:t>
            </a:r>
          </a:p>
          <a:p>
            <a:pPr marL="1085850" lvl="2" indent="-171450">
              <a:buFont typeface="Arial" panose="020B0604020202020204" pitchFamily="34" charset="0"/>
              <a:buChar char="•"/>
            </a:pPr>
            <a:r>
              <a:rPr lang="en-US" sz="1200" dirty="0">
                <a:effectLst/>
              </a:rPr>
              <a:t>Although confusion is generated by social media content focused on food and nutrition, social media remains a popular place to obtain information.  </a:t>
            </a:r>
          </a:p>
          <a:p>
            <a:pPr marL="1085850" lvl="2" indent="-171450">
              <a:buFont typeface="Arial" panose="020B0604020202020204" pitchFamily="34" charset="0"/>
              <a:buChar char="•"/>
            </a:pPr>
            <a:r>
              <a:rPr lang="en-US" sz="1200" dirty="0">
                <a:effectLst/>
              </a:rPr>
              <a:t>For platforms – </a:t>
            </a:r>
          </a:p>
          <a:p>
            <a:pPr marL="1543050" lvl="3" indent="-171450">
              <a:buFont typeface="Arial" panose="020B0604020202020204" pitchFamily="34" charset="0"/>
              <a:buChar char="•"/>
            </a:pPr>
            <a:r>
              <a:rPr lang="en-US" sz="1200" dirty="0">
                <a:effectLst/>
              </a:rPr>
              <a:t>Number 1 is Facebook at 64 %,</a:t>
            </a:r>
          </a:p>
          <a:p>
            <a:pPr marL="1543050" lvl="3" indent="-171450">
              <a:buFont typeface="Arial" panose="020B0604020202020204" pitchFamily="34" charset="0"/>
              <a:buChar char="•"/>
            </a:pPr>
            <a:r>
              <a:rPr lang="en-US" sz="1200" dirty="0">
                <a:effectLst/>
              </a:rPr>
              <a:t>Number 2 is YouTube at 57 %, and </a:t>
            </a:r>
          </a:p>
          <a:p>
            <a:pPr marL="1543050" lvl="3" indent="-171450">
              <a:buFont typeface="Arial" panose="020B0604020202020204" pitchFamily="34" charset="0"/>
              <a:buChar char="•"/>
            </a:pPr>
            <a:r>
              <a:rPr lang="en-US" sz="1200" dirty="0">
                <a:effectLst/>
              </a:rPr>
              <a:t>Number 3 is Instagram at 51 %.</a:t>
            </a:r>
          </a:p>
          <a:p>
            <a:pPr marL="1085850" lvl="2" indent="-171450">
              <a:buFont typeface="Arial" panose="020B0604020202020204" pitchFamily="34" charset="0"/>
              <a:buChar char="•"/>
            </a:pPr>
            <a:r>
              <a:rPr lang="en-US" sz="1200" dirty="0">
                <a:effectLst/>
              </a:rPr>
              <a:t>Trust in social media content is high, </a:t>
            </a:r>
          </a:p>
          <a:p>
            <a:pPr marL="1543050" lvl="3" indent="-171450">
              <a:buFont typeface="Arial" panose="020B0604020202020204" pitchFamily="34" charset="0"/>
              <a:buChar char="•"/>
            </a:pPr>
            <a:r>
              <a:rPr lang="en-US" sz="1200" dirty="0">
                <a:effectLst/>
              </a:rPr>
              <a:t>Two-thirds (67 %) trust this information; </a:t>
            </a:r>
          </a:p>
          <a:p>
            <a:pPr marL="1543050" lvl="3" indent="-171450">
              <a:buFont typeface="Arial" panose="020B0604020202020204" pitchFamily="34" charset="0"/>
              <a:buChar char="•"/>
            </a:pPr>
            <a:r>
              <a:rPr lang="en-US" sz="1200" dirty="0">
                <a:effectLst/>
              </a:rPr>
              <a:t>At least seven in ten said they trust each of the top social media platforms.  </a:t>
            </a:r>
          </a:p>
          <a:p>
            <a:pPr marL="1543050" lvl="3"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62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#4C –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influence, expectations, perceptions, and understanding…healthy eating habits promoted by </a:t>
            </a:r>
            <a:r>
              <a:rPr lang="en-US" sz="1200" dirty="0">
                <a:effectLst/>
              </a:rPr>
              <a:t>social media…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From the 2023 Food and Health Survey (by the non-governmental International Food Information Council -- IFIC) --   </a:t>
            </a:r>
          </a:p>
          <a:p>
            <a:pPr marL="1085850" lvl="2" indent="-171450">
              <a:buFont typeface="Arial" panose="020B0604020202020204" pitchFamily="34" charset="0"/>
              <a:buChar char="•"/>
            </a:pPr>
            <a:r>
              <a:rPr lang="en-US" sz="1200" dirty="0">
                <a:effectLst/>
              </a:rPr>
              <a:t>Social media tends to focus on healthier eating habits – </a:t>
            </a:r>
          </a:p>
          <a:p>
            <a:pPr marL="1543050" lvl="3" indent="-171450">
              <a:buFont typeface="Arial" panose="020B0604020202020204" pitchFamily="34" charset="0"/>
              <a:buChar char="•"/>
            </a:pPr>
            <a:r>
              <a:rPr lang="en-US" sz="1200" dirty="0">
                <a:effectLst/>
              </a:rPr>
              <a:t>Six in ten Americans (60 %) say the content they find on social media about food and nutrition has encouraged healthier choices.  </a:t>
            </a:r>
          </a:p>
          <a:p>
            <a:pPr marL="1543050" lvl="3" indent="-171450">
              <a:buFont typeface="Arial" panose="020B0604020202020204" pitchFamily="34" charset="0"/>
              <a:buChar char="•"/>
            </a:pPr>
            <a:r>
              <a:rPr lang="en-US" sz="1200" dirty="0">
                <a:effectLst/>
              </a:rPr>
              <a:t>68 % said they have seen conflicting information on social media about what foods to eat or avoid, and</a:t>
            </a:r>
          </a:p>
          <a:p>
            <a:pPr marL="1543050" lvl="3" indent="-171450">
              <a:buFont typeface="Arial" panose="020B0604020202020204" pitchFamily="34" charset="0"/>
              <a:buChar char="•"/>
            </a:pPr>
            <a:r>
              <a:rPr lang="en-US" sz="1200" dirty="0">
                <a:effectLst/>
              </a:rPr>
              <a:t>60 % agree that the conflicting information makes them doubt how to select foods for their eating choices.</a:t>
            </a:r>
          </a:p>
          <a:p>
            <a:pPr marL="1085850" lvl="2" indent="-171450">
              <a:buFont typeface="Arial" panose="020B0604020202020204" pitchFamily="34" charset="0"/>
              <a:buChar char="•"/>
            </a:pPr>
            <a:r>
              <a:rPr lang="en-US" sz="1200" dirty="0">
                <a:effectLst/>
              </a:rPr>
              <a:t>As a result of social media content --  </a:t>
            </a:r>
          </a:p>
          <a:p>
            <a:pPr marL="1543050" lvl="3" indent="-171450">
              <a:buFont typeface="Arial" panose="020B0604020202020204" pitchFamily="34" charset="0"/>
              <a:buChar char="•"/>
            </a:pPr>
            <a:r>
              <a:rPr lang="en-US" sz="1200" dirty="0">
                <a:effectLst/>
              </a:rPr>
              <a:t>Half of Americans (51 %) said they have tried a new recipe</a:t>
            </a:r>
          </a:p>
          <a:p>
            <a:pPr marL="1543050" lvl="3" indent="-171450">
              <a:buFont typeface="Arial" panose="020B0604020202020204" pitchFamily="34" charset="0"/>
              <a:buChar char="•"/>
            </a:pPr>
            <a:r>
              <a:rPr lang="en-US" sz="1200" dirty="0">
                <a:effectLst/>
              </a:rPr>
              <a:t>42 % said they have tried a new brand or product </a:t>
            </a:r>
          </a:p>
          <a:p>
            <a:pPr marL="1543050" lvl="3" indent="-171450">
              <a:buFont typeface="Arial" panose="020B0604020202020204" pitchFamily="34" charset="0"/>
              <a:buChar char="•"/>
            </a:pPr>
            <a:r>
              <a:rPr lang="en-US" sz="1200" dirty="0">
                <a:effectLst/>
              </a:rPr>
              <a:t>29 % said they have tried a new restaurant </a:t>
            </a:r>
          </a:p>
          <a:p>
            <a:pPr marL="1543050" lvl="3" indent="-171450">
              <a:buFont typeface="Arial" panose="020B0604020202020204" pitchFamily="34" charset="0"/>
              <a:buChar char="•"/>
            </a:pPr>
            <a:r>
              <a:rPr lang="en-US" sz="1200" dirty="0">
                <a:effectLst/>
              </a:rPr>
              <a:t>28 % said they have reevaluated their relationship with food</a:t>
            </a:r>
          </a:p>
          <a:p>
            <a:pPr marL="1543050" lvl="3" indent="-171450">
              <a:buFont typeface="Arial" panose="020B0604020202020204" pitchFamily="34" charset="0"/>
              <a:buChar char="•"/>
            </a:pPr>
            <a:r>
              <a:rPr lang="en-US" sz="1200" dirty="0">
                <a:effectLst/>
              </a:rPr>
              <a:t>One in ten (10 %) said a recommendation or advertisement from an influencer on social media platforms has been a motivation for their eating pattern or diet </a:t>
            </a:r>
          </a:p>
          <a:p>
            <a:pPr marL="1085850" lvl="2" indent="-171450">
              <a:buFont typeface="Arial" panose="020B0604020202020204" pitchFamily="34" charset="0"/>
              <a:buChar char="•"/>
            </a:pPr>
            <a:r>
              <a:rPr lang="en-US" sz="1200" dirty="0">
                <a:effectLst/>
              </a:rPr>
              <a:t>Snacking remains part of many people’s eating pattern – </a:t>
            </a:r>
          </a:p>
          <a:p>
            <a:pPr marL="1543050" lvl="3" indent="-171450">
              <a:buFont typeface="Arial" panose="020B0604020202020204" pitchFamily="34" charset="0"/>
              <a:buChar char="•"/>
            </a:pPr>
            <a:r>
              <a:rPr lang="en-US" sz="1200" dirty="0">
                <a:effectLst/>
              </a:rPr>
              <a:t>18 % said they started a diet or eating pattern because of a social media post</a:t>
            </a:r>
          </a:p>
          <a:p>
            <a:pPr marL="1543050" lvl="3" indent="-171450">
              <a:buFont typeface="Arial" panose="020B0604020202020204" pitchFamily="34" charset="0"/>
              <a:buChar char="•"/>
            </a:pPr>
            <a:r>
              <a:rPr lang="en-US" sz="1200" dirty="0">
                <a:effectLst/>
              </a:rPr>
              <a:t>Seven in ten Americans (72 %) snack at least once a day in addition to their main meals – </a:t>
            </a:r>
          </a:p>
          <a:p>
            <a:pPr marL="2000250" lvl="4" indent="-171450">
              <a:buFont typeface="Arial" panose="020B0604020202020204" pitchFamily="34" charset="0"/>
              <a:buChar char="•"/>
            </a:pPr>
            <a:r>
              <a:rPr lang="en-US" sz="1200" dirty="0">
                <a:effectLst/>
              </a:rPr>
              <a:t>Reasons include – </a:t>
            </a:r>
          </a:p>
          <a:p>
            <a:pPr marL="2457450" lvl="5" indent="-171450">
              <a:buFont typeface="Arial" panose="020B0604020202020204" pitchFamily="34" charset="0"/>
              <a:buChar char="•"/>
            </a:pPr>
            <a:r>
              <a:rPr lang="en-US" sz="1200" dirty="0">
                <a:effectLst/>
              </a:rPr>
              <a:t>Hunger and thirst being most important </a:t>
            </a:r>
          </a:p>
          <a:p>
            <a:pPr marL="2457450" lvl="5" indent="-171450">
              <a:buFont typeface="Arial" panose="020B0604020202020204" pitchFamily="34" charset="0"/>
              <a:buChar char="•"/>
            </a:pPr>
            <a:r>
              <a:rPr lang="en-US" sz="1200" dirty="0">
                <a:effectLst/>
              </a:rPr>
              <a:t>Seeing the snack as a treat</a:t>
            </a:r>
          </a:p>
          <a:p>
            <a:pPr marL="2457450" lvl="5" indent="-171450">
              <a:buFont typeface="Arial" panose="020B0604020202020204" pitchFamily="34" charset="0"/>
              <a:buChar char="•"/>
            </a:pPr>
            <a:r>
              <a:rPr lang="en-US" sz="1200" dirty="0">
                <a:effectLst/>
              </a:rPr>
              <a:t>Having a desire for something sweet and salty.  </a:t>
            </a:r>
          </a:p>
          <a:p>
            <a:pPr marL="2000250" lvl="4" indent="-171450">
              <a:buFont typeface="Arial" panose="020B0604020202020204" pitchFamily="34" charset="0"/>
              <a:buChar char="•"/>
            </a:pPr>
            <a:r>
              <a:rPr lang="en-US" sz="1200" dirty="0">
                <a:effectLst/>
              </a:rPr>
              <a:t>For the snack, when choosing the portion size -- </a:t>
            </a:r>
          </a:p>
          <a:p>
            <a:pPr marL="2457450" lvl="5" indent="-171450">
              <a:buFont typeface="Arial" panose="020B0604020202020204" pitchFamily="34" charset="0"/>
              <a:buChar char="•"/>
            </a:pPr>
            <a:r>
              <a:rPr lang="en-US" sz="1200" dirty="0">
                <a:effectLst/>
              </a:rPr>
              <a:t>41 % ate until they felt satisfied</a:t>
            </a:r>
          </a:p>
          <a:p>
            <a:pPr marL="2457450" lvl="5" indent="-171450">
              <a:buFont typeface="Arial" panose="020B0604020202020204" pitchFamily="34" charset="0"/>
              <a:buChar char="•"/>
            </a:pPr>
            <a:r>
              <a:rPr lang="en-US" sz="1200" dirty="0">
                <a:effectLst/>
              </a:rPr>
              <a:t>24 % ate a pre-planned portion amount</a:t>
            </a:r>
          </a:p>
          <a:p>
            <a:pPr marL="1543050" lvl="3"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45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#5C – influence, expectations, perceptions, and understanding…climate change and food choices…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Another International Food Information Council (IFIC) survey that was conducted in June 2022 but was published in October 2023 focused on consumer food purchasing decisions and climate change (“Perceptions and Purchase Impacts”).    </a:t>
            </a:r>
          </a:p>
          <a:p>
            <a:pPr marL="1085850" lvl="2" indent="-171450">
              <a:buFont typeface="Arial" panose="020B0604020202020204" pitchFamily="34" charset="0"/>
              <a:buChar char="•"/>
            </a:pPr>
            <a:r>
              <a:rPr lang="en-US" sz="1200" dirty="0">
                <a:effectLst/>
              </a:rPr>
              <a:t>This survey was not focused on social media’s impact on consumer decision-making. </a:t>
            </a:r>
          </a:p>
          <a:p>
            <a:pPr marL="1543050" lvl="3" indent="-171450">
              <a:buFont typeface="Arial" panose="020B0604020202020204" pitchFamily="34" charset="0"/>
              <a:buChar char="•"/>
            </a:pPr>
            <a:r>
              <a:rPr lang="en-US" sz="1200" dirty="0">
                <a:effectLst/>
              </a:rPr>
              <a:t>Rather, this survey simply focused on consumer purchasing based on this relevant and timely social justice issue.  </a:t>
            </a:r>
          </a:p>
          <a:p>
            <a:pPr marL="1085850" lvl="2" indent="-171450">
              <a:buFont typeface="Arial" panose="020B0604020202020204" pitchFamily="34" charset="0"/>
              <a:buChar char="•"/>
            </a:pPr>
            <a:r>
              <a:rPr lang="en-US" sz="1200" dirty="0">
                <a:effectLst/>
              </a:rPr>
              <a:t>The survey identified – </a:t>
            </a:r>
          </a:p>
          <a:p>
            <a:pPr marL="1543050" lvl="3" indent="-171450">
              <a:buFont typeface="Arial" panose="020B0604020202020204" pitchFamily="34" charset="0"/>
              <a:buChar char="•"/>
            </a:pPr>
            <a:r>
              <a:rPr lang="en-US" sz="1200" dirty="0">
                <a:effectLst/>
              </a:rPr>
              <a:t>There is a strong concern about climate change and food choices.  </a:t>
            </a:r>
          </a:p>
          <a:p>
            <a:pPr marL="1543050" lvl="3" indent="-171450">
              <a:buFont typeface="Arial" panose="020B0604020202020204" pitchFamily="34" charset="0"/>
              <a:buChar char="•"/>
            </a:pPr>
            <a:r>
              <a:rPr lang="en-US" sz="1200" dirty="0">
                <a:effectLst/>
              </a:rPr>
              <a:t>1,000 adults were interviewed.  </a:t>
            </a:r>
          </a:p>
          <a:p>
            <a:pPr marL="2000250" lvl="4" indent="-171450">
              <a:buFont typeface="Arial" panose="020B0604020202020204" pitchFamily="34" charset="0"/>
              <a:buChar char="•"/>
            </a:pPr>
            <a:r>
              <a:rPr lang="en-US" sz="1200" dirty="0">
                <a:effectLst/>
              </a:rPr>
              <a:t>Three in four Americans were concerned about climate change. </a:t>
            </a:r>
          </a:p>
          <a:p>
            <a:pPr marL="2457450" lvl="5" indent="-171450">
              <a:buFont typeface="Arial" panose="020B0604020202020204" pitchFamily="34" charset="0"/>
              <a:buChar char="•"/>
            </a:pPr>
            <a:r>
              <a:rPr lang="en-US" sz="1200" dirty="0">
                <a:effectLst/>
              </a:rPr>
              <a:t>The majority were at least somewhat concerned about the diverse ways that food and beverages can impact climate change. </a:t>
            </a:r>
          </a:p>
          <a:p>
            <a:pPr marL="2457450" lvl="5" indent="-171450">
              <a:buFont typeface="Arial" panose="020B0604020202020204" pitchFamily="34" charset="0"/>
              <a:buChar char="•"/>
            </a:pPr>
            <a:r>
              <a:rPr lang="en-US" sz="1200" dirty="0">
                <a:effectLst/>
              </a:rPr>
              <a:t>Of these, one in four consider climate impact when purchasing food and beverages. </a:t>
            </a:r>
          </a:p>
          <a:p>
            <a:pPr marL="2914650" lvl="6" indent="-171450">
              <a:buFont typeface="Arial" panose="020B0604020202020204" pitchFamily="34" charset="0"/>
              <a:buChar char="•"/>
            </a:pPr>
            <a:r>
              <a:rPr lang="en-US" sz="1200" dirty="0">
                <a:effectLst/>
              </a:rPr>
              <a:t>Fruit and vegetables are considered more climate friendly than dairy and beef – </a:t>
            </a:r>
          </a:p>
          <a:p>
            <a:pPr marL="2914650" lvl="6" indent="-171450">
              <a:buFont typeface="Arial" panose="020B0604020202020204" pitchFamily="34" charset="0"/>
              <a:buChar char="•"/>
            </a:pPr>
            <a:r>
              <a:rPr lang="en-US" sz="1200" dirty="0">
                <a:effectLst/>
              </a:rPr>
              <a:t>Livestock management and packaging waste were at the top of consumer concerns. </a:t>
            </a:r>
          </a:p>
          <a:p>
            <a:pPr marL="2457450" lvl="5" indent="-171450">
              <a:buFont typeface="Arial" panose="020B0604020202020204" pitchFamily="34" charset="0"/>
              <a:buChar char="•"/>
            </a:pPr>
            <a:r>
              <a:rPr lang="en-US" sz="1200" dirty="0">
                <a:effectLst/>
              </a:rPr>
              <a:t> Labels stating recyclable or reusable best communicate climate friendliness.</a:t>
            </a:r>
          </a:p>
          <a:p>
            <a:pPr marL="2914650" lvl="6" indent="-171450">
              <a:buFont typeface="Arial" panose="020B0604020202020204" pitchFamily="34" charset="0"/>
              <a:buChar char="•"/>
            </a:pPr>
            <a:r>
              <a:rPr lang="en-US" sz="1200" dirty="0">
                <a:effectLst/>
              </a:rPr>
              <a:t>Three in ten consumers perceived products with an “earth-friendly” label to be much higher in cost. </a:t>
            </a:r>
          </a:p>
          <a:p>
            <a:pPr marL="2914650" lvl="6" indent="-171450">
              <a:buFont typeface="Arial" panose="020B0604020202020204" pitchFamily="34" charset="0"/>
              <a:buChar char="•"/>
            </a:pPr>
            <a:r>
              <a:rPr lang="en-US" sz="1200" dirty="0">
                <a:effectLst/>
              </a:rPr>
              <a:t>Consumers would seek out information on the package itself to learn more about choosing foods that are part of a climate-friendly diet. </a:t>
            </a:r>
          </a:p>
          <a:p>
            <a:pPr marL="2914650" lvl="6" indent="-171450">
              <a:buFont typeface="Arial" panose="020B0604020202020204" pitchFamily="34" charset="0"/>
              <a:buChar char="•"/>
            </a:pPr>
            <a:r>
              <a:rPr lang="en-US" sz="1200" dirty="0">
                <a:effectLst/>
              </a:rPr>
              <a:t>Consumers most commonly make efforts to reduce food waste when eating or drinking at home.</a:t>
            </a:r>
          </a:p>
          <a:p>
            <a:pPr marL="2914650" lvl="6" indent="-171450">
              <a:buFont typeface="Arial" panose="020B0604020202020204" pitchFamily="34" charset="0"/>
              <a:buChar char="•"/>
            </a:pPr>
            <a:r>
              <a:rPr lang="en-US" sz="1200" dirty="0">
                <a:effectLst/>
              </a:rPr>
              <a:t>Consumers were more likely to do their own in-person grocery shopping than getting take-out or on-line delivery of groceries (presumably due to added non-recyclable waste).</a:t>
            </a:r>
          </a:p>
          <a:p>
            <a:pPr marL="2914650" lvl="6" indent="-171450">
              <a:buFont typeface="Arial" panose="020B0604020202020204" pitchFamily="34" charset="0"/>
              <a:buChar char="•"/>
            </a:pPr>
            <a:r>
              <a:rPr lang="en-US" sz="1200" dirty="0">
                <a:effectLst/>
              </a:rPr>
              <a:t>For food and beverage packaging, the most important determinants for deciding whether a food is climate-friendly are – </a:t>
            </a:r>
          </a:p>
          <a:p>
            <a:pPr marL="3371850" lvl="7" indent="-171450">
              <a:buFont typeface="Arial" panose="020B0604020202020204" pitchFamily="34" charset="0"/>
              <a:buChar char="•"/>
            </a:pPr>
            <a:r>
              <a:rPr lang="en-US" sz="1200" dirty="0">
                <a:effectLst/>
              </a:rPr>
              <a:t>Recyclability,</a:t>
            </a:r>
          </a:p>
          <a:p>
            <a:pPr marL="3371850" lvl="7" indent="-171450">
              <a:buFont typeface="Arial" panose="020B0604020202020204" pitchFamily="34" charset="0"/>
              <a:buChar char="•"/>
            </a:pPr>
            <a:r>
              <a:rPr lang="en-US" sz="1200" dirty="0">
                <a:effectLst/>
              </a:rPr>
              <a:t>Packaging amount, and </a:t>
            </a:r>
          </a:p>
          <a:p>
            <a:pPr marL="3371850" lvl="7" indent="-171450">
              <a:buFont typeface="Arial" panose="020B0604020202020204" pitchFamily="34" charset="0"/>
              <a:buChar char="•"/>
            </a:pPr>
            <a:r>
              <a:rPr lang="en-US" sz="1200" dirty="0">
                <a:effectLst/>
              </a:rPr>
              <a:t>Reusability.  </a:t>
            </a:r>
          </a:p>
          <a:p>
            <a:pPr marL="2457450" lvl="5" indent="-171450">
              <a:buFont typeface="Arial" panose="020B0604020202020204" pitchFamily="34" charset="0"/>
              <a:buChar char="•"/>
            </a:pPr>
            <a:r>
              <a:rPr lang="en-US" sz="1200" dirty="0">
                <a:effectLst/>
              </a:rPr>
              <a:t>Most consumers think that not generating packing waste is among the top determinants of a climate-friendly food or beverage.</a:t>
            </a:r>
          </a:p>
          <a:p>
            <a:pPr marL="1085850" lvl="2" indent="-171450">
              <a:buFont typeface="Arial" panose="020B0604020202020204" pitchFamily="34" charset="0"/>
              <a:buChar char="•"/>
            </a:pPr>
            <a:r>
              <a:rPr lang="en-US" sz="1200" dirty="0">
                <a:effectLst/>
              </a:rPr>
              <a:t>Plant-based alternatives are being sought for meat and dairy products.</a:t>
            </a:r>
          </a:p>
          <a:p>
            <a:pPr marL="1543050" lvl="3" indent="-171450">
              <a:buFont typeface="Arial" panose="020B0604020202020204" pitchFamily="34" charset="0"/>
              <a:buChar char="•"/>
            </a:pPr>
            <a:r>
              <a:rPr lang="en-US" sz="1200" dirty="0">
                <a:effectLst/>
              </a:rPr>
              <a:t>These alternative products (e.g., plant-based pasta, rice, snacks, algae- or kelp-based foods) are now well integrated into the US food system.</a:t>
            </a:r>
          </a:p>
          <a:p>
            <a:pPr marL="1543050" lvl="3" indent="-171450">
              <a:buFont typeface="Arial" panose="020B0604020202020204" pitchFamily="34" charset="0"/>
              <a:buChar char="•"/>
            </a:pPr>
            <a:r>
              <a:rPr lang="en-US" sz="1200" dirty="0">
                <a:effectLst/>
              </a:rPr>
              <a:t>These products focus on sustainability and innovation – </a:t>
            </a:r>
          </a:p>
          <a:p>
            <a:pPr marL="2000250" lvl="4" indent="-171450">
              <a:buFont typeface="Arial" panose="020B0604020202020204" pitchFamily="34" charset="0"/>
              <a:buChar char="•"/>
            </a:pPr>
            <a:r>
              <a:rPr lang="en-US" sz="1200" dirty="0">
                <a:effectLst/>
              </a:rPr>
              <a:t>For example, upcycling -- taking plant-based components that ordinarily would have gone to waste and processing them for other use in other products, including pulp and spent grain from soy milk or oat milk being added to flour.  Hopefully, such actions also include the upcycled products as ingredients – a legal requirement. </a:t>
            </a:r>
          </a:p>
          <a:p>
            <a:pPr marL="1543050" lvl="3" indent="-171450">
              <a:buFont typeface="Arial" panose="020B0604020202020204" pitchFamily="34" charset="0"/>
              <a:buChar char="•"/>
            </a:pPr>
            <a:r>
              <a:rPr lang="en-US" sz="1200" dirty="0">
                <a:effectLst/>
              </a:rPr>
              <a:t>This process reduces food waste and contributes to sustainable food production. </a:t>
            </a:r>
          </a:p>
          <a:p>
            <a:pPr marL="2000250" lvl="4"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55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60347-1B22-489F-724D-39ECFF8AE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2D2C7-F2A1-24B3-CBAE-AFA473D79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3B8A4-E45E-F5E0-540E-ACEF2BE009CE}"/>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#6C – influence, expectations, perceptions, and understanding…perceived cost versus benefit…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Limitations on reliably delivering on what is preferred — </a:t>
            </a:r>
          </a:p>
          <a:p>
            <a:pPr marL="1085850" lvl="2" indent="-171450">
              <a:buFont typeface="Arial" panose="020B0604020202020204" pitchFamily="34" charset="0"/>
              <a:buChar char="•"/>
            </a:pPr>
            <a:r>
              <a:rPr lang="en-US" sz="1200" dirty="0">
                <a:effectLst/>
              </a:rPr>
              <a:t>According to a survey conducted by </a:t>
            </a:r>
            <a:r>
              <a:rPr lang="en-US" sz="1200" dirty="0" err="1">
                <a:effectLst/>
              </a:rPr>
              <a:t>OnePoll</a:t>
            </a:r>
            <a:r>
              <a:rPr lang="en-US" sz="1200" dirty="0">
                <a:effectLst/>
              </a:rPr>
              <a:t> in 2024 –</a:t>
            </a:r>
          </a:p>
          <a:p>
            <a:pPr marL="1543050" lvl="3" indent="-171450">
              <a:buFont typeface="Arial" panose="020B0604020202020204" pitchFamily="34" charset="0"/>
              <a:buChar char="•"/>
            </a:pPr>
            <a:r>
              <a:rPr lang="en-US" sz="1200" dirty="0">
                <a:effectLst/>
              </a:rPr>
              <a:t>The top concerns for consumers when buying food are –</a:t>
            </a:r>
          </a:p>
          <a:p>
            <a:pPr marL="2000250" lvl="4" indent="-171450">
              <a:buFont typeface="Arial" panose="020B0604020202020204" pitchFamily="34" charset="0"/>
              <a:buChar char="•"/>
            </a:pPr>
            <a:r>
              <a:rPr lang="en-US" sz="1200" dirty="0">
                <a:effectLst/>
              </a:rPr>
              <a:t>Price, then</a:t>
            </a:r>
          </a:p>
          <a:p>
            <a:pPr marL="2000250" lvl="4" indent="-171450">
              <a:buFont typeface="Arial" panose="020B0604020202020204" pitchFamily="34" charset="0"/>
              <a:buChar char="•"/>
            </a:pPr>
            <a:r>
              <a:rPr lang="en-US" sz="1200" dirty="0">
                <a:effectLst/>
              </a:rPr>
              <a:t>Preference for information consumers want to see on the label –</a:t>
            </a:r>
          </a:p>
          <a:p>
            <a:pPr marL="2457450" lvl="5" indent="-171450">
              <a:buFont typeface="Arial" panose="020B0604020202020204" pitchFamily="34" charset="0"/>
              <a:buChar char="•"/>
            </a:pPr>
            <a:r>
              <a:rPr lang="en-US" sz="1200" dirty="0">
                <a:effectLst/>
              </a:rPr>
              <a:t>Where the product is from, </a:t>
            </a:r>
          </a:p>
          <a:p>
            <a:pPr marL="2457450" lvl="5" indent="-171450">
              <a:buFont typeface="Arial" panose="020B0604020202020204" pitchFamily="34" charset="0"/>
              <a:buChar char="•"/>
            </a:pPr>
            <a:r>
              <a:rPr lang="en-US" sz="1200" dirty="0">
                <a:effectLst/>
              </a:rPr>
              <a:t>Number of ingredients, and </a:t>
            </a:r>
          </a:p>
          <a:p>
            <a:pPr marL="2457450" lvl="5" indent="-171450">
              <a:buFont typeface="Arial" panose="020B0604020202020204" pitchFamily="34" charset="0"/>
              <a:buChar char="•"/>
            </a:pPr>
            <a:r>
              <a:rPr lang="en-US" sz="1200" dirty="0">
                <a:effectLst/>
              </a:rPr>
              <a:t>Packaging.</a:t>
            </a:r>
          </a:p>
          <a:p>
            <a:pPr marL="2000250" lvl="4" indent="-171450">
              <a:buFont typeface="Arial" panose="020B0604020202020204" pitchFamily="34" charset="0"/>
              <a:buChar char="•"/>
            </a:pPr>
            <a:r>
              <a:rPr lang="en-US" sz="1200" dirty="0">
                <a:effectLst/>
              </a:rPr>
              <a:t>78 % of consumers want less extraneous information on the packaging surrounding the label in order to decrease confusion; and   </a:t>
            </a:r>
          </a:p>
          <a:p>
            <a:pPr marL="2000250" lvl="4" indent="-171450">
              <a:buFont typeface="Arial" panose="020B0604020202020204" pitchFamily="34" charset="0"/>
              <a:buChar char="•"/>
            </a:pPr>
            <a:r>
              <a:rPr lang="en-US" sz="1200" dirty="0">
                <a:effectLst/>
              </a:rPr>
              <a:t>97 % are looking for packaging that caters to their specific lifestyle — </a:t>
            </a:r>
          </a:p>
          <a:p>
            <a:pPr marL="2457450" lvl="5" indent="-171450">
              <a:buFont typeface="Arial" panose="020B0604020202020204" pitchFamily="34" charset="0"/>
              <a:buChar char="•"/>
            </a:pPr>
            <a:r>
              <a:rPr lang="en-US" sz="1200" dirty="0">
                <a:effectLst/>
              </a:rPr>
              <a:t>Natural, </a:t>
            </a:r>
          </a:p>
          <a:p>
            <a:pPr marL="2457450" lvl="5" indent="-171450">
              <a:buFont typeface="Arial" panose="020B0604020202020204" pitchFamily="34" charset="0"/>
              <a:buChar char="•"/>
            </a:pPr>
            <a:r>
              <a:rPr lang="en-US" sz="1200" dirty="0">
                <a:effectLst/>
              </a:rPr>
              <a:t>Non-GMO, </a:t>
            </a:r>
          </a:p>
          <a:p>
            <a:pPr marL="2457450" lvl="5" indent="-171450">
              <a:buFont typeface="Arial" panose="020B0604020202020204" pitchFamily="34" charset="0"/>
              <a:buChar char="•"/>
            </a:pPr>
            <a:r>
              <a:rPr lang="en-US" sz="1200" dirty="0">
                <a:effectLst/>
              </a:rPr>
              <a:t>Organic, </a:t>
            </a:r>
          </a:p>
          <a:p>
            <a:pPr marL="2457450" lvl="5" indent="-171450">
              <a:buFont typeface="Arial" panose="020B0604020202020204" pitchFamily="34" charset="0"/>
              <a:buChar char="•"/>
            </a:pPr>
            <a:r>
              <a:rPr lang="en-US" sz="1200" dirty="0">
                <a:effectLst/>
              </a:rPr>
              <a:t>Grass-fed, and </a:t>
            </a:r>
          </a:p>
          <a:p>
            <a:pPr marL="2457450" lvl="5" indent="-171450">
              <a:buFont typeface="Arial" panose="020B0604020202020204" pitchFamily="34" charset="0"/>
              <a:buChar char="•"/>
            </a:pPr>
            <a:r>
              <a:rPr lang="en-US" sz="1200" dirty="0">
                <a:effectLst/>
              </a:rPr>
              <a:t>Pasture raised.</a:t>
            </a:r>
          </a:p>
          <a:p>
            <a:pPr marL="1543050" lvl="3" indent="-171450">
              <a:buFont typeface="Arial" panose="020B0604020202020204" pitchFamily="34" charset="0"/>
              <a:buChar char="•"/>
            </a:pPr>
            <a:r>
              <a:rPr lang="en-US" sz="1200" dirty="0">
                <a:effectLst/>
              </a:rPr>
              <a:t>Overall, </a:t>
            </a:r>
          </a:p>
          <a:p>
            <a:pPr marL="2000250" lvl="4" indent="-171450">
              <a:buFont typeface="Arial" panose="020B0604020202020204" pitchFamily="34" charset="0"/>
              <a:buChar char="•"/>
            </a:pPr>
            <a:r>
              <a:rPr lang="en-US" sz="1200" dirty="0">
                <a:effectLst/>
              </a:rPr>
              <a:t>There is a belief that manufacturers hide sugar in their products  by – </a:t>
            </a:r>
          </a:p>
          <a:p>
            <a:pPr marL="2457450" lvl="5" indent="-171450">
              <a:buFont typeface="Arial" panose="020B0604020202020204" pitchFamily="34" charset="0"/>
              <a:buChar char="•"/>
            </a:pPr>
            <a:r>
              <a:rPr lang="en-US" sz="1200" dirty="0">
                <a:effectLst/>
              </a:rPr>
              <a:t>Using different words for sugar on the actual label,</a:t>
            </a:r>
          </a:p>
          <a:p>
            <a:pPr marL="2457450" lvl="5" indent="-171450">
              <a:buFont typeface="Arial" panose="020B0604020202020204" pitchFamily="34" charset="0"/>
              <a:buChar char="•"/>
            </a:pPr>
            <a:r>
              <a:rPr lang="en-US" sz="1200" dirty="0">
                <a:effectLst/>
              </a:rPr>
              <a:t>56 % of surveyed consumers say that have eaten something they later realized contained sugar.  </a:t>
            </a:r>
          </a:p>
          <a:p>
            <a:pPr marL="2000250" lvl="4" indent="-171450">
              <a:buFont typeface="Arial" panose="020B0604020202020204" pitchFamily="34" charset="0"/>
              <a:buChar char="•"/>
            </a:pPr>
            <a:r>
              <a:rPr lang="en-US" sz="1200" dirty="0">
                <a:effectLst/>
              </a:rPr>
              <a:t>78 % are looking for simple ingredients – </a:t>
            </a:r>
          </a:p>
          <a:p>
            <a:pPr marL="2000250" lvl="4" indent="-171450">
              <a:buFont typeface="Arial" panose="020B0604020202020204" pitchFamily="34" charset="0"/>
              <a:buChar char="•"/>
            </a:pPr>
            <a:r>
              <a:rPr lang="en-US" sz="1200" dirty="0">
                <a:effectLst/>
              </a:rPr>
              <a:t>Americans find five ingredients to be the maximum for a “simple” food.</a:t>
            </a:r>
          </a:p>
          <a:p>
            <a:pPr marL="628650" lvl="1"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a:extLst>
              <a:ext uri="{FF2B5EF4-FFF2-40B4-BE49-F238E27FC236}">
                <a16:creationId xmlns:a16="http://schemas.microsoft.com/office/drawing/2014/main" id="{3BFCE762-B983-6210-8014-8EB7069E1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922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#6C – influence, expectations, perceptions, and understanding…trends in caring for mind and body… </a:t>
            </a:r>
          </a:p>
          <a:p>
            <a:pPr marL="171450" lvl="0" indent="-171450">
              <a:buFont typeface="Arial" panose="020B0604020202020204" pitchFamily="34" charset="0"/>
              <a:buChar char="•"/>
            </a:pPr>
            <a:r>
              <a:rPr lang="en-US" sz="1200" dirty="0">
                <a:effectLst/>
              </a:rPr>
              <a:t>Week 3 Topic – </a:t>
            </a:r>
          </a:p>
          <a:p>
            <a:pPr marL="628650" lvl="1" indent="-171450">
              <a:buFont typeface="Arial" panose="020B0604020202020204" pitchFamily="34" charset="0"/>
              <a:buChar char="•"/>
            </a:pPr>
            <a:r>
              <a:rPr lang="en-US" sz="1200" dirty="0">
                <a:effectLst/>
              </a:rPr>
              <a:t>From “Food Trends for 2023 Will Include Wellness Drinks, Gut Health, Plant-Based Food Innovations, Confusion Around New Labels and Terminology” — Published January 2023, International Food Information Council - IFIC – </a:t>
            </a:r>
          </a:p>
          <a:p>
            <a:pPr marL="1085850" lvl="2" indent="-171450">
              <a:buFont typeface="Arial" panose="020B0604020202020204" pitchFamily="34" charset="0"/>
              <a:buChar char="•"/>
            </a:pPr>
            <a:r>
              <a:rPr lang="en-US" sz="1200" dirty="0">
                <a:effectLst/>
              </a:rPr>
              <a:t>Liquid drinks appear to be the new focus for wellness, with added benefits like energy, mental health, and gut health support.  </a:t>
            </a:r>
          </a:p>
          <a:p>
            <a:pPr marL="1543050" lvl="3" indent="-171450">
              <a:buFont typeface="Arial" panose="020B0604020202020204" pitchFamily="34" charset="0"/>
              <a:buChar char="•"/>
            </a:pPr>
            <a:r>
              <a:rPr lang="en-US" sz="1200" dirty="0">
                <a:effectLst/>
              </a:rPr>
              <a:t>37 % said they wanted benefits of “more energy and less fatigue” from foods and beverages.</a:t>
            </a:r>
          </a:p>
          <a:p>
            <a:pPr marL="1543050" lvl="3" indent="-171450">
              <a:buFont typeface="Arial" panose="020B0604020202020204" pitchFamily="34" charset="0"/>
              <a:buChar char="•"/>
            </a:pPr>
            <a:r>
              <a:rPr lang="en-US" sz="1200" dirty="0">
                <a:effectLst/>
              </a:rPr>
              <a:t>“Alt caffeine” choices rank high (e.g., yerba mate and yaupon tea, a lower-caffeine alternative with a sweet flavor profile that is derived from a species of holly native to the deep South).  </a:t>
            </a:r>
          </a:p>
          <a:p>
            <a:pPr marL="1543050" lvl="3" indent="-171450">
              <a:buFont typeface="Arial" panose="020B0604020202020204" pitchFamily="34" charset="0"/>
              <a:buChar char="•"/>
            </a:pPr>
            <a:r>
              <a:rPr lang="en-US" sz="1200" dirty="0">
                <a:effectLst/>
              </a:rPr>
              <a:t>Mocktail and nonalcoholic cocktail options are popular.</a:t>
            </a:r>
          </a:p>
          <a:p>
            <a:pPr marL="2000250" lvl="4" indent="-171450">
              <a:buFont typeface="Arial" panose="020B0604020202020204" pitchFamily="34" charset="0"/>
              <a:buChar char="•"/>
            </a:pPr>
            <a:r>
              <a:rPr lang="en-US" sz="1200" dirty="0">
                <a:effectLst/>
              </a:rPr>
              <a:t>Note:  There was a spike in alcoholic sales during the pandemic.  </a:t>
            </a:r>
          </a:p>
          <a:p>
            <a:pPr marL="1085850" lvl="2" indent="-171450">
              <a:buFont typeface="Arial" panose="020B0604020202020204" pitchFamily="34" charset="0"/>
              <a:buChar char="•"/>
            </a:pPr>
            <a:r>
              <a:rPr lang="en-US" sz="1200" dirty="0">
                <a:effectLst/>
              </a:rPr>
              <a:t>For Gen Z responders, “emotional/mental health” was among the top three benefits from food.</a:t>
            </a:r>
          </a:p>
          <a:p>
            <a:pPr marL="1085850" lvl="2" indent="-171450">
              <a:buFont typeface="Arial" panose="020B0604020202020204" pitchFamily="34" charset="0"/>
              <a:buChar char="•"/>
            </a:pPr>
            <a:r>
              <a:rPr lang="en-US" sz="1200" dirty="0">
                <a:effectLst/>
              </a:rPr>
              <a:t>For those who wanted to reduce their stress --  </a:t>
            </a:r>
          </a:p>
          <a:p>
            <a:pPr marL="1543050" lvl="3" indent="-171450">
              <a:buFont typeface="Arial" panose="020B0604020202020204" pitchFamily="34" charset="0"/>
              <a:buChar char="•"/>
            </a:pPr>
            <a:r>
              <a:rPr lang="en-US" sz="1200" dirty="0">
                <a:effectLst/>
              </a:rPr>
              <a:t>33 % said they consumed foods/beverages that reduce the effects of stress, and </a:t>
            </a:r>
          </a:p>
          <a:p>
            <a:pPr marL="1543050" lvl="3" indent="-171450">
              <a:buFont typeface="Arial" panose="020B0604020202020204" pitchFamily="34" charset="0"/>
              <a:buChar char="•"/>
            </a:pPr>
            <a:r>
              <a:rPr lang="en-US" sz="1200" dirty="0">
                <a:effectLst/>
              </a:rPr>
              <a:t>24 % said they drank less alcohol.  </a:t>
            </a:r>
          </a:p>
          <a:p>
            <a:pPr marL="1085850" lvl="2" indent="-171450">
              <a:buFont typeface="Arial" panose="020B0604020202020204" pitchFamily="34" charset="0"/>
              <a:buChar char="•"/>
            </a:pPr>
            <a:r>
              <a:rPr lang="en-US" sz="1200" dirty="0">
                <a:effectLst/>
              </a:rPr>
              <a:t>Rather than a focus on the effects on their minds, other consumers were interested in how food affected their gut.  </a:t>
            </a:r>
          </a:p>
          <a:p>
            <a:pPr marL="1543050" lvl="3" indent="-171450">
              <a:buFont typeface="Arial" panose="020B0604020202020204" pitchFamily="34" charset="0"/>
              <a:buChar char="•"/>
            </a:pPr>
            <a:r>
              <a:rPr lang="en-US" sz="1200" dirty="0">
                <a:effectLst/>
              </a:rPr>
              <a:t>Liquids are viewed as a positive way to add both probiotics and prebiotics.  </a:t>
            </a:r>
          </a:p>
          <a:p>
            <a:pPr marL="1543050" lvl="3" indent="-171450">
              <a:buFont typeface="Arial" panose="020B0604020202020204" pitchFamily="34" charset="0"/>
              <a:buChar char="•"/>
            </a:pPr>
            <a:r>
              <a:rPr lang="en-US" sz="1200" dirty="0">
                <a:effectLst/>
              </a:rPr>
              <a:t>Wellness drinks are sought out by –</a:t>
            </a:r>
          </a:p>
          <a:p>
            <a:pPr marL="2000250" lvl="4" indent="-171450">
              <a:buFont typeface="Arial" panose="020B0604020202020204" pitchFamily="34" charset="0"/>
              <a:buChar char="•"/>
            </a:pPr>
            <a:r>
              <a:rPr lang="en-US" sz="1200" dirty="0">
                <a:effectLst/>
              </a:rPr>
              <a:t>25 % consume probiotics, </a:t>
            </a:r>
          </a:p>
          <a:p>
            <a:pPr marL="2457450" lvl="5" indent="-171450">
              <a:buFont typeface="Arial" panose="020B0604020202020204" pitchFamily="34" charset="0"/>
              <a:buChar char="•"/>
            </a:pPr>
            <a:r>
              <a:rPr lang="en-US" sz="1200" dirty="0">
                <a:effectLst/>
              </a:rPr>
              <a:t>A probiotic is defined as live microorganisms that, when administered confer a health benefit on the host.  </a:t>
            </a:r>
          </a:p>
          <a:p>
            <a:pPr marL="2457450" lvl="5" indent="-171450">
              <a:buFont typeface="Arial" panose="020B0604020202020204" pitchFamily="34" charset="0"/>
              <a:buChar char="•"/>
            </a:pPr>
            <a:r>
              <a:rPr lang="en-US" sz="1200" dirty="0">
                <a:effectLst/>
              </a:rPr>
              <a:t>Probiotics have been steadily growing in popularity, with digestive/gut health being the third most commonly sought-after benefit among Americans. </a:t>
            </a:r>
          </a:p>
          <a:p>
            <a:pPr marL="2457450" lvl="5" indent="-171450">
              <a:buFont typeface="Arial" panose="020B0604020202020204" pitchFamily="34" charset="0"/>
              <a:buChar char="•"/>
            </a:pPr>
            <a:r>
              <a:rPr lang="en-US" sz="1200" dirty="0">
                <a:effectLst/>
              </a:rPr>
              <a:t>Products beyond the yogurt section likely will begin to appear (e.g., added to chocolate, ice cream, juices, sauces, and nutrition bars). </a:t>
            </a:r>
          </a:p>
          <a:p>
            <a:pPr marL="2457450" lvl="5" indent="-171450">
              <a:buFont typeface="Arial" panose="020B0604020202020204" pitchFamily="34" charset="0"/>
              <a:buChar char="•"/>
            </a:pPr>
            <a:r>
              <a:rPr lang="en-US" sz="1200" dirty="0">
                <a:effectLst/>
              </a:rPr>
              <a:t>Criteria for probiotics include:  </a:t>
            </a:r>
          </a:p>
          <a:p>
            <a:pPr marL="2914650" lvl="6" indent="-171450">
              <a:buFont typeface="Arial" panose="020B0604020202020204" pitchFamily="34" charset="0"/>
              <a:buChar char="•"/>
            </a:pPr>
            <a:r>
              <a:rPr lang="en-US" sz="1200" dirty="0">
                <a:effectLst/>
              </a:rPr>
              <a:t>It should be resistant to the acidic pH of the stomach, </a:t>
            </a:r>
          </a:p>
          <a:p>
            <a:pPr marL="3371850" lvl="7" indent="-171450">
              <a:buFont typeface="Arial" panose="020B0604020202020204" pitchFamily="34" charset="0"/>
              <a:buChar char="•"/>
            </a:pPr>
            <a:r>
              <a:rPr lang="en-US" sz="1200" dirty="0">
                <a:effectLst/>
              </a:rPr>
              <a:t>It cannot be hydrolyzed by mammalian enzymes, and </a:t>
            </a:r>
          </a:p>
          <a:p>
            <a:pPr marL="3371850" lvl="7" indent="-171450">
              <a:buFont typeface="Arial" panose="020B0604020202020204" pitchFamily="34" charset="0"/>
              <a:buChar char="•"/>
            </a:pPr>
            <a:r>
              <a:rPr lang="en-US" sz="1200" dirty="0">
                <a:effectLst/>
              </a:rPr>
              <a:t>It should not be absorbed in the gastrointestinal tract.; </a:t>
            </a:r>
          </a:p>
          <a:p>
            <a:pPr marL="2914650" lvl="6" indent="-171450">
              <a:buFont typeface="Arial" panose="020B0604020202020204" pitchFamily="34" charset="0"/>
              <a:buChar char="•"/>
            </a:pPr>
            <a:r>
              <a:rPr lang="en-US" sz="1200" dirty="0">
                <a:effectLst/>
              </a:rPr>
              <a:t>It can be fermented by intestinal microbiota; and </a:t>
            </a:r>
          </a:p>
          <a:p>
            <a:pPr marL="2914650" lvl="6" indent="-171450">
              <a:buFont typeface="Arial" panose="020B0604020202020204" pitchFamily="34" charset="0"/>
              <a:buChar char="•"/>
            </a:pPr>
            <a:r>
              <a:rPr lang="en-US" sz="1200" dirty="0">
                <a:effectLst/>
              </a:rPr>
              <a:t>The growth and/or activity of the intestinal bacteria can be selectively stimulated by this compound and this process improves host’s health.  </a:t>
            </a:r>
          </a:p>
          <a:p>
            <a:pPr marL="2000250" lvl="4" indent="-171450">
              <a:buFont typeface="Arial" panose="020B0604020202020204" pitchFamily="34" charset="0"/>
              <a:buChar char="•"/>
            </a:pPr>
            <a:r>
              <a:rPr lang="en-US" sz="1200" dirty="0">
                <a:effectLst/>
              </a:rPr>
              <a:t>23 % consume prebiotics.</a:t>
            </a:r>
          </a:p>
          <a:p>
            <a:pPr marL="2457450" lvl="5" indent="-171450">
              <a:buFont typeface="Arial" panose="020B0604020202020204" pitchFamily="34" charset="0"/>
              <a:buChar char="•"/>
            </a:pPr>
            <a:r>
              <a:rPr lang="en-US" sz="1200" dirty="0">
                <a:effectLst/>
              </a:rPr>
              <a:t>A prebiotic is a substrate that is selectively utilized by host microorganisms conferring a health benefit; </a:t>
            </a:r>
          </a:p>
          <a:p>
            <a:pPr marL="2457450" lvl="5" indent="-171450">
              <a:buFont typeface="Arial" panose="020B0604020202020204" pitchFamily="34" charset="0"/>
              <a:buChar char="•"/>
            </a:pPr>
            <a:r>
              <a:rPr lang="en-US" sz="1200" dirty="0">
                <a:effectLst/>
              </a:rPr>
              <a:t>They are a group of nutrients that are degraded by gut microbiota.  </a:t>
            </a:r>
          </a:p>
          <a:p>
            <a:pPr marL="2457450" lvl="5" indent="-171450">
              <a:buFont typeface="Arial" panose="020B0604020202020204" pitchFamily="34" charset="0"/>
              <a:buChar char="•"/>
            </a:pPr>
            <a:r>
              <a:rPr lang="en-US" sz="1200" dirty="0">
                <a:effectLst/>
              </a:rPr>
              <a:t>Prebiotics include:  Fructans, galacto-oligosaccharides, starch and glucose-derived oligosaccharides, other oligosaccharides, and non-carbohydrate oligosaccharides.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In the slide picture of the “U Relax” product, the product name is quite targeted to draw individuals looking for a drinkable stress-reliever – “just add water” </a:t>
            </a:r>
          </a:p>
          <a:p>
            <a:pPr marL="628650" lvl="1"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75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lvl="0" indent="-171450">
              <a:buFont typeface="Arial" panose="020B0604020202020204" pitchFamily="34" charset="0"/>
              <a:buChar char="•"/>
            </a:pPr>
            <a:r>
              <a:rPr lang="en-US" sz="1200" dirty="0">
                <a:effectLst/>
              </a:rPr>
              <a:t>Slide #8C –influence, expectations, perceptions, and understanding…stress-reducing drinks…</a:t>
            </a:r>
          </a:p>
          <a:p>
            <a:pPr marL="171450" lvl="0" indent="-171450">
              <a:buFont typeface="Arial" panose="020B0604020202020204" pitchFamily="34" charset="0"/>
              <a:buChar char="•"/>
            </a:pPr>
            <a:r>
              <a:rPr lang="en-US" sz="1200" dirty="0">
                <a:effectLst/>
              </a:rPr>
              <a:t>Week 3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More about the </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Ü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Relax calming powder by Calming Co.</a:t>
            </a:r>
          </a:p>
          <a:p>
            <a:pPr marL="1085850" lvl="2" indent="-171450">
              <a:buFont typeface="Arial" panose="020B0604020202020204" pitchFamily="34" charset="0"/>
              <a:buChar char="•"/>
            </a:pPr>
            <a:r>
              <a:rPr lang="en-US" sz="1200" dirty="0">
                <a:effectLst/>
              </a:rPr>
              <a:t>The advertisement is very compelling regarding informing the consumer about the natural ingredients used, as well as the clinical trials conducted to “prove” that the product is effective in reducing stress.  </a:t>
            </a:r>
          </a:p>
          <a:p>
            <a:pPr marL="1085850" lvl="2" indent="-171450">
              <a:buFont typeface="Arial" panose="020B0604020202020204" pitchFamily="34" charset="0"/>
              <a:buChar char="•"/>
            </a:pPr>
            <a:r>
              <a:rPr lang="en-US" sz="1200" dirty="0">
                <a:effectLst/>
              </a:rPr>
              <a:t>However, since the data were not submitted to the DA for evaluation, the cautionary statement is required – </a:t>
            </a:r>
          </a:p>
          <a:p>
            <a:pPr marL="1543050" lvl="3" indent="-171450">
              <a:buFont typeface="Arial" panose="020B0604020202020204" pitchFamily="34" charset="0"/>
              <a:buChar char="•"/>
            </a:pPr>
            <a:r>
              <a:rPr lang="en-US" sz="1200" dirty="0">
                <a:effectLst/>
              </a:rPr>
              <a:t>*Statements made in this site have not been evaluated by the FDA. These products are not intended to diagnose, treat, cure, or prevent any disease. These products are not recommended for children or pregnant/nursing women and should be used only as directed on the label. Do not combine with alcohol, drive, or operate heavy machinery after consumption. Ask a healthcare professional before use if you have or have had liver problems or are taking any medication.”</a:t>
            </a:r>
          </a:p>
          <a:p>
            <a:pPr marL="1085850" lvl="2" indent="-171450">
              <a:buFont typeface="Arial" panose="020B0604020202020204" pitchFamily="34" charset="0"/>
              <a:buChar char="•"/>
            </a:pPr>
            <a:r>
              <a:rPr lang="en-US" sz="1200" dirty="0">
                <a:effectLst/>
              </a:rPr>
              <a:t>The manufacturer is required to document why it believes that the wording is not misleading.  </a:t>
            </a:r>
          </a:p>
          <a:p>
            <a:pPr marL="1085850" lvl="2" indent="-171450">
              <a:buFont typeface="Arial" panose="020B0604020202020204" pitchFamily="34" charset="0"/>
              <a:buChar char="•"/>
            </a:pPr>
            <a:r>
              <a:rPr lang="en-US" sz="1200" dirty="0">
                <a:effectLst/>
              </a:rPr>
              <a:t>The FDA has the authority to conduct its own testing on the product.  </a:t>
            </a:r>
          </a:p>
          <a:p>
            <a:pPr marL="1543050" lvl="3" indent="-171450">
              <a:buFont typeface="Arial" panose="020B0604020202020204" pitchFamily="34" charset="0"/>
              <a:buChar char="•"/>
            </a:pPr>
            <a:r>
              <a:rPr lang="en-US" sz="1200" dirty="0">
                <a:effectLst/>
              </a:rPr>
              <a:t>However, it is unlikely that FDA would have reason to believe that there is anything unsafe regarding the ingredients.</a:t>
            </a:r>
          </a:p>
          <a:p>
            <a:pPr marL="1085850" lvl="2" indent="-171450">
              <a:buFont typeface="Arial" panose="020B0604020202020204" pitchFamily="34" charset="0"/>
              <a:buChar char="•"/>
            </a:pPr>
            <a:r>
              <a:rPr lang="en-US" sz="1200" dirty="0">
                <a:effectLst/>
              </a:rPr>
              <a:t>Thus, the product likely will remain in the marketplace without interruption.</a:t>
            </a:r>
          </a:p>
          <a:p>
            <a:pPr marL="628650" lvl="1" indent="-171450">
              <a:buFont typeface="Arial" panose="020B0604020202020204" pitchFamily="34" charset="0"/>
              <a:buChar char="•"/>
            </a:pPr>
            <a:r>
              <a:rPr lang="en-US" sz="1200" dirty="0">
                <a:effectLst/>
              </a:rPr>
              <a:t>The consumer must decide whether the statements are reasonable and not misleading.</a:t>
            </a:r>
          </a:p>
          <a:p>
            <a:pPr marL="1085850" lvl="2" indent="-171450">
              <a:buFont typeface="Arial" panose="020B0604020202020204" pitchFamily="34" charset="0"/>
              <a:buChar char="•"/>
            </a:pPr>
            <a:r>
              <a:rPr lang="en-US" sz="1200" dirty="0">
                <a:effectLst/>
              </a:rPr>
              <a:t>Litigation is likely not fruitful due to the mandatory cautionary statement about the FDA not reviewing the data; the consumer has been adequately put on notice.</a:t>
            </a:r>
          </a:p>
          <a:p>
            <a:pPr marL="628650" lvl="1" indent="-171450">
              <a:buFont typeface="Arial" panose="020B0604020202020204" pitchFamily="34" charset="0"/>
              <a:buChar char="•"/>
            </a:pPr>
            <a:r>
              <a:rPr lang="en-US" sz="1200" dirty="0">
                <a:effectLst/>
              </a:rPr>
              <a:t>Other assertions made in the ad – </a:t>
            </a:r>
          </a:p>
          <a:p>
            <a:pPr marL="1085850" lvl="2" indent="-171450">
              <a:buFont typeface="Arial" panose="020B0604020202020204" pitchFamily="34" charset="0"/>
              <a:buChar char="•"/>
            </a:pPr>
            <a:r>
              <a:rPr lang="en-US" sz="1200" dirty="0">
                <a:effectLst/>
              </a:rPr>
              <a:t>“Our naturally soothing formula promotes deep relaxation, calms your nerves, and brightens your mood. </a:t>
            </a:r>
          </a:p>
          <a:p>
            <a:pPr marL="1543050" lvl="3" indent="-171450">
              <a:buFont typeface="Arial" panose="020B0604020202020204" pitchFamily="34" charset="0"/>
              <a:buChar char="•"/>
            </a:pPr>
            <a:r>
              <a:rPr lang="en-US" sz="1200" dirty="0">
                <a:effectLst/>
              </a:rPr>
              <a:t>Made with delicious fruit flavors for life’s everyday stressors. </a:t>
            </a:r>
          </a:p>
          <a:p>
            <a:pPr marL="1543050" lvl="3" indent="-171450">
              <a:buFont typeface="Arial" panose="020B0604020202020204" pitchFamily="34" charset="0"/>
              <a:buChar char="•"/>
            </a:pPr>
            <a:r>
              <a:rPr lang="en-US" sz="1200" dirty="0">
                <a:effectLst/>
              </a:rPr>
              <a:t>Just add 1 packet to 4-6 ounces of cold water and feel your stress slowly slip away…</a:t>
            </a:r>
          </a:p>
          <a:p>
            <a:pPr marL="1543050" lvl="3" indent="-171450">
              <a:buFont typeface="Arial" panose="020B0604020202020204" pitchFamily="34" charset="0"/>
              <a:buChar char="•"/>
            </a:pPr>
            <a:r>
              <a:rPr lang="en-US" sz="1200" dirty="0">
                <a:effectLst/>
              </a:rPr>
              <a:t>A long, deep breath in every sip</a:t>
            </a:r>
          </a:p>
          <a:p>
            <a:pPr marL="1543050" lvl="3" indent="-171450">
              <a:buFont typeface="Arial" panose="020B0604020202020204" pitchFamily="34" charset="0"/>
              <a:buChar char="•"/>
            </a:pPr>
            <a:r>
              <a:rPr lang="en-US" sz="1200" dirty="0">
                <a:effectLst/>
              </a:rPr>
              <a:t>Each serving of Ü Relax takes just a few minutes to set in for up to 4 hours of pure, uninterrupted bliss.</a:t>
            </a:r>
          </a:p>
          <a:p>
            <a:pPr marL="1543050" lvl="3" indent="-171450">
              <a:buFont typeface="Arial" panose="020B0604020202020204" pitchFamily="34" charset="0"/>
              <a:buChar char="•"/>
            </a:pPr>
            <a:r>
              <a:rPr lang="en-US" sz="1200" dirty="0">
                <a:effectLst/>
              </a:rPr>
              <a:t>DESTRESS &amp; UNWIND</a:t>
            </a:r>
          </a:p>
          <a:p>
            <a:pPr marL="1543050" lvl="3" indent="-171450">
              <a:buFont typeface="Arial" panose="020B0604020202020204" pitchFamily="34" charset="0"/>
              <a:buChar char="•"/>
            </a:pPr>
            <a:r>
              <a:rPr lang="en-US" sz="1200" dirty="0">
                <a:effectLst/>
              </a:rPr>
              <a:t>Come back to your center. </a:t>
            </a:r>
          </a:p>
          <a:p>
            <a:pPr marL="1543050" lvl="3" indent="-171450">
              <a:buFont typeface="Arial" panose="020B0604020202020204" pitchFamily="34" charset="0"/>
              <a:buChar char="•"/>
            </a:pPr>
            <a:r>
              <a:rPr lang="en-US" sz="1200" dirty="0">
                <a:effectLst/>
              </a:rPr>
              <a:t>Take on the day with a clearer, calmer mindset.</a:t>
            </a:r>
          </a:p>
          <a:p>
            <a:pPr marL="1543050" lvl="3" indent="-171450">
              <a:buFont typeface="Arial" panose="020B0604020202020204" pitchFamily="34" charset="0"/>
              <a:buChar char="•"/>
            </a:pPr>
            <a:r>
              <a:rPr lang="en-US" sz="1200" dirty="0">
                <a:effectLst/>
              </a:rPr>
              <a:t>SLOW THE MIND CHATTER</a:t>
            </a:r>
          </a:p>
          <a:p>
            <a:pPr marL="1543050" lvl="3" indent="-171450">
              <a:buFont typeface="Arial" panose="020B0604020202020204" pitchFamily="34" charset="0"/>
              <a:buChar char="•"/>
            </a:pPr>
            <a:r>
              <a:rPr lang="en-US" sz="1200" dirty="0">
                <a:effectLst/>
              </a:rPr>
              <a:t>Quiet any racing thoughts.</a:t>
            </a:r>
          </a:p>
          <a:p>
            <a:pPr marL="1543050" lvl="3" indent="-171450">
              <a:buFont typeface="Arial" panose="020B0604020202020204" pitchFamily="34" charset="0"/>
              <a:buChar char="•"/>
            </a:pPr>
            <a:r>
              <a:rPr lang="en-US" sz="1200" dirty="0">
                <a:effectLst/>
              </a:rPr>
              <a:t>Find stillness no matter what’s going on.</a:t>
            </a:r>
          </a:p>
          <a:p>
            <a:pPr marL="1543050" lvl="3" indent="-171450">
              <a:buFont typeface="Arial" panose="020B0604020202020204" pitchFamily="34" charset="0"/>
              <a:buChar char="•"/>
            </a:pPr>
            <a:r>
              <a:rPr lang="en-US" sz="1200" dirty="0">
                <a:effectLst/>
              </a:rPr>
              <a:t>FEEL LIGHTER AND BRIGHTER</a:t>
            </a:r>
          </a:p>
          <a:p>
            <a:pPr marL="1543050" lvl="3" indent="-171450">
              <a:buFont typeface="Arial" panose="020B0604020202020204" pitchFamily="34" charset="0"/>
              <a:buChar char="•"/>
            </a:pPr>
            <a:r>
              <a:rPr lang="en-US" sz="1200" dirty="0">
                <a:effectLst/>
              </a:rPr>
              <a:t>Shake off whatever’s weighing on you and get in a happy headspace.”</a:t>
            </a:r>
          </a:p>
          <a:p>
            <a:pPr marL="628650" lvl="1" indent="-171450">
              <a:buFont typeface="Arial" panose="020B0604020202020204" pitchFamily="34" charset="0"/>
              <a:buChar char="•"/>
            </a:pPr>
            <a:r>
              <a:rPr lang="en-US" sz="1200" dirty="0">
                <a:effectLst/>
              </a:rPr>
              <a:t>Some consumers are looking for product labeling that asserts health benefits.  </a:t>
            </a:r>
          </a:p>
          <a:p>
            <a:pPr marL="1085850" lvl="2" indent="-171450">
              <a:buFont typeface="Arial" panose="020B0604020202020204" pitchFamily="34" charset="0"/>
              <a:buChar char="•"/>
            </a:pPr>
            <a:r>
              <a:rPr lang="en-US" sz="1200" dirty="0">
                <a:effectLst/>
              </a:rPr>
              <a:t>Truthfulness gets iffy in such circumstances. </a:t>
            </a:r>
          </a:p>
          <a:p>
            <a:pPr marL="628650" lvl="1" indent="-171450">
              <a:buFont typeface="Arial" panose="020B0604020202020204" pitchFamily="34" charset="0"/>
              <a:buChar char="•"/>
            </a:pPr>
            <a:r>
              <a:rPr lang="en-US" sz="1200" dirty="0">
                <a:effectLst/>
              </a:rPr>
              <a:t>For full disclosure, I, the instructor, consume numerous dietary supplements everyday (e.g., turmeric, flax seed oil, saw palmetto, red rice yeast). </a:t>
            </a:r>
          </a:p>
          <a:p>
            <a:pPr marL="1085850" lvl="2" indent="-171450">
              <a:buFont typeface="Arial" panose="020B0604020202020204" pitchFamily="34" charset="0"/>
              <a:buChar char="•"/>
            </a:pPr>
            <a:r>
              <a:rPr lang="en-US" sz="1200" dirty="0">
                <a:effectLst/>
              </a:rPr>
              <a:t>All are consumed under the belief that a positive health outcome will result from each individual supplement, affecting different aspects of health. </a:t>
            </a:r>
          </a:p>
          <a:p>
            <a:pPr marL="1085850" lvl="2" indent="-171450">
              <a:buFont typeface="Arial" panose="020B0604020202020204" pitchFamily="34" charset="0"/>
              <a:buChar char="•"/>
            </a:pPr>
            <a:r>
              <a:rPr lang="en-US" sz="1200" dirty="0">
                <a:effectLst/>
              </a:rPr>
              <a:t>In addition, all carry the same required cautionary statement as the “U Relax” supplement) – </a:t>
            </a:r>
          </a:p>
          <a:p>
            <a:pPr marL="1543050" lvl="3" indent="-171450">
              <a:buFont typeface="Arial" panose="020B0604020202020204" pitchFamily="34" charset="0"/>
              <a:buChar char="•"/>
            </a:pPr>
            <a:r>
              <a:rPr lang="en-US" sz="1200" dirty="0">
                <a:effectLst/>
              </a:rPr>
              <a:t>That is, the known health benefits have not been evaluated and affirmed by the FDA.   </a:t>
            </a:r>
          </a:p>
          <a:p>
            <a:pPr marL="1085850" lvl="2" indent="-171450">
              <a:buFont typeface="Arial" panose="020B0604020202020204" pitchFamily="34" charset="0"/>
              <a:buChar char="•"/>
            </a:pPr>
            <a:r>
              <a:rPr lang="en-US" sz="1200" dirty="0">
                <a:effectLst/>
              </a:rPr>
              <a:t>Regardless, the cost-benefit of risks, outcomes, and monetary outlay are deemed acceptable to me.</a:t>
            </a:r>
          </a:p>
          <a:p>
            <a:pPr marL="1828800" lvl="4" indent="0">
              <a:buFont typeface="Arial" panose="020B0604020202020204" pitchFamily="34" charset="0"/>
              <a:buNone/>
            </a:pPr>
            <a:endParaRPr lang="en-US" sz="1200" dirty="0">
              <a:effectLst/>
            </a:endParaRPr>
          </a:p>
          <a:p>
            <a:pPr marL="1828800" lvl="4" indent="0">
              <a:buFont typeface="Arial" panose="020B0604020202020204" pitchFamily="34" charset="0"/>
              <a:buNone/>
            </a:pPr>
            <a:r>
              <a:rPr lang="en-US" sz="1200" dirty="0">
                <a:effectLs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579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55670-BB70-8A0C-82BB-DB6DA5658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8DC38-B200-DA56-2BB7-56F60B947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43995-3510-0C21-9DC5-A88933C4D8B6}"/>
              </a:ext>
            </a:extLst>
          </p:cNvPr>
          <p:cNvSpPr>
            <a:spLocks noGrp="1"/>
          </p:cNvSpPr>
          <p:nvPr>
            <p:ph type="body" idx="1"/>
          </p:nvPr>
        </p:nvSpPr>
        <p:spPr>
          <a:xfrm>
            <a:off x="701040" y="4473892"/>
            <a:ext cx="5608320" cy="4481589"/>
          </a:xfrm>
        </p:spPr>
        <p:txBody>
          <a:bodyPr/>
          <a:lstStyle/>
          <a:p>
            <a:pPr marL="285750" marR="0" lvl="0" indent="-285750">
              <a:spcBef>
                <a:spcPts val="0"/>
              </a:spcBef>
              <a:spcAft>
                <a:spcPts val="0"/>
              </a:spcAft>
              <a:buFont typeface="Arial" panose="020B0604020202020204" pitchFamily="34" charset="0"/>
              <a:buChar char="•"/>
              <a:tabLst>
                <a:tab pos="228600" algn="l"/>
                <a:tab pos="457200" algn="l"/>
              </a:tabLs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Slide #9C –influence, expectations, perceptions, and understanding…flavored sweetener…</a:t>
            </a:r>
          </a:p>
          <a:p>
            <a:pPr marL="285750" marR="0" lvl="0" indent="-285750">
              <a:spcBef>
                <a:spcPts val="0"/>
              </a:spcBef>
              <a:spcAft>
                <a:spcPts val="0"/>
              </a:spcAft>
              <a:buFont typeface="Arial" panose="020B0604020202020204" pitchFamily="34" charset="0"/>
              <a:buChar char="•"/>
              <a:tabLst>
                <a:tab pos="228600" algn="l"/>
                <a:tab pos="457200" algn="l"/>
              </a:tabLs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Week 3 Topic – </a:t>
            </a:r>
          </a:p>
          <a:p>
            <a:pPr marL="742950" marR="0" lvl="1" indent="-285750">
              <a:spcBef>
                <a:spcPts val="0"/>
              </a:spcBef>
              <a:spcAft>
                <a:spcPts val="0"/>
              </a:spcAft>
              <a:buFont typeface="Arial" panose="020B0604020202020204" pitchFamily="34" charset="0"/>
              <a:buChar char="•"/>
              <a:tabLst>
                <a:tab pos="228600" algn="l"/>
                <a:tab pos="457200" algn="l"/>
              </a:tabLst>
            </a:pPr>
            <a:r>
              <a:rPr lang="en-US" sz="1200" dirty="0">
                <a:effectLst/>
              </a:rPr>
              <a:t>More about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Ü Relax calming powder by Calming Co.</a:t>
            </a:r>
          </a:p>
          <a:p>
            <a:pPr marL="1200150" marR="0" lvl="2" indent="-285750">
              <a:spcBef>
                <a:spcPts val="0"/>
              </a:spcBef>
              <a:spcAft>
                <a:spcPts val="0"/>
              </a:spcAft>
              <a:buFont typeface="Arial" panose="020B0604020202020204" pitchFamily="34" charset="0"/>
              <a:buChar char="•"/>
              <a:tabLst>
                <a:tab pos="228600" algn="l"/>
                <a:tab pos="457200" algn="l"/>
              </a:tabLst>
            </a:pPr>
            <a:r>
              <a:rPr lang="en-US" sz="1200" dirty="0">
                <a:effectLst/>
              </a:rPr>
              <a:t>This product is, in essence, “sugar.”</a:t>
            </a:r>
          </a:p>
          <a:p>
            <a:pPr marL="1200150" marR="0" lvl="2" indent="-285750">
              <a:spcBef>
                <a:spcPts val="0"/>
              </a:spcBef>
              <a:spcAft>
                <a:spcPts val="0"/>
              </a:spcAft>
              <a:buFont typeface="Arial" panose="020B0604020202020204" pitchFamily="34" charset="0"/>
              <a:buChar char="•"/>
              <a:tabLst>
                <a:tab pos="228600" algn="l"/>
                <a:tab pos="457200" algn="l"/>
              </a:tabLst>
            </a:pPr>
            <a:r>
              <a:rPr lang="en-US" sz="1200" dirty="0">
                <a:effectLst/>
              </a:rPr>
              <a:t>Note that the “blend” is fully described in terms of source of what is used to make the natural flavoring.</a:t>
            </a:r>
          </a:p>
          <a:p>
            <a:pPr marL="1200150" marR="0" lvl="2" indent="-285750">
              <a:spcBef>
                <a:spcPts val="0"/>
              </a:spcBef>
              <a:spcAft>
                <a:spcPts val="0"/>
              </a:spcAft>
              <a:buFont typeface="Arial" panose="020B0604020202020204" pitchFamily="34" charset="0"/>
              <a:buChar char="•"/>
              <a:tabLst>
                <a:tab pos="228600" algn="l"/>
                <a:tab pos="457200" algn="l"/>
              </a:tabLst>
            </a:pPr>
            <a:r>
              <a:rPr lang="en-US" sz="1200" dirty="0">
                <a:effectLst/>
              </a:rPr>
              <a:t>Allulose – </a:t>
            </a:r>
          </a:p>
          <a:p>
            <a:pPr marL="1657350" marR="0" lvl="3" indent="-285750">
              <a:spcBef>
                <a:spcPts val="0"/>
              </a:spcBef>
              <a:spcAft>
                <a:spcPts val="0"/>
              </a:spcAft>
              <a:buFont typeface="Arial" panose="020B0604020202020204" pitchFamily="34" charset="0"/>
              <a:buChar char="•"/>
              <a:tabLst>
                <a:tab pos="228600" algn="l"/>
                <a:tab pos="457200" algn="l"/>
              </a:tabLst>
            </a:pPr>
            <a:r>
              <a:rPr lang="en-US" sz="1200" dirty="0">
                <a:effectLst/>
              </a:rPr>
              <a:t>In 2019, FDA published guidance on the Nutrition Facts panel labeling for the sweetener Allulose.</a:t>
            </a:r>
          </a:p>
          <a:p>
            <a:pPr marL="2114550" marR="0" lvl="4" indent="-285750">
              <a:spcBef>
                <a:spcPts val="0"/>
              </a:spcBef>
              <a:spcAft>
                <a:spcPts val="0"/>
              </a:spcAft>
              <a:buFont typeface="Arial" panose="020B0604020202020204" pitchFamily="34" charset="0"/>
              <a:buChar char="•"/>
              <a:tabLst>
                <a:tab pos="228600" algn="l"/>
                <a:tab pos="457200" algn="l"/>
              </a:tabLst>
            </a:pPr>
            <a:r>
              <a:rPr lang="en-US" sz="1200" dirty="0">
                <a:effectLst/>
              </a:rPr>
              <a:t>Allulose is different from sugar in that it is not metabolized by the body in the same way as table sugar. </a:t>
            </a:r>
          </a:p>
          <a:p>
            <a:pPr marL="2571750" marR="0" lvl="5" indent="-285750">
              <a:spcBef>
                <a:spcPts val="0"/>
              </a:spcBef>
              <a:spcAft>
                <a:spcPts val="0"/>
              </a:spcAft>
              <a:buFont typeface="Arial" panose="020B0604020202020204" pitchFamily="34" charset="0"/>
              <a:buChar char="•"/>
              <a:tabLst>
                <a:tab pos="228600" algn="l"/>
                <a:tab pos="457200" algn="l"/>
              </a:tabLst>
            </a:pPr>
            <a:r>
              <a:rPr lang="en-US" sz="1200" dirty="0">
                <a:effectLst/>
              </a:rPr>
              <a:t>It has fewer calories, produces only negligible increases in blood glucose or insulin levels, and does not promote tooth decay. </a:t>
            </a:r>
          </a:p>
          <a:p>
            <a:pPr marL="2571750" marR="0" lvl="5" indent="-285750">
              <a:spcBef>
                <a:spcPts val="0"/>
              </a:spcBef>
              <a:spcAft>
                <a:spcPts val="0"/>
              </a:spcAft>
              <a:buFont typeface="Arial" panose="020B0604020202020204" pitchFamily="34" charset="0"/>
              <a:buChar char="•"/>
              <a:tabLst>
                <a:tab pos="228600" algn="l"/>
                <a:tab pos="457200" algn="l"/>
              </a:tabLst>
            </a:pPr>
            <a:r>
              <a:rPr lang="en-US" sz="1200" dirty="0">
                <a:effectLst/>
              </a:rPr>
              <a:t>Allulose is excluded from the total and added sugars declarations on the Nutrition Facts panel and Supplement Facts labels when used as an ingredient.</a:t>
            </a:r>
          </a:p>
          <a:p>
            <a:pPr marL="2571750" marR="0" lvl="5" indent="-285750">
              <a:spcBef>
                <a:spcPts val="0"/>
              </a:spcBef>
              <a:spcAft>
                <a:spcPts val="0"/>
              </a:spcAft>
              <a:buFont typeface="Arial" panose="020B0604020202020204" pitchFamily="34" charset="0"/>
              <a:buChar char="•"/>
              <a:tabLst>
                <a:tab pos="228600" algn="l"/>
                <a:tab pos="457200" algn="l"/>
              </a:tabLst>
            </a:pPr>
            <a:r>
              <a:rPr lang="en-US" sz="1200" dirty="0">
                <a:effectLst/>
              </a:rPr>
              <a:t>Allulose counts towards the caloric value of the food on the label, but enforcement discretion will allow use of a revise calorie count.</a:t>
            </a:r>
          </a:p>
          <a:p>
            <a:pPr marL="2571750" marR="0" lvl="5" indent="-285750">
              <a:spcBef>
                <a:spcPts val="0"/>
              </a:spcBef>
              <a:spcAft>
                <a:spcPts val="0"/>
              </a:spcAft>
              <a:buFont typeface="Arial" panose="020B0604020202020204" pitchFamily="34" charset="0"/>
              <a:buChar char="•"/>
              <a:tabLst>
                <a:tab pos="228600" algn="l"/>
                <a:tab pos="457200" algn="l"/>
              </a:tabLst>
            </a:pPr>
            <a:r>
              <a:rPr lang="en-US" sz="1200" dirty="0">
                <a:effectLst/>
              </a:rPr>
              <a:t>This is the first time FDA has allowed sugar to not be included as part of the total or added sugars declarations on labels.</a:t>
            </a:r>
          </a:p>
          <a:p>
            <a:pPr marL="2571750" marR="0" lvl="5" indent="-285750">
              <a:spcBef>
                <a:spcPts val="0"/>
              </a:spcBef>
              <a:spcAft>
                <a:spcPts val="0"/>
              </a:spcAft>
              <a:buFont typeface="Arial" panose="020B0604020202020204" pitchFamily="34" charset="0"/>
              <a:buChar char="•"/>
              <a:tabLst>
                <a:tab pos="228600" algn="l"/>
                <a:tab pos="457200" algn="l"/>
              </a:tabLst>
            </a:pPr>
            <a:r>
              <a:rPr lang="en-US" sz="1200" dirty="0">
                <a:effectLst/>
              </a:rPr>
              <a:t>Manufacturers must still include allulose in the total carbohydrates declaration.</a:t>
            </a:r>
          </a:p>
          <a:p>
            <a:pPr marL="2571750" marR="0" lvl="5" indent="-285750">
              <a:spcBef>
                <a:spcPts val="0"/>
              </a:spcBef>
              <a:spcAft>
                <a:spcPts val="0"/>
              </a:spcAft>
              <a:buFont typeface="Arial" panose="020B0604020202020204" pitchFamily="34" charset="0"/>
              <a:buChar char="•"/>
              <a:tabLst>
                <a:tab pos="228600" algn="l"/>
                <a:tab pos="457200" algn="l"/>
              </a:tabLst>
            </a:pPr>
            <a:r>
              <a:rPr lang="en-US" sz="1200" dirty="0">
                <a:effectLst/>
              </a:rPr>
              <a:t>A general factor of 0.4 calories per gram can be used.</a:t>
            </a:r>
          </a:p>
          <a:p>
            <a:pPr marL="1200150" marR="0" lvl="2" indent="-285750">
              <a:spcBef>
                <a:spcPts val="0"/>
              </a:spcBef>
              <a:spcAft>
                <a:spcPts val="0"/>
              </a:spcAft>
              <a:buFont typeface="Arial" panose="020B0604020202020204" pitchFamily="34" charset="0"/>
              <a:buChar char="•"/>
              <a:tabLst>
                <a:tab pos="228600" algn="l"/>
                <a:tab pos="457200" algn="l"/>
              </a:tabLst>
            </a:pPr>
            <a:r>
              <a:rPr lang="en-US" sz="1200" dirty="0" err="1">
                <a:effectLst/>
              </a:rPr>
              <a:t>Steviol</a:t>
            </a:r>
            <a:r>
              <a:rPr lang="en-US" sz="1200" dirty="0">
                <a:effectLst/>
              </a:rPr>
              <a:t> glycosides from the leaves of </a:t>
            </a:r>
            <a:r>
              <a:rPr lang="en-US" sz="1200" i="1" dirty="0">
                <a:effectLst/>
              </a:rPr>
              <a:t>Stevia </a:t>
            </a:r>
            <a:r>
              <a:rPr lang="en-US" sz="1200" i="1" dirty="0" err="1">
                <a:effectLst/>
              </a:rPr>
              <a:t>rebaudiana</a:t>
            </a:r>
            <a:r>
              <a:rPr lang="en-US" sz="1200" i="1" dirty="0">
                <a:effectLst/>
              </a:rPr>
              <a:t> </a:t>
            </a:r>
            <a:r>
              <a:rPr lang="en-US" sz="1200" dirty="0">
                <a:effectLst/>
              </a:rPr>
              <a:t>(Reb M) are classified by FDA as high-intensity sweeteners.</a:t>
            </a:r>
          </a:p>
          <a:p>
            <a:pPr marL="1657350" marR="0" lvl="3" indent="-285750">
              <a:spcBef>
                <a:spcPts val="0"/>
              </a:spcBef>
              <a:spcAft>
                <a:spcPts val="0"/>
              </a:spcAft>
              <a:buFont typeface="Arial" panose="020B0604020202020204" pitchFamily="34" charset="0"/>
              <a:buChar char="•"/>
              <a:tabLst>
                <a:tab pos="228600" algn="l"/>
                <a:tab pos="457200" algn="l"/>
              </a:tabLst>
            </a:pPr>
            <a:r>
              <a:rPr lang="en-US" sz="1200" dirty="0">
                <a:effectLst/>
              </a:rPr>
              <a:t>FDA has received multiple Generally Recognized As Safe (GRAS) notifications on these substances from numerous manufacturers and has not objected to the intended uses in foods.</a:t>
            </a:r>
          </a:p>
          <a:p>
            <a:pPr marL="2000250" lvl="4" indent="-171450">
              <a:buFont typeface="Arial" panose="020B0604020202020204" pitchFamily="34" charset="0"/>
              <a:buChar char="•"/>
            </a:pPr>
            <a:r>
              <a:rPr lang="en-US" sz="1200" dirty="0">
                <a:effectLst/>
              </a:rPr>
              <a:t>The GRAS notifiers established limits on use, including daily consumption amounts. </a:t>
            </a:r>
          </a:p>
          <a:p>
            <a:pPr marL="2000250" lvl="4" indent="-171450">
              <a:buFont typeface="Arial" panose="020B0604020202020204" pitchFamily="34" charset="0"/>
              <a:buChar char="•"/>
            </a:pPr>
            <a:r>
              <a:rPr lang="en-US" sz="1200" dirty="0">
                <a:effectLst/>
              </a:rPr>
              <a:t>The Joint Food and Agricultural Organization/World Health Organization Expert Committee on Food Additives (JECFA) has established an acceptable daily intake (ADI) for </a:t>
            </a:r>
            <a:r>
              <a:rPr lang="en-US" sz="1200" dirty="0" err="1">
                <a:effectLst/>
              </a:rPr>
              <a:t>steviol</a:t>
            </a:r>
            <a:r>
              <a:rPr lang="en-US" sz="1200" dirty="0">
                <a:effectLst/>
              </a:rPr>
              <a:t> glycosides (i.e., 0-4 mg/kg </a:t>
            </a:r>
            <a:r>
              <a:rPr lang="en-US" sz="1200" dirty="0" err="1">
                <a:effectLst/>
              </a:rPr>
              <a:t>bw</a:t>
            </a:r>
            <a:r>
              <a:rPr lang="en-US" sz="1200" dirty="0">
                <a:effectLst/>
              </a:rPr>
              <a:t>/d), based on a no observed adverse effect level of 970 mg/kg </a:t>
            </a:r>
            <a:r>
              <a:rPr lang="en-US" sz="1200" dirty="0" err="1">
                <a:effectLst/>
              </a:rPr>
              <a:t>bw</a:t>
            </a:r>
            <a:r>
              <a:rPr lang="en-US" sz="1200" dirty="0">
                <a:effectLst/>
              </a:rPr>
              <a:t>/d (383 mg/kg </a:t>
            </a:r>
            <a:r>
              <a:rPr lang="en-US" sz="1200" dirty="0" err="1">
                <a:effectLst/>
              </a:rPr>
              <a:t>bw</a:t>
            </a:r>
            <a:r>
              <a:rPr lang="en-US" sz="1200" dirty="0">
                <a:effectLst/>
              </a:rPr>
              <a:t>/d, as </a:t>
            </a:r>
            <a:r>
              <a:rPr lang="en-US" sz="1200" dirty="0" err="1">
                <a:effectLst/>
              </a:rPr>
              <a:t>steviol</a:t>
            </a:r>
            <a:r>
              <a:rPr lang="en-US" sz="1200" dirty="0">
                <a:effectLst/>
              </a:rPr>
              <a:t> equivalents) from a two-year rat study, and the application of a safety factor of 100 to account for intra- and inter-species differences. </a:t>
            </a:r>
          </a:p>
          <a:p>
            <a:pPr marL="2000250" lvl="4" indent="-171450">
              <a:buFont typeface="Arial" panose="020B0604020202020204" pitchFamily="34" charset="0"/>
              <a:buChar char="•"/>
            </a:pPr>
            <a:r>
              <a:rPr lang="en-US" sz="1200" dirty="0">
                <a:effectLst/>
              </a:rPr>
              <a:t>Use is self-limited due to organoleptic factors and consumer taste considerations.</a:t>
            </a:r>
          </a:p>
          <a:p>
            <a:pPr marL="1085850" lvl="2" indent="-171450">
              <a:buFont typeface="Arial" panose="020B0604020202020204" pitchFamily="34" charset="0"/>
              <a:buChar char="•"/>
            </a:pPr>
            <a:r>
              <a:rPr lang="en-US" sz="1200" dirty="0">
                <a:effectLst/>
              </a:rPr>
              <a:t>Note that coloring is by red cabbage and is, thus, a natural color.</a:t>
            </a:r>
          </a:p>
          <a:p>
            <a:pPr marL="1085850" lvl="2" indent="-171450">
              <a:buFont typeface="Arial" panose="020B0604020202020204" pitchFamily="34" charset="0"/>
              <a:buChar char="•"/>
            </a:pPr>
            <a:r>
              <a:rPr lang="en-US" sz="1200" dirty="0">
                <a:effectLst/>
              </a:rPr>
              <a:t>Flavors, as defined in regulation by FDA (21 CFR 501.22) – </a:t>
            </a:r>
          </a:p>
          <a:p>
            <a:pPr marL="1543050" lvl="3" indent="-171450">
              <a:buFont typeface="Arial" panose="020B0604020202020204" pitchFamily="34" charset="0"/>
              <a:buChar char="•"/>
            </a:pPr>
            <a:r>
              <a:rPr lang="en-US" sz="1200" dirty="0">
                <a:effectLst/>
              </a:rPr>
              <a:t>Artificial flavor – a substance to impart flavor, which is not derived from a spice, fruit, vegetable, edible yeast, herb, bark, bud root, leaf or similar plant material, meat, seafood, fish, poultry, eggs, dairy, or fermented products therefrom. </a:t>
            </a:r>
          </a:p>
          <a:p>
            <a:pPr marL="1543050" lvl="3" indent="-171450">
              <a:buFont typeface="Arial" panose="020B0604020202020204" pitchFamily="34" charset="0"/>
              <a:buChar char="•"/>
            </a:pPr>
            <a:r>
              <a:rPr lang="en-US" sz="1200" dirty="0">
                <a:effectLst/>
              </a:rPr>
              <a:t>Natural flavor – the essential oil, oleoresin, essence or extractive, protein hydrolysate, distillate, or any product of roasting, heating, or enzymolysis, which contains the flavoring constituents derived from these whose primary function is flavoring rather than nutritional.</a:t>
            </a:r>
          </a:p>
          <a:p>
            <a:pPr marL="2000250" lvl="4" indent="-171450">
              <a:buFont typeface="Arial" panose="020B0604020202020204" pitchFamily="34" charset="0"/>
              <a:buChar char="•"/>
            </a:pPr>
            <a:r>
              <a:rPr lang="en-US" sz="1200" dirty="0">
                <a:effectLst/>
              </a:rPr>
              <a:t>In this case, a mixture of berries is used to derive the flavoring.  </a:t>
            </a:r>
          </a:p>
          <a:p>
            <a:pPr marL="1543050" lvl="3" indent="-171450">
              <a:buFont typeface="Arial" panose="020B0604020202020204" pitchFamily="34" charset="0"/>
              <a:buChar char="•"/>
            </a:pPr>
            <a:r>
              <a:rPr lang="en-US" sz="1200" dirty="0">
                <a:effectLst/>
              </a:rPr>
              <a:t>Labeling is permitted to simply state natural flavor without naming the source.</a:t>
            </a:r>
          </a:p>
          <a:p>
            <a:pPr marL="457200" lvl="1" indent="0">
              <a:buFont typeface="Arial" panose="020B0604020202020204" pitchFamily="34" charset="0"/>
              <a:buNone/>
            </a:pPr>
            <a:endParaRPr lang="en-US" sz="1200" dirty="0">
              <a:effectLst/>
            </a:endParaRPr>
          </a:p>
          <a:p>
            <a:pPr marL="1828800" lvl="4" indent="0">
              <a:buFont typeface="Arial" panose="020B0604020202020204" pitchFamily="34" charset="0"/>
              <a:buNone/>
            </a:pPr>
            <a:endParaRPr lang="en-US" sz="1200" dirty="0">
              <a:effectLst/>
            </a:endParaRPr>
          </a:p>
          <a:p>
            <a:pPr marL="1085850" lvl="2"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E1334891-2B65-F602-D682-8C9CBA79EC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0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70CA-A291-467E-822C-E208FE9BEB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3EAD6-6005-4762-9C9B-822B0089C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10AD3D-25DD-4502-990A-B6CD9936027F}"/>
              </a:ext>
            </a:extLst>
          </p:cNvPr>
          <p:cNvSpPr>
            <a:spLocks noGrp="1"/>
          </p:cNvSpPr>
          <p:nvPr>
            <p:ph type="dt" sz="half" idx="10"/>
          </p:nvPr>
        </p:nvSpPr>
        <p:spPr/>
        <p:txBody>
          <a:bodyPr/>
          <a:lstStyle/>
          <a:p>
            <a:fld id="{CABD7780-E84E-4837-9D7A-9EBEBA48AEA7}" type="datetime1">
              <a:rPr lang="en-US" smtClean="0"/>
              <a:t>3/6/2024</a:t>
            </a:fld>
            <a:endParaRPr lang="en-US"/>
          </a:p>
        </p:txBody>
      </p:sp>
      <p:sp>
        <p:nvSpPr>
          <p:cNvPr id="5" name="Footer Placeholder 4">
            <a:extLst>
              <a:ext uri="{FF2B5EF4-FFF2-40B4-BE49-F238E27FC236}">
                <a16:creationId xmlns:a16="http://schemas.microsoft.com/office/drawing/2014/main" id="{B5829C9B-EB12-4F1A-B40F-AB6AFC65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D8B16-DCBB-413C-B7BF-CC2017C2F955}"/>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84050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02A7-1F4B-4207-A491-30AD830E9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55047-9AF8-49DF-8F5C-69E2FDE8E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80E46-F3F1-40C0-A05E-1622A8DEAC10}"/>
              </a:ext>
            </a:extLst>
          </p:cNvPr>
          <p:cNvSpPr>
            <a:spLocks noGrp="1"/>
          </p:cNvSpPr>
          <p:nvPr>
            <p:ph type="dt" sz="half" idx="10"/>
          </p:nvPr>
        </p:nvSpPr>
        <p:spPr/>
        <p:txBody>
          <a:bodyPr/>
          <a:lstStyle/>
          <a:p>
            <a:fld id="{B6B6B3B6-8F45-4EF9-9639-4C8A769B93A7}" type="datetime1">
              <a:rPr lang="en-US" smtClean="0"/>
              <a:t>3/6/2024</a:t>
            </a:fld>
            <a:endParaRPr lang="en-US"/>
          </a:p>
        </p:txBody>
      </p:sp>
      <p:sp>
        <p:nvSpPr>
          <p:cNvPr id="5" name="Footer Placeholder 4">
            <a:extLst>
              <a:ext uri="{FF2B5EF4-FFF2-40B4-BE49-F238E27FC236}">
                <a16:creationId xmlns:a16="http://schemas.microsoft.com/office/drawing/2014/main" id="{18DD7DBD-CFDD-41F6-BE6D-2C60988F6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79DE-FF03-4598-BB34-58A1708DAC7C}"/>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79110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3D1DA-EA84-431D-B2E0-08C08D746E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5700F0-AFBA-4532-878D-63C530FCF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58677-E94D-4DC0-A48F-8A6EDFBFA3BA}"/>
              </a:ext>
            </a:extLst>
          </p:cNvPr>
          <p:cNvSpPr>
            <a:spLocks noGrp="1"/>
          </p:cNvSpPr>
          <p:nvPr>
            <p:ph type="dt" sz="half" idx="10"/>
          </p:nvPr>
        </p:nvSpPr>
        <p:spPr/>
        <p:txBody>
          <a:bodyPr/>
          <a:lstStyle/>
          <a:p>
            <a:fld id="{4C46CFF1-6E62-40C3-9719-78B0B4FA4066}" type="datetime1">
              <a:rPr lang="en-US" smtClean="0"/>
              <a:t>3/6/2024</a:t>
            </a:fld>
            <a:endParaRPr lang="en-US"/>
          </a:p>
        </p:txBody>
      </p:sp>
      <p:sp>
        <p:nvSpPr>
          <p:cNvPr id="5" name="Footer Placeholder 4">
            <a:extLst>
              <a:ext uri="{FF2B5EF4-FFF2-40B4-BE49-F238E27FC236}">
                <a16:creationId xmlns:a16="http://schemas.microsoft.com/office/drawing/2014/main" id="{9AFF4733-63C0-4E04-B8BF-20758B1ED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1FFEC-83B2-47D7-A691-300F664EA12B}"/>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78896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E625-CE91-4CFD-96F0-0D3F7E324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86AAD-0D29-4E68-B8EC-4FA415DC3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62AF0-B223-47DF-8F40-1D2C61AE627E}"/>
              </a:ext>
            </a:extLst>
          </p:cNvPr>
          <p:cNvSpPr>
            <a:spLocks noGrp="1"/>
          </p:cNvSpPr>
          <p:nvPr>
            <p:ph type="dt" sz="half" idx="10"/>
          </p:nvPr>
        </p:nvSpPr>
        <p:spPr/>
        <p:txBody>
          <a:bodyPr/>
          <a:lstStyle/>
          <a:p>
            <a:fld id="{090A4315-1A06-470A-A4CB-628755A303D6}" type="datetime1">
              <a:rPr lang="en-US" smtClean="0"/>
              <a:t>3/6/2024</a:t>
            </a:fld>
            <a:endParaRPr lang="en-US"/>
          </a:p>
        </p:txBody>
      </p:sp>
      <p:sp>
        <p:nvSpPr>
          <p:cNvPr id="5" name="Footer Placeholder 4">
            <a:extLst>
              <a:ext uri="{FF2B5EF4-FFF2-40B4-BE49-F238E27FC236}">
                <a16:creationId xmlns:a16="http://schemas.microsoft.com/office/drawing/2014/main" id="{A42D72E0-4AE6-4E4F-8AEE-3F9385DFB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A1DB0-506B-4E32-81B7-6E54C90389B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14113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51CD-9734-4879-A690-B823F35C53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98873-1656-43CD-AB50-6DCC9BCB5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6683B-4020-42A0-9BF0-81D8CB8A5091}"/>
              </a:ext>
            </a:extLst>
          </p:cNvPr>
          <p:cNvSpPr>
            <a:spLocks noGrp="1"/>
          </p:cNvSpPr>
          <p:nvPr>
            <p:ph type="dt" sz="half" idx="10"/>
          </p:nvPr>
        </p:nvSpPr>
        <p:spPr/>
        <p:txBody>
          <a:bodyPr/>
          <a:lstStyle/>
          <a:p>
            <a:fld id="{00F0CF3A-580C-4562-A64E-EFB5B1E8F5C3}" type="datetime1">
              <a:rPr lang="en-US" smtClean="0"/>
              <a:t>3/6/2024</a:t>
            </a:fld>
            <a:endParaRPr lang="en-US"/>
          </a:p>
        </p:txBody>
      </p:sp>
      <p:sp>
        <p:nvSpPr>
          <p:cNvPr id="5" name="Footer Placeholder 4">
            <a:extLst>
              <a:ext uri="{FF2B5EF4-FFF2-40B4-BE49-F238E27FC236}">
                <a16:creationId xmlns:a16="http://schemas.microsoft.com/office/drawing/2014/main" id="{B92B2999-6804-4B83-91F6-B4E6006CD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CA061-E005-4532-9E3E-08CBB99321A1}"/>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34603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39B3-A1C3-4EC4-84B9-382439796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285F6-0F9C-4DF5-B30E-7814AACB7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7026D-38E0-49BE-9643-81A39B2C5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3B109-6D23-4B4F-833C-064813705E69}"/>
              </a:ext>
            </a:extLst>
          </p:cNvPr>
          <p:cNvSpPr>
            <a:spLocks noGrp="1"/>
          </p:cNvSpPr>
          <p:nvPr>
            <p:ph type="dt" sz="half" idx="10"/>
          </p:nvPr>
        </p:nvSpPr>
        <p:spPr/>
        <p:txBody>
          <a:bodyPr/>
          <a:lstStyle/>
          <a:p>
            <a:fld id="{06B3762D-1ABF-446C-BCDB-8647F272B4CB}" type="datetime1">
              <a:rPr lang="en-US" smtClean="0"/>
              <a:t>3/6/2024</a:t>
            </a:fld>
            <a:endParaRPr lang="en-US"/>
          </a:p>
        </p:txBody>
      </p:sp>
      <p:sp>
        <p:nvSpPr>
          <p:cNvPr id="6" name="Footer Placeholder 5">
            <a:extLst>
              <a:ext uri="{FF2B5EF4-FFF2-40B4-BE49-F238E27FC236}">
                <a16:creationId xmlns:a16="http://schemas.microsoft.com/office/drawing/2014/main" id="{E52DCC10-3B4F-4099-99DE-FD78054A4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1A315-3675-4027-B577-CBEEC62287A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84798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B877-ADB5-4FB1-AA8D-0F4D57B46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20F69-8B05-4F8F-BF06-303E10AB8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0A7CB-681F-43DB-8FCD-3AE023307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377306-1ACA-4A4F-8BCF-2C97F8461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02802-79C6-452E-9536-BE999C273E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727E2-B719-43B0-938B-36762CEC1152}"/>
              </a:ext>
            </a:extLst>
          </p:cNvPr>
          <p:cNvSpPr>
            <a:spLocks noGrp="1"/>
          </p:cNvSpPr>
          <p:nvPr>
            <p:ph type="dt" sz="half" idx="10"/>
          </p:nvPr>
        </p:nvSpPr>
        <p:spPr/>
        <p:txBody>
          <a:bodyPr/>
          <a:lstStyle/>
          <a:p>
            <a:fld id="{C78CF8A7-9EC4-4BF6-8EB7-4D0D5EC4BEBF}" type="datetime1">
              <a:rPr lang="en-US" smtClean="0"/>
              <a:t>3/6/2024</a:t>
            </a:fld>
            <a:endParaRPr lang="en-US"/>
          </a:p>
        </p:txBody>
      </p:sp>
      <p:sp>
        <p:nvSpPr>
          <p:cNvPr id="8" name="Footer Placeholder 7">
            <a:extLst>
              <a:ext uri="{FF2B5EF4-FFF2-40B4-BE49-F238E27FC236}">
                <a16:creationId xmlns:a16="http://schemas.microsoft.com/office/drawing/2014/main" id="{2A5F224B-2632-4499-9298-25D7D8127F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6D59B-107E-4FAB-8FB7-0B750BBAFFD4}"/>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68472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D0DB-33B2-428B-A022-0BB3611D7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365F6-479B-441F-B10F-E84B695B5048}"/>
              </a:ext>
            </a:extLst>
          </p:cNvPr>
          <p:cNvSpPr>
            <a:spLocks noGrp="1"/>
          </p:cNvSpPr>
          <p:nvPr>
            <p:ph type="dt" sz="half" idx="10"/>
          </p:nvPr>
        </p:nvSpPr>
        <p:spPr/>
        <p:txBody>
          <a:bodyPr/>
          <a:lstStyle/>
          <a:p>
            <a:fld id="{E0724D03-4B92-447A-B2DB-87C3BD29819D}" type="datetime1">
              <a:rPr lang="en-US" smtClean="0"/>
              <a:t>3/6/2024</a:t>
            </a:fld>
            <a:endParaRPr lang="en-US"/>
          </a:p>
        </p:txBody>
      </p:sp>
      <p:sp>
        <p:nvSpPr>
          <p:cNvPr id="4" name="Footer Placeholder 3">
            <a:extLst>
              <a:ext uri="{FF2B5EF4-FFF2-40B4-BE49-F238E27FC236}">
                <a16:creationId xmlns:a16="http://schemas.microsoft.com/office/drawing/2014/main" id="{FDEA98FB-45AF-488E-BDBB-40A975D51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E8198C-4759-455D-A821-AE9832B9754A}"/>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84493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2B671-49B2-40E9-B47E-DA12E27D7DF5}"/>
              </a:ext>
            </a:extLst>
          </p:cNvPr>
          <p:cNvSpPr>
            <a:spLocks noGrp="1"/>
          </p:cNvSpPr>
          <p:nvPr>
            <p:ph type="dt" sz="half" idx="10"/>
          </p:nvPr>
        </p:nvSpPr>
        <p:spPr/>
        <p:txBody>
          <a:bodyPr/>
          <a:lstStyle/>
          <a:p>
            <a:fld id="{B2734289-8B31-4CEA-AE8A-458C3DFA0576}" type="datetime1">
              <a:rPr lang="en-US" smtClean="0"/>
              <a:t>3/6/2024</a:t>
            </a:fld>
            <a:endParaRPr lang="en-US"/>
          </a:p>
        </p:txBody>
      </p:sp>
      <p:sp>
        <p:nvSpPr>
          <p:cNvPr id="3" name="Footer Placeholder 2">
            <a:extLst>
              <a:ext uri="{FF2B5EF4-FFF2-40B4-BE49-F238E27FC236}">
                <a16:creationId xmlns:a16="http://schemas.microsoft.com/office/drawing/2014/main" id="{568B7410-0C5C-4A27-9EBD-22152A79D7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AE6BBF-A757-4B42-A2E4-04130C0D8E29}"/>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11119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3073-D113-417E-AB4E-2658011D7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A2DF4-1FBE-4977-82B6-77E641688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3A1E4-C2A7-4CA9-AAA7-8D6FC497B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87886-F2D7-4E4B-BC8F-FBB49581DE1B}"/>
              </a:ext>
            </a:extLst>
          </p:cNvPr>
          <p:cNvSpPr>
            <a:spLocks noGrp="1"/>
          </p:cNvSpPr>
          <p:nvPr>
            <p:ph type="dt" sz="half" idx="10"/>
          </p:nvPr>
        </p:nvSpPr>
        <p:spPr/>
        <p:txBody>
          <a:bodyPr/>
          <a:lstStyle/>
          <a:p>
            <a:fld id="{F0A2761C-F6FD-451C-ACFC-DF5CC0CA9F1E}" type="datetime1">
              <a:rPr lang="en-US" smtClean="0"/>
              <a:t>3/6/2024</a:t>
            </a:fld>
            <a:endParaRPr lang="en-US"/>
          </a:p>
        </p:txBody>
      </p:sp>
      <p:sp>
        <p:nvSpPr>
          <p:cNvPr id="6" name="Footer Placeholder 5">
            <a:extLst>
              <a:ext uri="{FF2B5EF4-FFF2-40B4-BE49-F238E27FC236}">
                <a16:creationId xmlns:a16="http://schemas.microsoft.com/office/drawing/2014/main" id="{E92C5A20-ECE9-452B-B5FF-292654F6F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1F19D-0684-4CD8-9161-ACF1E5134B3D}"/>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41527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0E9B-4F2B-48E5-ADE8-05B6DEFD2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B76EB-68D0-40FB-BD02-982E0F0A2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E9BC06-A552-4C3D-8A42-8B409A52E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2D2FC-54A0-4B9D-BF5C-87F0BA13F2E4}"/>
              </a:ext>
            </a:extLst>
          </p:cNvPr>
          <p:cNvSpPr>
            <a:spLocks noGrp="1"/>
          </p:cNvSpPr>
          <p:nvPr>
            <p:ph type="dt" sz="half" idx="10"/>
          </p:nvPr>
        </p:nvSpPr>
        <p:spPr/>
        <p:txBody>
          <a:bodyPr/>
          <a:lstStyle/>
          <a:p>
            <a:fld id="{2C74B9E7-D0E2-4C18-9DAB-E489CD88B6DD}" type="datetime1">
              <a:rPr lang="en-US" smtClean="0"/>
              <a:t>3/6/2024</a:t>
            </a:fld>
            <a:endParaRPr lang="en-US"/>
          </a:p>
        </p:txBody>
      </p:sp>
      <p:sp>
        <p:nvSpPr>
          <p:cNvPr id="6" name="Footer Placeholder 5">
            <a:extLst>
              <a:ext uri="{FF2B5EF4-FFF2-40B4-BE49-F238E27FC236}">
                <a16:creationId xmlns:a16="http://schemas.microsoft.com/office/drawing/2014/main" id="{9536AE60-C440-4EED-99D9-B55D93E6F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85DE7-E94C-47DB-AC91-66DFA1F8C62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80439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389A9-3EFA-45B1-B582-54932B297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098BC-4E6C-4A6B-911E-FF182B297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3399-8B51-45CE-A6B0-D7FC1BA07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BB11E-2D14-4C69-B694-65CD323FF19F}" type="datetime1">
              <a:rPr lang="en-US" smtClean="0"/>
              <a:t>3/6/2024</a:t>
            </a:fld>
            <a:endParaRPr lang="en-US"/>
          </a:p>
        </p:txBody>
      </p:sp>
      <p:sp>
        <p:nvSpPr>
          <p:cNvPr id="5" name="Footer Placeholder 4">
            <a:extLst>
              <a:ext uri="{FF2B5EF4-FFF2-40B4-BE49-F238E27FC236}">
                <a16:creationId xmlns:a16="http://schemas.microsoft.com/office/drawing/2014/main" id="{40FAEAB1-523E-4D36-990D-AD67E70E6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EA77F-20B4-485C-965D-0DB242B4D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48C9A-E2EA-4D62-8C07-8A7AB21C1C13}" type="slidenum">
              <a:rPr lang="en-US" smtClean="0"/>
              <a:t>‹#›</a:t>
            </a:fld>
            <a:endParaRPr lang="en-US"/>
          </a:p>
        </p:txBody>
      </p:sp>
    </p:spTree>
    <p:extLst>
      <p:ext uri="{BB962C8B-B14F-4D97-AF65-F5344CB8AC3E}">
        <p14:creationId xmlns:p14="http://schemas.microsoft.com/office/powerpoint/2010/main" val="3366016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s://www.flickr.com/photos/stevensnodgrass/5608101779/in/photolist-9xyZg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1"/><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hyperlink" Target="https://www.rawpixel.com/image/648567/free-image-rawpixe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creativecommons.org/licenses/by-nc-nd/3.0/" TargetMode="External"/><Relationship Id="rId5" Type="http://schemas.openxmlformats.org/officeDocument/2006/relationships/hyperlink" Target="http://www.cocinasegura.com/2016/07/restauracion-sin-gluten-una-necesidad.html" TargetMode="Externa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cfsanappsexternal.fda.gov/scripts/fdcc/?set=FoodSubstances"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fdc.nal.usda.gov/"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creativecommons.org/licenses/by-nc-nd/3.0/" TargetMode="External"/><Relationship Id="rId4" Type="http://schemas.openxmlformats.org/officeDocument/2006/relationships/hyperlink" Target="http://www.feelslikehomeblog.com/2017/08/free-printable-for-kids-to-track-healthy-eat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hyperlink" Target="https://creativecommons.org/licenses/by-nc/3.0/" TargetMode="External"/><Relationship Id="rId4" Type="http://schemas.openxmlformats.org/officeDocument/2006/relationships/hyperlink" Target="https://www.pngall.com/recycle-png/download/1510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opentext.ku.edu/smallbusinessmanagement/chapter/chapter-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640798" y="187137"/>
            <a:ext cx="105578" cy="5670082"/>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270852" y="6003505"/>
            <a:ext cx="5203393"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…consumer awareness…</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44355"/>
            <a:ext cx="2852319"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 </a:t>
            </a:r>
            <a:r>
              <a:rPr lang="en-US" sz="3160" b="1" dirty="0">
                <a:solidFill>
                  <a:prstClr val="black"/>
                </a:solidFill>
                <a:latin typeface="Calibri" panose="020F0502020204030204"/>
              </a:rPr>
              <a:t>Topics</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26839" y="1252463"/>
            <a:ext cx="4315783"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Influence on consumers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Labeling expectations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Labeling perceptions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Understanding of ingredients and their use</a:t>
            </a:r>
          </a:p>
        </p:txBody>
      </p:sp>
      <p:pic>
        <p:nvPicPr>
          <p:cNvPr id="7" name="Picture 6">
            <a:extLst>
              <a:ext uri="{FF2B5EF4-FFF2-40B4-BE49-F238E27FC236}">
                <a16:creationId xmlns:a16="http://schemas.microsoft.com/office/drawing/2014/main" id="{EB4A6C41-CCC1-CA5E-F154-1B8B2B4B31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5794" y="187136"/>
            <a:ext cx="7029367" cy="5808615"/>
          </a:xfrm>
          <a:prstGeom prst="rect">
            <a:avLst/>
          </a:prstGeom>
        </p:spPr>
      </p:pic>
    </p:spTree>
    <p:extLst>
      <p:ext uri="{BB962C8B-B14F-4D97-AF65-F5344CB8AC3E}">
        <p14:creationId xmlns:p14="http://schemas.microsoft.com/office/powerpoint/2010/main" val="843572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3790AC-6087-25B2-65B2-49B20726A953}"/>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7C41C10-D173-A7D0-FFD9-BC113EF600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C99944-C190-10E1-96DA-E7FA53F30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5B7A301-6A18-5C50-958E-FC89B7FA7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890C3B4B-8826-1B86-DFD2-534513ED1447}"/>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E464FD0-8874-5144-1873-EFE9A2AA288E}"/>
              </a:ext>
            </a:extLst>
          </p:cNvPr>
          <p:cNvSpPr txBox="1"/>
          <p:nvPr/>
        </p:nvSpPr>
        <p:spPr>
          <a:xfrm>
            <a:off x="6507069" y="6003505"/>
            <a:ext cx="490351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…personal attestations</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985B9D-24E7-E959-38D5-5F7ECA8B5801}"/>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pic>
        <p:nvPicPr>
          <p:cNvPr id="6" name="Picture 5" descr="A close up of a text&#10;&#10;Description automatically generated">
            <a:extLst>
              <a:ext uri="{FF2B5EF4-FFF2-40B4-BE49-F238E27FC236}">
                <a16:creationId xmlns:a16="http://schemas.microsoft.com/office/drawing/2014/main" id="{E1402BAB-1C05-14A4-4A51-2C53E6E55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35" y="249633"/>
            <a:ext cx="5237475" cy="4562664"/>
          </a:xfrm>
          <a:prstGeom prst="rect">
            <a:avLst/>
          </a:prstGeom>
        </p:spPr>
      </p:pic>
      <p:pic>
        <p:nvPicPr>
          <p:cNvPr id="14" name="Picture 13" descr="A white background with black text&#10;&#10;Description automatically generated">
            <a:extLst>
              <a:ext uri="{FF2B5EF4-FFF2-40B4-BE49-F238E27FC236}">
                <a16:creationId xmlns:a16="http://schemas.microsoft.com/office/drawing/2014/main" id="{C033B9B2-7041-8F8D-6680-B808F3344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345" y="353039"/>
            <a:ext cx="6392244" cy="1790700"/>
          </a:xfrm>
          <a:prstGeom prst="rect">
            <a:avLst/>
          </a:prstGeom>
        </p:spPr>
      </p:pic>
      <p:pic>
        <p:nvPicPr>
          <p:cNvPr id="17" name="Picture 16" descr="A screenshot of a review&#10;&#10;Description automatically generated">
            <a:extLst>
              <a:ext uri="{FF2B5EF4-FFF2-40B4-BE49-F238E27FC236}">
                <a16:creationId xmlns:a16="http://schemas.microsoft.com/office/drawing/2014/main" id="{A65CA993-F694-A00C-A2F1-422A17C66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647" y="4510829"/>
            <a:ext cx="2544314" cy="2317721"/>
          </a:xfrm>
          <a:prstGeom prst="rect">
            <a:avLst/>
          </a:prstGeom>
        </p:spPr>
      </p:pic>
      <p:pic>
        <p:nvPicPr>
          <p:cNvPr id="19" name="Picture 18" descr="A text on a beige background&#10;&#10;Description automatically generated">
            <a:extLst>
              <a:ext uri="{FF2B5EF4-FFF2-40B4-BE49-F238E27FC236}">
                <a16:creationId xmlns:a16="http://schemas.microsoft.com/office/drawing/2014/main" id="{B1837523-C593-CC36-A00C-EECC80DD2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3884" y="2316417"/>
            <a:ext cx="6174658" cy="3452063"/>
          </a:xfrm>
          <a:prstGeom prst="rect">
            <a:avLst/>
          </a:prstGeom>
        </p:spPr>
      </p:pic>
    </p:spTree>
    <p:extLst>
      <p:ext uri="{BB962C8B-B14F-4D97-AF65-F5344CB8AC3E}">
        <p14:creationId xmlns:p14="http://schemas.microsoft.com/office/powerpoint/2010/main" val="378994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1C227D-09B9-4EEC-24B7-5308002A8BEE}"/>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B73B20-BBED-773B-8D18-3E1FD1615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B5D661-AD53-0E1B-0792-F4DA72E9E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94253E3-FDE8-7543-4425-B93E48E60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0A79A8D8-3E67-BC7D-EF8C-9A38FE2A1C95}"/>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C00C57F-E282-5EFD-CFB7-15A7C7383F4D}"/>
              </a:ext>
            </a:extLst>
          </p:cNvPr>
          <p:cNvSpPr txBox="1"/>
          <p:nvPr/>
        </p:nvSpPr>
        <p:spPr>
          <a:xfrm>
            <a:off x="6507069" y="6003505"/>
            <a:ext cx="490351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…catchall list</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BE65491-A5D9-D4DF-290D-2DD0B66AA516}"/>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pic>
        <p:nvPicPr>
          <p:cNvPr id="9" name="Picture 8" descr="A group of icons with text&#10;&#10;Description automatically generated">
            <a:extLst>
              <a:ext uri="{FF2B5EF4-FFF2-40B4-BE49-F238E27FC236}">
                <a16:creationId xmlns:a16="http://schemas.microsoft.com/office/drawing/2014/main" id="{75654EE2-A917-6411-9AF2-8105232B6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262" y="235026"/>
            <a:ext cx="7783287" cy="5595802"/>
          </a:xfrm>
          <a:prstGeom prst="rect">
            <a:avLst/>
          </a:prstGeom>
        </p:spPr>
      </p:pic>
      <p:sp>
        <p:nvSpPr>
          <p:cNvPr id="10" name="TextBox 9">
            <a:extLst>
              <a:ext uri="{FF2B5EF4-FFF2-40B4-BE49-F238E27FC236}">
                <a16:creationId xmlns:a16="http://schemas.microsoft.com/office/drawing/2014/main" id="{116C21EC-F001-3ABA-FBB5-9D4020C8DBA7}"/>
              </a:ext>
            </a:extLst>
          </p:cNvPr>
          <p:cNvSpPr txBox="1"/>
          <p:nvPr/>
        </p:nvSpPr>
        <p:spPr>
          <a:xfrm>
            <a:off x="269527" y="830902"/>
            <a:ext cx="3996665"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Possible confusing items --   </a:t>
            </a:r>
            <a:endParaRPr lang="en-US" sz="2600" dirty="0"/>
          </a:p>
          <a:p>
            <a:pPr marL="914400" lvl="1" indent="-457200">
              <a:buFont typeface="Arial" panose="020B0604020202020204" pitchFamily="34" charset="0"/>
              <a:buChar char="•"/>
            </a:pPr>
            <a:r>
              <a:rPr lang="en-US" sz="2600" dirty="0"/>
              <a:t>Non-habit forming</a:t>
            </a:r>
            <a:endParaRPr lang="en-US" sz="2400" dirty="0"/>
          </a:p>
          <a:p>
            <a:pPr marL="1371600" lvl="2" indent="-457200">
              <a:buFont typeface="Arial" panose="020B0604020202020204" pitchFamily="34" charset="0"/>
              <a:buChar char="•"/>
            </a:pPr>
            <a:r>
              <a:rPr lang="en-US" sz="2400" dirty="0"/>
              <a:t>Not sure is meant or how assessed</a:t>
            </a:r>
            <a:endParaRPr lang="en-US" sz="2600" dirty="0"/>
          </a:p>
          <a:p>
            <a:pPr marL="914400" lvl="1" indent="-457200">
              <a:buFont typeface="Arial" panose="020B0604020202020204" pitchFamily="34" charset="0"/>
              <a:buChar char="•"/>
            </a:pPr>
            <a:r>
              <a:rPr lang="en-US" sz="2600" dirty="0"/>
              <a:t>No artificial colors, flavors, or sweeteners</a:t>
            </a:r>
          </a:p>
          <a:p>
            <a:pPr marL="1371600" lvl="2" indent="-457200">
              <a:buFont typeface="Arial" panose="020B0604020202020204" pitchFamily="34" charset="0"/>
              <a:buChar char="•"/>
            </a:pPr>
            <a:r>
              <a:rPr lang="en-US" sz="2400" dirty="0"/>
              <a:t>In this case, true but do you really understand?</a:t>
            </a:r>
            <a:endParaRPr lang="en-US" sz="2000" dirty="0"/>
          </a:p>
        </p:txBody>
      </p:sp>
      <p:sp>
        <p:nvSpPr>
          <p:cNvPr id="11" name="Rectangle: Rounded Corners 10">
            <a:extLst>
              <a:ext uri="{FF2B5EF4-FFF2-40B4-BE49-F238E27FC236}">
                <a16:creationId xmlns:a16="http://schemas.microsoft.com/office/drawing/2014/main" id="{85EA3912-CAA9-1451-C36D-9F9EF7B6551D}"/>
              </a:ext>
            </a:extLst>
          </p:cNvPr>
          <p:cNvSpPr/>
          <p:nvPr/>
        </p:nvSpPr>
        <p:spPr>
          <a:xfrm flipH="1">
            <a:off x="4121582" y="434974"/>
            <a:ext cx="45719" cy="5365331"/>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52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1598A4-D54E-3928-C533-B16F6FB5996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EF4C85C-8850-F48D-457B-96F846F10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7EA66C-D690-2B39-BB7A-6FA9C2627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AF359BE-11DC-8C43-ABE9-1E3427D40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553CCD76-F25C-3466-B8A6-0A192CA22194}"/>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C094185-0C2E-B235-4B82-F2E33F2D5012}"/>
              </a:ext>
            </a:extLst>
          </p:cNvPr>
          <p:cNvSpPr txBox="1"/>
          <p:nvPr/>
        </p:nvSpPr>
        <p:spPr>
          <a:xfrm>
            <a:off x="5083277" y="6003505"/>
            <a:ext cx="6327308"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…artificial sweetener list</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687D52-50E6-0BE2-2FD9-81ECBEC17669}"/>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1" name="Rectangle: Rounded Corners 10">
            <a:extLst>
              <a:ext uri="{FF2B5EF4-FFF2-40B4-BE49-F238E27FC236}">
                <a16:creationId xmlns:a16="http://schemas.microsoft.com/office/drawing/2014/main" id="{CAB4F387-47AA-96BC-D941-B8234159B0B4}"/>
              </a:ext>
            </a:extLst>
          </p:cNvPr>
          <p:cNvSpPr/>
          <p:nvPr/>
        </p:nvSpPr>
        <p:spPr>
          <a:xfrm>
            <a:off x="4708775" y="636638"/>
            <a:ext cx="45719" cy="4946548"/>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DEA880-AC5B-F180-B63E-4DF24E5D5F03}"/>
              </a:ext>
            </a:extLst>
          </p:cNvPr>
          <p:cNvSpPr txBox="1"/>
          <p:nvPr/>
        </p:nvSpPr>
        <p:spPr>
          <a:xfrm>
            <a:off x="290178" y="832638"/>
            <a:ext cx="446431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Acesulfame potassium (Sweet One, Sunett)</a:t>
            </a:r>
          </a:p>
          <a:p>
            <a:pPr marL="285750" indent="-285750">
              <a:buFont typeface="Arial" panose="020B0604020202020204" pitchFamily="34" charset="0"/>
              <a:buChar char="•"/>
            </a:pPr>
            <a:r>
              <a:rPr lang="en-US" sz="2800" dirty="0"/>
              <a:t>Advantame</a:t>
            </a:r>
          </a:p>
          <a:p>
            <a:pPr marL="285750" indent="-285750">
              <a:buFont typeface="Arial" panose="020B0604020202020204" pitchFamily="34" charset="0"/>
              <a:buChar char="•"/>
            </a:pPr>
            <a:r>
              <a:rPr lang="en-US" sz="2800" dirty="0"/>
              <a:t>Aspartame (NutraSweet, Equal)</a:t>
            </a:r>
          </a:p>
          <a:p>
            <a:pPr marL="285750" indent="-285750">
              <a:buFont typeface="Arial" panose="020B0604020202020204" pitchFamily="34" charset="0"/>
              <a:buChar char="•"/>
            </a:pPr>
            <a:r>
              <a:rPr lang="en-US" sz="2800" dirty="0"/>
              <a:t>Neotame (Newtame)</a:t>
            </a:r>
          </a:p>
          <a:p>
            <a:pPr marL="285750" indent="-285750">
              <a:buFont typeface="Arial" panose="020B0604020202020204" pitchFamily="34" charset="0"/>
              <a:buChar char="•"/>
            </a:pPr>
            <a:r>
              <a:rPr lang="en-US" sz="2800" dirty="0"/>
              <a:t>Saccharin (Sweet'N Low)</a:t>
            </a:r>
          </a:p>
          <a:p>
            <a:pPr marL="285750" indent="-285750">
              <a:buFont typeface="Arial" panose="020B0604020202020204" pitchFamily="34" charset="0"/>
              <a:buChar char="•"/>
            </a:pPr>
            <a:r>
              <a:rPr lang="en-US" sz="2800" dirty="0"/>
              <a:t>Sucralose (Splenda)</a:t>
            </a:r>
          </a:p>
          <a:p>
            <a:endParaRPr lang="en-US" sz="2800" dirty="0"/>
          </a:p>
        </p:txBody>
      </p:sp>
      <p:pic>
        <p:nvPicPr>
          <p:cNvPr id="7" name="Picture 6" descr="A yellow container with different colored packets&#10;&#10;Description automatically generated">
            <a:extLst>
              <a:ext uri="{FF2B5EF4-FFF2-40B4-BE49-F238E27FC236}">
                <a16:creationId xmlns:a16="http://schemas.microsoft.com/office/drawing/2014/main" id="{F88FC3B5-12B5-70EB-0DC1-3C4F96C46C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83277" y="203925"/>
            <a:ext cx="6914020" cy="5485764"/>
          </a:xfrm>
          <a:prstGeom prst="rect">
            <a:avLst/>
          </a:prstGeom>
        </p:spPr>
      </p:pic>
      <p:sp>
        <p:nvSpPr>
          <p:cNvPr id="8" name="TextBox 7">
            <a:extLst>
              <a:ext uri="{FF2B5EF4-FFF2-40B4-BE49-F238E27FC236}">
                <a16:creationId xmlns:a16="http://schemas.microsoft.com/office/drawing/2014/main" id="{406D9327-9070-E856-C558-936481CB6B11}"/>
              </a:ext>
            </a:extLst>
          </p:cNvPr>
          <p:cNvSpPr txBox="1"/>
          <p:nvPr/>
        </p:nvSpPr>
        <p:spPr>
          <a:xfrm>
            <a:off x="6012541" y="5763320"/>
            <a:ext cx="4468779" cy="230832"/>
          </a:xfrm>
          <a:prstGeom prst="rect">
            <a:avLst/>
          </a:prstGeom>
          <a:noFill/>
        </p:spPr>
        <p:txBody>
          <a:bodyPr wrap="square" rtlCol="0">
            <a:spAutoFit/>
          </a:bodyPr>
          <a:lstStyle/>
          <a:p>
            <a:r>
              <a:rPr lang="en-US" sz="900">
                <a:hlinkClick r:id="rId4" tooltip="https://www.flickr.com/photos/stevensnodgrass/5608101779/in/photolist-9xyZgZ"/>
              </a:rPr>
              <a:t>This Photo</a:t>
            </a:r>
            <a:r>
              <a:rPr lang="en-US" sz="900"/>
              <a:t> by Unknown Author is licensed under </a:t>
            </a:r>
            <a:r>
              <a:rPr lang="en-US" sz="900">
                <a:hlinkClick r:id="rId5" tooltip="https://creativecommons.org/licenses/by/3.0/"/>
              </a:rPr>
              <a:t>CC BY</a:t>
            </a:r>
            <a:endParaRPr lang="en-US" sz="900"/>
          </a:p>
        </p:txBody>
      </p:sp>
      <p:sp>
        <p:nvSpPr>
          <p:cNvPr id="12" name="TextBox 11">
            <a:extLst>
              <a:ext uri="{FF2B5EF4-FFF2-40B4-BE49-F238E27FC236}">
                <a16:creationId xmlns:a16="http://schemas.microsoft.com/office/drawing/2014/main" id="{324AE758-0D96-9BAA-75D8-DCA8400DA63D}"/>
              </a:ext>
            </a:extLst>
          </p:cNvPr>
          <p:cNvSpPr txBox="1"/>
          <p:nvPr/>
        </p:nvSpPr>
        <p:spPr>
          <a:xfrm rot="19764625">
            <a:off x="6085539" y="3486430"/>
            <a:ext cx="5730479" cy="523220"/>
          </a:xfrm>
          <a:prstGeom prst="rect">
            <a:avLst/>
          </a:prstGeom>
          <a:solidFill>
            <a:srgbClr val="FFFF00"/>
          </a:solidFill>
        </p:spPr>
        <p:txBody>
          <a:bodyPr wrap="none" rtlCol="0">
            <a:spAutoFit/>
          </a:bodyPr>
          <a:lstStyle/>
          <a:p>
            <a:r>
              <a:rPr lang="en-US" sz="2800" dirty="0"/>
              <a:t>All other sweeteners are </a:t>
            </a:r>
            <a:r>
              <a:rPr lang="en-US" sz="2800" b="1" u="sng" dirty="0"/>
              <a:t>NOT</a:t>
            </a:r>
            <a:r>
              <a:rPr lang="en-US" sz="2800" dirty="0"/>
              <a:t> artificial</a:t>
            </a:r>
          </a:p>
        </p:txBody>
      </p:sp>
    </p:spTree>
    <p:extLst>
      <p:ext uri="{BB962C8B-B14F-4D97-AF65-F5344CB8AC3E}">
        <p14:creationId xmlns:p14="http://schemas.microsoft.com/office/powerpoint/2010/main" val="69963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7061231" y="274871"/>
            <a:ext cx="105578" cy="5670082"/>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801512" y="5765648"/>
            <a:ext cx="4149077"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Take a stretch</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96645" y="5987297"/>
            <a:ext cx="1435008"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396645" y="2588438"/>
            <a:ext cx="5234615" cy="769441"/>
          </a:xfrm>
          <a:prstGeom prst="rect">
            <a:avLst/>
          </a:prstGeom>
          <a:noFill/>
        </p:spPr>
        <p:txBody>
          <a:bodyPr wrap="square" rtlCol="0">
            <a:spAutoFit/>
          </a:bodyPr>
          <a:lstStyle/>
          <a:p>
            <a:pPr marL="457200" indent="-457200">
              <a:buFont typeface="Arial" panose="020B0604020202020204" pitchFamily="34" charset="0"/>
              <a:buChar char="•"/>
            </a:pPr>
            <a:r>
              <a:rPr lang="en-US" sz="4400" b="1" dirty="0"/>
              <a:t>10-minute break</a:t>
            </a:r>
          </a:p>
        </p:txBody>
      </p:sp>
      <p:pic>
        <p:nvPicPr>
          <p:cNvPr id="6" name="Picture 5">
            <a:extLst>
              <a:ext uri="{FF2B5EF4-FFF2-40B4-BE49-F238E27FC236}">
                <a16:creationId xmlns:a16="http://schemas.microsoft.com/office/drawing/2014/main" id="{EC91E5CF-606F-03A2-D1DA-060D7A52CA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3848" y="1368108"/>
            <a:ext cx="4526741" cy="3029433"/>
          </a:xfrm>
          <a:prstGeom prst="rect">
            <a:avLst/>
          </a:prstGeom>
          <a:ln>
            <a:solidFill>
              <a:schemeClr val="accent1"/>
            </a:solidFill>
          </a:ln>
        </p:spPr>
      </p:pic>
    </p:spTree>
    <p:extLst>
      <p:ext uri="{BB962C8B-B14F-4D97-AF65-F5344CB8AC3E}">
        <p14:creationId xmlns:p14="http://schemas.microsoft.com/office/powerpoint/2010/main" val="2437818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flipH="1">
            <a:off x="6112148" y="445469"/>
            <a:ext cx="85419" cy="5533000"/>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557772" y="6005445"/>
            <a:ext cx="496447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…fortified snacks</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201102" y="879531"/>
            <a:ext cx="5960820" cy="4555093"/>
          </a:xfrm>
          <a:prstGeom prst="rect">
            <a:avLst/>
          </a:prstGeom>
          <a:noFill/>
        </p:spPr>
        <p:txBody>
          <a:bodyPr wrap="square" rtlCol="0">
            <a:spAutoFit/>
          </a:bodyPr>
          <a:lstStyle/>
          <a:p>
            <a:pPr marL="457200" indent="-457200">
              <a:buFont typeface="Arial" panose="020B0604020202020204" pitchFamily="34" charset="0"/>
              <a:buChar char="•"/>
            </a:pPr>
            <a:r>
              <a:rPr lang="en-US" sz="2800" dirty="0"/>
              <a:t>Claims inflate healthfulness of nutritionally poor foods – </a:t>
            </a:r>
            <a:endParaRPr lang="en-US" sz="2600" dirty="0"/>
          </a:p>
          <a:p>
            <a:pPr marL="914400" lvl="1" indent="-457200">
              <a:buFont typeface="Arial" panose="020B0604020202020204" pitchFamily="34" charset="0"/>
              <a:buChar char="•"/>
            </a:pPr>
            <a:r>
              <a:rPr lang="en-US" sz="2600" i="1" dirty="0"/>
              <a:t>“free,” “high,” “lite,” “low,” “more,” “reduced,” </a:t>
            </a:r>
            <a:r>
              <a:rPr lang="en-US" sz="2600" dirty="0"/>
              <a:t>and added nutrients (e.g., folic acid) </a:t>
            </a:r>
          </a:p>
          <a:p>
            <a:pPr marL="914400" lvl="1" indent="-457200">
              <a:buFont typeface="Arial" panose="020B0604020202020204" pitchFamily="34" charset="0"/>
              <a:buChar char="•"/>
            </a:pPr>
            <a:r>
              <a:rPr lang="en-US" sz="2400" dirty="0"/>
              <a:t>FDA </a:t>
            </a:r>
            <a:r>
              <a:rPr lang="en-US" sz="2400" b="1" u="sng" dirty="0"/>
              <a:t>discourages</a:t>
            </a:r>
            <a:r>
              <a:rPr lang="en-US" sz="2400" dirty="0"/>
              <a:t> use for snacks-- </a:t>
            </a:r>
            <a:endParaRPr lang="en-US" sz="2800" dirty="0"/>
          </a:p>
          <a:p>
            <a:pPr marL="457200" indent="-457200">
              <a:buFont typeface="Arial" panose="020B0604020202020204" pitchFamily="34" charset="0"/>
              <a:buChar char="•"/>
            </a:pPr>
            <a:r>
              <a:rPr lang="en-US" sz="2800" dirty="0"/>
              <a:t>Consumers – </a:t>
            </a:r>
            <a:endParaRPr lang="en-US" sz="2600" dirty="0"/>
          </a:p>
          <a:p>
            <a:pPr marL="914400" lvl="1" indent="-457200">
              <a:buFont typeface="Arial" panose="020B0604020202020204" pitchFamily="34" charset="0"/>
              <a:buChar char="•"/>
            </a:pPr>
            <a:r>
              <a:rPr lang="en-US" sz="2600" dirty="0"/>
              <a:t>Disregard elevated, less healthful nutrients like cholesterol </a:t>
            </a:r>
          </a:p>
          <a:p>
            <a:pPr marL="914400" lvl="1" indent="-457200">
              <a:buFont typeface="Arial" panose="020B0604020202020204" pitchFamily="34" charset="0"/>
              <a:buChar char="•"/>
            </a:pPr>
            <a:r>
              <a:rPr lang="en-US" sz="2600" dirty="0"/>
              <a:t>Reliance on the Nutrition Facts panel was not consistent</a:t>
            </a:r>
            <a:endParaRPr lang="en-US" sz="2000" dirty="0"/>
          </a:p>
        </p:txBody>
      </p:sp>
      <p:pic>
        <p:nvPicPr>
          <p:cNvPr id="8" name="Picture 7" descr="Several different types of cereal in bowls&#10;&#10;Description automatically generated">
            <a:extLst>
              <a:ext uri="{FF2B5EF4-FFF2-40B4-BE49-F238E27FC236}">
                <a16:creationId xmlns:a16="http://schemas.microsoft.com/office/drawing/2014/main" id="{6D9B258D-D2F2-AE64-F5C3-93691CCD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772" y="781605"/>
            <a:ext cx="5232361" cy="2709313"/>
          </a:xfrm>
          <a:prstGeom prst="rect">
            <a:avLst/>
          </a:prstGeom>
        </p:spPr>
      </p:pic>
      <p:sp>
        <p:nvSpPr>
          <p:cNvPr id="9" name="Rectangle 8">
            <a:extLst>
              <a:ext uri="{FF2B5EF4-FFF2-40B4-BE49-F238E27FC236}">
                <a16:creationId xmlns:a16="http://schemas.microsoft.com/office/drawing/2014/main" id="{F09D1D7A-1EA1-9BFC-E6DD-17C389AE141F}"/>
              </a:ext>
            </a:extLst>
          </p:cNvPr>
          <p:cNvSpPr/>
          <p:nvPr/>
        </p:nvSpPr>
        <p:spPr>
          <a:xfrm rot="20400651">
            <a:off x="6476152" y="2972124"/>
            <a:ext cx="281634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High Iron</a:t>
            </a:r>
          </a:p>
        </p:txBody>
      </p:sp>
      <p:sp>
        <p:nvSpPr>
          <p:cNvPr id="14" name="Rectangle 13">
            <a:extLst>
              <a:ext uri="{FF2B5EF4-FFF2-40B4-BE49-F238E27FC236}">
                <a16:creationId xmlns:a16="http://schemas.microsoft.com/office/drawing/2014/main" id="{A5C7F050-F0C5-8BE6-E97E-C67959588E1E}"/>
              </a:ext>
            </a:extLst>
          </p:cNvPr>
          <p:cNvSpPr/>
          <p:nvPr/>
        </p:nvSpPr>
        <p:spPr>
          <a:xfrm rot="20368039">
            <a:off x="7069028" y="4297590"/>
            <a:ext cx="479977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More Riboflavin</a:t>
            </a:r>
          </a:p>
        </p:txBody>
      </p:sp>
      <p:sp>
        <p:nvSpPr>
          <p:cNvPr id="16" name="Rectangle 15">
            <a:extLst>
              <a:ext uri="{FF2B5EF4-FFF2-40B4-BE49-F238E27FC236}">
                <a16:creationId xmlns:a16="http://schemas.microsoft.com/office/drawing/2014/main" id="{70B941DC-0185-3D19-7641-F5879BAFDD7C}"/>
              </a:ext>
            </a:extLst>
          </p:cNvPr>
          <p:cNvSpPr/>
          <p:nvPr/>
        </p:nvSpPr>
        <p:spPr>
          <a:xfrm rot="20379613">
            <a:off x="6206315" y="3699069"/>
            <a:ext cx="486659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Added Folic acid</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508887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672085" y="430774"/>
            <a:ext cx="83388" cy="5161828"/>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912988" y="5968975"/>
            <a:ext cx="560455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…who prefers fortification</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118059" y="554904"/>
            <a:ext cx="6571568" cy="4555093"/>
          </a:xfrm>
          <a:prstGeom prst="rect">
            <a:avLst/>
          </a:prstGeom>
          <a:noFill/>
        </p:spPr>
        <p:txBody>
          <a:bodyPr wrap="square" rtlCol="0">
            <a:spAutoFit/>
          </a:bodyPr>
          <a:lstStyle/>
          <a:p>
            <a:pPr marL="457200" indent="-457200">
              <a:buFont typeface="Arial" panose="020B0604020202020204" pitchFamily="34" charset="0"/>
              <a:buChar char="•"/>
            </a:pPr>
            <a:r>
              <a:rPr lang="en-US" sz="2800" dirty="0"/>
              <a:t>Females and the more educated </a:t>
            </a:r>
            <a:endParaRPr lang="en-US" sz="2600" dirty="0"/>
          </a:p>
          <a:p>
            <a:pPr marL="914400" lvl="1" indent="-457200">
              <a:buFont typeface="Arial" panose="020B0604020202020204" pitchFamily="34" charset="0"/>
              <a:buChar char="•"/>
            </a:pPr>
            <a:r>
              <a:rPr lang="en-US" sz="2600" dirty="0"/>
              <a:t>Whites less so than Blacks and Hispanics </a:t>
            </a:r>
            <a:endParaRPr lang="en-US" sz="2800" dirty="0"/>
          </a:p>
          <a:p>
            <a:pPr marL="457200" indent="-457200">
              <a:buFont typeface="Arial" panose="020B0604020202020204" pitchFamily="34" charset="0"/>
              <a:buChar char="•"/>
            </a:pPr>
            <a:r>
              <a:rPr lang="en-US" sz="2800" dirty="0"/>
              <a:t>Health-conscious types also want Nutrition Facts </a:t>
            </a:r>
          </a:p>
          <a:p>
            <a:pPr marL="457200" indent="-457200">
              <a:buFont typeface="Arial" panose="020B0604020202020204" pitchFamily="34" charset="0"/>
              <a:buChar char="•"/>
            </a:pPr>
            <a:r>
              <a:rPr lang="en-US" sz="2800" dirty="0"/>
              <a:t>Cancer patients want convenient snacks beyond nutritional supplements – </a:t>
            </a:r>
            <a:endParaRPr lang="en-US" sz="2600" dirty="0"/>
          </a:p>
          <a:p>
            <a:pPr marL="914400" lvl="1" indent="-457200">
              <a:buFont typeface="Arial" panose="020B0604020202020204" pitchFamily="34" charset="0"/>
              <a:buChar char="•"/>
            </a:pPr>
            <a:r>
              <a:rPr lang="en-US" sz="2600" dirty="0"/>
              <a:t>Cheese</a:t>
            </a:r>
          </a:p>
          <a:p>
            <a:pPr marL="914400" lvl="1" indent="-457200">
              <a:buFont typeface="Arial" panose="020B0604020202020204" pitchFamily="34" charset="0"/>
              <a:buChar char="•"/>
            </a:pPr>
            <a:r>
              <a:rPr lang="en-US" sz="2600" dirty="0"/>
              <a:t>Fruit juice </a:t>
            </a:r>
          </a:p>
          <a:p>
            <a:pPr marL="914400" lvl="1" indent="-457200">
              <a:buFont typeface="Arial" panose="020B0604020202020204" pitchFamily="34" charset="0"/>
              <a:buChar char="•"/>
            </a:pPr>
            <a:r>
              <a:rPr lang="en-US" sz="2600" dirty="0"/>
              <a:t>Soup </a:t>
            </a:r>
          </a:p>
          <a:p>
            <a:pPr marL="914400" lvl="1" indent="-457200">
              <a:buFont typeface="Arial" panose="020B0604020202020204" pitchFamily="34" charset="0"/>
              <a:buChar char="•"/>
            </a:pPr>
            <a:r>
              <a:rPr lang="en-US" sz="2600" dirty="0"/>
              <a:t>Yogurt  </a:t>
            </a:r>
          </a:p>
          <a:p>
            <a:pPr marL="914400" lvl="1" indent="-457200">
              <a:buFont typeface="Arial" panose="020B0604020202020204" pitchFamily="34" charset="0"/>
              <a:buChar char="•"/>
            </a:pPr>
            <a:endParaRPr lang="en-US" sz="2000" dirty="0"/>
          </a:p>
        </p:txBody>
      </p:sp>
      <p:pic>
        <p:nvPicPr>
          <p:cNvPr id="8" name="Picture 7" descr="Several hands raised in the air&#10;&#10;Description automatically generated">
            <a:extLst>
              <a:ext uri="{FF2B5EF4-FFF2-40B4-BE49-F238E27FC236}">
                <a16:creationId xmlns:a16="http://schemas.microsoft.com/office/drawing/2014/main" id="{F3BFD3D1-8D0D-6F44-0622-09B5418F39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68774" y="3523455"/>
            <a:ext cx="3929949" cy="2303932"/>
          </a:xfrm>
          <a:prstGeom prst="rect">
            <a:avLst/>
          </a:prstGeom>
        </p:spPr>
      </p:pic>
      <p:pic>
        <p:nvPicPr>
          <p:cNvPr id="6" name="Picture 5" descr="A box of yogurt with text and images&#10;&#10;Description automatically generated">
            <a:extLst>
              <a:ext uri="{FF2B5EF4-FFF2-40B4-BE49-F238E27FC236}">
                <a16:creationId xmlns:a16="http://schemas.microsoft.com/office/drawing/2014/main" id="{7768AA89-2C62-42BA-340F-6D62AA163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952" y="129209"/>
            <a:ext cx="5100521" cy="4224130"/>
          </a:xfrm>
          <a:prstGeom prst="rect">
            <a:avLst/>
          </a:prstGeom>
        </p:spPr>
      </p:pic>
      <p:pic>
        <p:nvPicPr>
          <p:cNvPr id="10" name="Picture 9" descr="A black sign with white text&#10;&#10;Description automatically generated">
            <a:extLst>
              <a:ext uri="{FF2B5EF4-FFF2-40B4-BE49-F238E27FC236}">
                <a16:creationId xmlns:a16="http://schemas.microsoft.com/office/drawing/2014/main" id="{36D7E950-C572-A890-0F9E-CAEA4F5B8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261" y="3636585"/>
            <a:ext cx="4276273" cy="1561694"/>
          </a:xfrm>
          <a:prstGeom prst="rect">
            <a:avLst/>
          </a:prstGeom>
        </p:spPr>
      </p:pic>
    </p:spTree>
    <p:extLst>
      <p:ext uri="{BB962C8B-B14F-4D97-AF65-F5344CB8AC3E}">
        <p14:creationId xmlns:p14="http://schemas.microsoft.com/office/powerpoint/2010/main" val="158381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260209" y="386645"/>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023333" y="6043102"/>
            <a:ext cx="5485881"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…nutrient vs price changes</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198134" y="546251"/>
            <a:ext cx="4667810" cy="4647426"/>
          </a:xfrm>
          <a:prstGeom prst="rect">
            <a:avLst/>
          </a:prstGeom>
          <a:noFill/>
        </p:spPr>
        <p:txBody>
          <a:bodyPr wrap="square" rtlCol="0">
            <a:spAutoFit/>
          </a:bodyPr>
          <a:lstStyle/>
          <a:p>
            <a:pPr marL="457200" indent="-457200">
              <a:buFont typeface="Arial" panose="020B0604020202020204" pitchFamily="34" charset="0"/>
              <a:buChar char="•"/>
            </a:pPr>
            <a:r>
              <a:rPr lang="en-US" sz="2800" dirty="0"/>
              <a:t>Guiding Stars Program™, a shelf-tag nutrition system -- </a:t>
            </a:r>
            <a:endParaRPr lang="en-US" sz="2600" dirty="0"/>
          </a:p>
          <a:p>
            <a:pPr marL="914400" lvl="1" indent="-457200">
              <a:buFont typeface="Arial" panose="020B0604020202020204" pitchFamily="34" charset="0"/>
              <a:buChar char="•"/>
            </a:pPr>
            <a:r>
              <a:rPr lang="en-US" sz="2600" dirty="0"/>
              <a:t>Influences demand (3-Star as “Best” versus 1-Star as “Good”) – </a:t>
            </a:r>
            <a:endParaRPr lang="en-US" sz="2800" dirty="0"/>
          </a:p>
          <a:p>
            <a:pPr marL="457200" indent="-457200">
              <a:buFont typeface="Arial" panose="020B0604020202020204" pitchFamily="34" charset="0"/>
              <a:buChar char="•"/>
            </a:pPr>
            <a:r>
              <a:rPr lang="en-US" sz="2800" dirty="0"/>
              <a:t>Simulated nutrient changes affecting diet quality versus a 10 % price change --</a:t>
            </a:r>
            <a:endParaRPr lang="en-US" sz="2600" dirty="0"/>
          </a:p>
          <a:p>
            <a:pPr marL="914400" lvl="1" indent="-457200">
              <a:buFont typeface="Arial" panose="020B0604020202020204" pitchFamily="34" charset="0"/>
              <a:buChar char="•"/>
            </a:pPr>
            <a:r>
              <a:rPr lang="en-US" sz="2600" dirty="0"/>
              <a:t>Lower cost choices selected regardless of nutrient changes</a:t>
            </a:r>
          </a:p>
        </p:txBody>
      </p:sp>
      <p:pic>
        <p:nvPicPr>
          <p:cNvPr id="11" name="Picture 10" descr="A yellow star on a white background&#10;&#10;Description automatically generated">
            <a:extLst>
              <a:ext uri="{FF2B5EF4-FFF2-40B4-BE49-F238E27FC236}">
                <a16:creationId xmlns:a16="http://schemas.microsoft.com/office/drawing/2014/main" id="{4F5962A6-B980-A597-2E61-7361675C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097" y="527882"/>
            <a:ext cx="5594701" cy="1568871"/>
          </a:xfrm>
          <a:prstGeom prst="rect">
            <a:avLst/>
          </a:prstGeom>
        </p:spPr>
      </p:pic>
      <p:sp>
        <p:nvSpPr>
          <p:cNvPr id="13" name="Rectangle 12">
            <a:extLst>
              <a:ext uri="{FF2B5EF4-FFF2-40B4-BE49-F238E27FC236}">
                <a16:creationId xmlns:a16="http://schemas.microsoft.com/office/drawing/2014/main" id="{F4A1BA71-8EC4-2F24-5593-A1C764135635}"/>
              </a:ext>
            </a:extLst>
          </p:cNvPr>
          <p:cNvSpPr/>
          <p:nvPr/>
        </p:nvSpPr>
        <p:spPr>
          <a:xfrm rot="1253281">
            <a:off x="5433391" y="2313976"/>
            <a:ext cx="3921124" cy="584775"/>
          </a:xfrm>
          <a:prstGeom prst="rect">
            <a:avLst/>
          </a:prstGeom>
          <a:noFill/>
        </p:spPr>
        <p:txBody>
          <a:bodyPr wrap="squar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More whole grain</a:t>
            </a:r>
          </a:p>
        </p:txBody>
      </p:sp>
      <p:sp>
        <p:nvSpPr>
          <p:cNvPr id="16" name="Rectangle 15">
            <a:extLst>
              <a:ext uri="{FF2B5EF4-FFF2-40B4-BE49-F238E27FC236}">
                <a16:creationId xmlns:a16="http://schemas.microsoft.com/office/drawing/2014/main" id="{90B86363-2884-8E89-B71C-F745AB3649F8}"/>
              </a:ext>
            </a:extLst>
          </p:cNvPr>
          <p:cNvSpPr/>
          <p:nvPr/>
        </p:nvSpPr>
        <p:spPr>
          <a:xfrm rot="20673595">
            <a:off x="8272496" y="4383468"/>
            <a:ext cx="2563138" cy="584775"/>
          </a:xfrm>
          <a:prstGeom prst="rect">
            <a:avLst/>
          </a:prstGeom>
          <a:noFill/>
        </p:spPr>
        <p:txBody>
          <a:bodyPr wrap="none" lIns="91440" tIns="45720" rIns="91440" bIns="45720">
            <a:spAutoFit/>
          </a:bodyPr>
          <a:lstStyle/>
          <a:p>
            <a:pPr algn="ctr"/>
            <a:r>
              <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Lower Sodium</a:t>
            </a:r>
          </a:p>
        </p:txBody>
      </p:sp>
      <p:sp>
        <p:nvSpPr>
          <p:cNvPr id="17" name="Rectangle 16">
            <a:extLst>
              <a:ext uri="{FF2B5EF4-FFF2-40B4-BE49-F238E27FC236}">
                <a16:creationId xmlns:a16="http://schemas.microsoft.com/office/drawing/2014/main" id="{ED27FAF1-E7BC-6C9C-68C7-325BD5CAC520}"/>
              </a:ext>
            </a:extLst>
          </p:cNvPr>
          <p:cNvSpPr/>
          <p:nvPr/>
        </p:nvSpPr>
        <p:spPr>
          <a:xfrm rot="19458302">
            <a:off x="7906898" y="2795252"/>
            <a:ext cx="4570517" cy="646331"/>
          </a:xfrm>
          <a:prstGeom prst="rect">
            <a:avLst/>
          </a:prstGeom>
          <a:noFill/>
        </p:spPr>
        <p:txBody>
          <a:bodyPr wrap="squar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Less added sugars</a:t>
            </a:r>
          </a:p>
        </p:txBody>
      </p:sp>
      <p:sp>
        <p:nvSpPr>
          <p:cNvPr id="18" name="Rectangle 17">
            <a:extLst>
              <a:ext uri="{FF2B5EF4-FFF2-40B4-BE49-F238E27FC236}">
                <a16:creationId xmlns:a16="http://schemas.microsoft.com/office/drawing/2014/main" id="{8103D918-DF1D-D5D5-724E-C227F9DD13A4}"/>
              </a:ext>
            </a:extLst>
          </p:cNvPr>
          <p:cNvSpPr/>
          <p:nvPr/>
        </p:nvSpPr>
        <p:spPr>
          <a:xfrm rot="20843060">
            <a:off x="4965634" y="3729662"/>
            <a:ext cx="4743021" cy="646331"/>
          </a:xfrm>
          <a:prstGeom prst="rect">
            <a:avLst/>
          </a:prstGeom>
          <a:noFill/>
        </p:spPr>
        <p:txBody>
          <a:bodyPr wrap="square" lIns="91440" tIns="45720" rIns="91440" bIns="45720">
            <a:spAutoFit/>
          </a:bodyPr>
          <a:lstStyle/>
          <a:p>
            <a:pPr algn="ctr"/>
            <a:r>
              <a:rPr lang="en-US" sz="3600" b="0" cap="none" spc="0" dirty="0">
                <a:ln w="0"/>
                <a:gradFill>
                  <a:gsLst>
                    <a:gs pos="21000">
                      <a:srgbClr val="53575C"/>
                    </a:gs>
                    <a:gs pos="88000">
                      <a:srgbClr val="C5C7CA"/>
                    </a:gs>
                  </a:gsLst>
                  <a:lin ang="5400000"/>
                </a:gradFill>
                <a:effectLst/>
              </a:rPr>
              <a:t>Lower calories</a:t>
            </a:r>
          </a:p>
        </p:txBody>
      </p:sp>
      <p:sp>
        <p:nvSpPr>
          <p:cNvPr id="19" name="TextBox 18">
            <a:extLst>
              <a:ext uri="{FF2B5EF4-FFF2-40B4-BE49-F238E27FC236}">
                <a16:creationId xmlns:a16="http://schemas.microsoft.com/office/drawing/2014/main" id="{58D561E0-6416-0D83-EA6D-CB5650148F48}"/>
              </a:ext>
            </a:extLst>
          </p:cNvPr>
          <p:cNvSpPr txBox="1"/>
          <p:nvPr/>
        </p:nvSpPr>
        <p:spPr>
          <a:xfrm>
            <a:off x="10066687" y="1237308"/>
            <a:ext cx="589264" cy="369332"/>
          </a:xfrm>
          <a:prstGeom prst="rect">
            <a:avLst/>
          </a:prstGeom>
          <a:noFill/>
        </p:spPr>
        <p:txBody>
          <a:bodyPr wrap="none" rtlCol="0">
            <a:spAutoFit/>
          </a:bodyPr>
          <a:lstStyle/>
          <a:p>
            <a:r>
              <a:rPr lang="en-US" dirty="0"/>
              <a:t>Best</a:t>
            </a:r>
          </a:p>
        </p:txBody>
      </p:sp>
      <p:sp>
        <p:nvSpPr>
          <p:cNvPr id="20" name="TextBox 19">
            <a:extLst>
              <a:ext uri="{FF2B5EF4-FFF2-40B4-BE49-F238E27FC236}">
                <a16:creationId xmlns:a16="http://schemas.microsoft.com/office/drawing/2014/main" id="{DA33F9CA-FBC4-CAB8-E55F-5E6596336E3A}"/>
              </a:ext>
            </a:extLst>
          </p:cNvPr>
          <p:cNvSpPr txBox="1"/>
          <p:nvPr/>
        </p:nvSpPr>
        <p:spPr>
          <a:xfrm>
            <a:off x="7998692" y="1237308"/>
            <a:ext cx="767582" cy="369332"/>
          </a:xfrm>
          <a:prstGeom prst="rect">
            <a:avLst/>
          </a:prstGeom>
          <a:noFill/>
        </p:spPr>
        <p:txBody>
          <a:bodyPr wrap="none" rtlCol="0">
            <a:spAutoFit/>
          </a:bodyPr>
          <a:lstStyle/>
          <a:p>
            <a:r>
              <a:rPr lang="en-US" dirty="0"/>
              <a:t>Better</a:t>
            </a:r>
          </a:p>
        </p:txBody>
      </p:sp>
      <p:sp>
        <p:nvSpPr>
          <p:cNvPr id="21" name="TextBox 20">
            <a:extLst>
              <a:ext uri="{FF2B5EF4-FFF2-40B4-BE49-F238E27FC236}">
                <a16:creationId xmlns:a16="http://schemas.microsoft.com/office/drawing/2014/main" id="{37307EDF-3F62-9739-CB1A-CA97C9EE3E24}"/>
              </a:ext>
            </a:extLst>
          </p:cNvPr>
          <p:cNvSpPr txBox="1"/>
          <p:nvPr/>
        </p:nvSpPr>
        <p:spPr>
          <a:xfrm>
            <a:off x="6200271" y="1237308"/>
            <a:ext cx="696024" cy="369332"/>
          </a:xfrm>
          <a:prstGeom prst="rect">
            <a:avLst/>
          </a:prstGeom>
          <a:noFill/>
        </p:spPr>
        <p:txBody>
          <a:bodyPr wrap="none" rtlCol="0">
            <a:spAutoFit/>
          </a:bodyPr>
          <a:lstStyle/>
          <a:p>
            <a:r>
              <a:rPr lang="en-US" dirty="0"/>
              <a:t>Good</a:t>
            </a:r>
          </a:p>
        </p:txBody>
      </p:sp>
    </p:spTree>
    <p:extLst>
      <p:ext uri="{BB962C8B-B14F-4D97-AF65-F5344CB8AC3E}">
        <p14:creationId xmlns:p14="http://schemas.microsoft.com/office/powerpoint/2010/main" val="327928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649763" y="638175"/>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991691" y="6003444"/>
            <a:ext cx="5485881"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gluten ingredient vs logo</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151212" y="364238"/>
            <a:ext cx="4430727" cy="5632311"/>
          </a:xfrm>
          <a:prstGeom prst="rect">
            <a:avLst/>
          </a:prstGeom>
          <a:noFill/>
        </p:spPr>
        <p:txBody>
          <a:bodyPr wrap="square" rtlCol="0">
            <a:spAutoFit/>
          </a:bodyPr>
          <a:lstStyle/>
          <a:p>
            <a:pPr marL="457200" indent="-457200">
              <a:buFont typeface="Arial" panose="020B0604020202020204" pitchFamily="34" charset="0"/>
              <a:buChar char="•"/>
            </a:pPr>
            <a:r>
              <a:rPr lang="en-US" sz="2800" dirty="0"/>
              <a:t>Study of 2,300 adults –</a:t>
            </a:r>
            <a:endParaRPr lang="en-US" sz="2600" dirty="0"/>
          </a:p>
          <a:p>
            <a:pPr marL="914400" lvl="1" indent="-457200">
              <a:buFont typeface="Arial" panose="020B0604020202020204" pitchFamily="34" charset="0"/>
              <a:buChar char="•"/>
            </a:pPr>
            <a:r>
              <a:rPr lang="en-US" sz="2600" dirty="0"/>
              <a:t>1,500 with celiac disease</a:t>
            </a:r>
            <a:endParaRPr lang="en-US" sz="2400" dirty="0"/>
          </a:p>
          <a:p>
            <a:pPr marL="1371600" lvl="2" indent="-457200">
              <a:buFont typeface="Arial" panose="020B0604020202020204" pitchFamily="34" charset="0"/>
              <a:buChar char="•"/>
            </a:pPr>
            <a:r>
              <a:rPr lang="en-US" sz="2400" dirty="0"/>
              <a:t>Relied on statement </a:t>
            </a:r>
          </a:p>
          <a:p>
            <a:pPr marL="914400" lvl="1" indent="-457200">
              <a:buFont typeface="Arial" panose="020B0604020202020204" pitchFamily="34" charset="0"/>
              <a:buChar char="•"/>
            </a:pPr>
            <a:r>
              <a:rPr lang="en-US" sz="2800" dirty="0"/>
              <a:t>800 with sensitivity </a:t>
            </a:r>
          </a:p>
          <a:p>
            <a:pPr marL="1371600" lvl="2" indent="-457200">
              <a:buFont typeface="Arial" panose="020B0604020202020204" pitchFamily="34" charset="0"/>
              <a:buChar char="•"/>
            </a:pPr>
            <a:r>
              <a:rPr lang="en-US" sz="2400" dirty="0"/>
              <a:t>Relied on the voluntary placement of a logo and not on the mandatory ingredient statement  </a:t>
            </a:r>
            <a:endParaRPr lang="en-US" sz="2800" dirty="0"/>
          </a:p>
          <a:p>
            <a:pPr marL="457200" indent="-457200">
              <a:buFont typeface="Arial" panose="020B0604020202020204" pitchFamily="34" charset="0"/>
              <a:buChar char="•"/>
            </a:pPr>
            <a:r>
              <a:rPr lang="en-US" sz="2800" dirty="0"/>
              <a:t>Note:  This product has more than one gluten-containing grain</a:t>
            </a:r>
            <a:endParaRPr lang="en-US" sz="2600" dirty="0"/>
          </a:p>
          <a:p>
            <a:pPr marL="914400" lvl="1" indent="-457200">
              <a:buFont typeface="Arial" panose="020B0604020202020204" pitchFamily="34" charset="0"/>
              <a:buChar char="•"/>
            </a:pPr>
            <a:r>
              <a:rPr lang="en-US" sz="2600" dirty="0"/>
              <a:t>But,  if no wheat …</a:t>
            </a:r>
          </a:p>
          <a:p>
            <a:pPr marL="1828800" lvl="3" indent="-457200">
              <a:buFont typeface="Arial" panose="020B0604020202020204" pitchFamily="34" charset="0"/>
              <a:buChar char="•"/>
            </a:pPr>
            <a:endParaRPr lang="en-US" sz="2400" dirty="0"/>
          </a:p>
        </p:txBody>
      </p:sp>
      <p:pic>
        <p:nvPicPr>
          <p:cNvPr id="9" name="Picture 8" descr="A close-up of a label&#10;&#10;Description automatically generated">
            <a:extLst>
              <a:ext uri="{FF2B5EF4-FFF2-40B4-BE49-F238E27FC236}">
                <a16:creationId xmlns:a16="http://schemas.microsoft.com/office/drawing/2014/main" id="{EB930732-34A8-D64C-069F-2D226D6AA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975" y="375896"/>
            <a:ext cx="4549017" cy="5518008"/>
          </a:xfrm>
          <a:prstGeom prst="rect">
            <a:avLst/>
          </a:prstGeom>
        </p:spPr>
      </p:pic>
      <p:pic>
        <p:nvPicPr>
          <p:cNvPr id="27" name="Picture 26" descr="A round gold stamp with wheat and text&#10;&#10;Description automatically generated">
            <a:extLst>
              <a:ext uri="{FF2B5EF4-FFF2-40B4-BE49-F238E27FC236}">
                <a16:creationId xmlns:a16="http://schemas.microsoft.com/office/drawing/2014/main" id="{843DE958-D331-C86E-262F-A6AA65D232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49992" y="1435827"/>
            <a:ext cx="2690796" cy="2457437"/>
          </a:xfrm>
          <a:prstGeom prst="rect">
            <a:avLst/>
          </a:prstGeom>
        </p:spPr>
      </p:pic>
      <p:sp>
        <p:nvSpPr>
          <p:cNvPr id="29" name="TextBox 28">
            <a:extLst>
              <a:ext uri="{FF2B5EF4-FFF2-40B4-BE49-F238E27FC236}">
                <a16:creationId xmlns:a16="http://schemas.microsoft.com/office/drawing/2014/main" id="{BFC01C91-01CF-2FB5-C641-D82DD915DBBD}"/>
              </a:ext>
            </a:extLst>
          </p:cNvPr>
          <p:cNvSpPr txBox="1"/>
          <p:nvPr/>
        </p:nvSpPr>
        <p:spPr>
          <a:xfrm>
            <a:off x="9860497" y="3929886"/>
            <a:ext cx="1758088" cy="369332"/>
          </a:xfrm>
          <a:prstGeom prst="rect">
            <a:avLst/>
          </a:prstGeom>
          <a:noFill/>
        </p:spPr>
        <p:txBody>
          <a:bodyPr wrap="square" rtlCol="0">
            <a:spAutoFit/>
          </a:bodyPr>
          <a:lstStyle/>
          <a:p>
            <a:r>
              <a:rPr lang="en-US" sz="900" dirty="0">
                <a:hlinkClick r:id="rId5" tooltip="http://www.cocinasegura.com/2016/07/restauracion-sin-gluten-una-necesidad.html"/>
              </a:rPr>
              <a:t>This Photo</a:t>
            </a:r>
            <a:r>
              <a:rPr lang="en-US" sz="900" dirty="0"/>
              <a:t> by Unknown Author is licensed under </a:t>
            </a:r>
            <a:r>
              <a:rPr lang="en-US" sz="900" dirty="0">
                <a:hlinkClick r:id="rId6" tooltip="https://creativecommons.org/licenses/by-nc-nd/3.0/"/>
              </a:rPr>
              <a:t>CC BY-NC-ND</a:t>
            </a:r>
            <a:endParaRPr lang="en-US" sz="900" dirty="0"/>
          </a:p>
        </p:txBody>
      </p:sp>
    </p:spTree>
    <p:extLst>
      <p:ext uri="{BB962C8B-B14F-4D97-AF65-F5344CB8AC3E}">
        <p14:creationId xmlns:p14="http://schemas.microsoft.com/office/powerpoint/2010/main" val="52773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378830" y="400684"/>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941996" y="6017918"/>
            <a:ext cx="5485881"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…COOL and USDA </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327341" y="179037"/>
            <a:ext cx="4966916" cy="5509200"/>
          </a:xfrm>
          <a:prstGeom prst="rect">
            <a:avLst/>
          </a:prstGeom>
          <a:noFill/>
        </p:spPr>
        <p:txBody>
          <a:bodyPr wrap="square" rtlCol="0">
            <a:spAutoFit/>
          </a:bodyPr>
          <a:lstStyle/>
          <a:p>
            <a:pPr marL="457200" indent="-457200">
              <a:buFont typeface="Arial" panose="020B0604020202020204" pitchFamily="34" charset="0"/>
              <a:buChar char="•"/>
            </a:pPr>
            <a:r>
              <a:rPr lang="en-US" sz="2800" dirty="0"/>
              <a:t>Consumers still want product of USA </a:t>
            </a:r>
            <a:endParaRPr lang="en-US" sz="2600" dirty="0"/>
          </a:p>
          <a:p>
            <a:pPr marL="914400" lvl="1" indent="-457200">
              <a:buFont typeface="Arial" panose="020B0604020202020204" pitchFamily="34" charset="0"/>
              <a:buChar char="•"/>
            </a:pPr>
            <a:r>
              <a:rPr lang="en-US" sz="2600" dirty="0"/>
              <a:t>Notice voluntary raising “ad”</a:t>
            </a:r>
            <a:endParaRPr lang="en-US" sz="2800" dirty="0"/>
          </a:p>
          <a:p>
            <a:pPr marL="457200" indent="-457200">
              <a:buFont typeface="Arial" panose="020B0604020202020204" pitchFamily="34" charset="0"/>
              <a:buChar char="•"/>
            </a:pPr>
            <a:r>
              <a:rPr lang="en-US" sz="2800" dirty="0"/>
              <a:t>Misunderstanding about USDA logos with product of the USA </a:t>
            </a:r>
          </a:p>
          <a:p>
            <a:pPr marL="457200" indent="-457200">
              <a:buFont typeface="Arial" panose="020B0604020202020204" pitchFamily="34" charset="0"/>
              <a:buChar char="•"/>
            </a:pPr>
            <a:r>
              <a:rPr lang="en-US" sz="2800" dirty="0"/>
              <a:t>Consumers will pay more for product of USA (</a:t>
            </a:r>
            <a:r>
              <a:rPr lang="en-US" sz="2800" b="1" u="sng" dirty="0"/>
              <a:t>up to 43 %</a:t>
            </a:r>
            <a:r>
              <a:rPr lang="en-US" sz="2800" dirty="0"/>
              <a:t>)</a:t>
            </a:r>
            <a:endParaRPr lang="en-US" sz="2600" dirty="0"/>
          </a:p>
          <a:p>
            <a:pPr marL="914400" lvl="1" indent="-457200">
              <a:buFont typeface="Arial" panose="020B0604020202020204" pitchFamily="34" charset="0"/>
              <a:buChar char="•"/>
            </a:pPr>
            <a:r>
              <a:rPr lang="en-US" sz="2600" dirty="0"/>
              <a:t>Beef and pork industries are still unwilling to invest in label control; other industries do and label as product of USA</a:t>
            </a:r>
            <a:endParaRPr lang="en-US" sz="2400" dirty="0"/>
          </a:p>
        </p:txBody>
      </p:sp>
      <p:pic>
        <p:nvPicPr>
          <p:cNvPr id="9" name="Picture 8">
            <a:extLst>
              <a:ext uri="{FF2B5EF4-FFF2-40B4-BE49-F238E27FC236}">
                <a16:creationId xmlns:a16="http://schemas.microsoft.com/office/drawing/2014/main" id="{EB930732-34A8-D64C-069F-2D226D6AA0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06463" y="261571"/>
            <a:ext cx="2275486" cy="1727947"/>
          </a:xfrm>
          <a:prstGeom prst="rect">
            <a:avLst/>
          </a:prstGeom>
        </p:spPr>
      </p:pic>
      <p:pic>
        <p:nvPicPr>
          <p:cNvPr id="27" name="Picture 26">
            <a:extLst>
              <a:ext uri="{FF2B5EF4-FFF2-40B4-BE49-F238E27FC236}">
                <a16:creationId xmlns:a16="http://schemas.microsoft.com/office/drawing/2014/main" id="{843DE958-D331-C86E-262F-A6AA65D232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94140" y="4031239"/>
            <a:ext cx="1782174" cy="1773820"/>
          </a:xfrm>
          <a:prstGeom prst="rect">
            <a:avLst/>
          </a:prstGeom>
        </p:spPr>
      </p:pic>
      <p:pic>
        <p:nvPicPr>
          <p:cNvPr id="3" name="Picture 2">
            <a:extLst>
              <a:ext uri="{FF2B5EF4-FFF2-40B4-BE49-F238E27FC236}">
                <a16:creationId xmlns:a16="http://schemas.microsoft.com/office/drawing/2014/main" id="{E669C5A4-0DCA-8AB7-7D8E-EE6635C22F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36314" y="231618"/>
            <a:ext cx="1917067" cy="1714501"/>
          </a:xfrm>
          <a:prstGeom prst="rect">
            <a:avLst/>
          </a:prstGeom>
        </p:spPr>
      </p:pic>
      <p:pic>
        <p:nvPicPr>
          <p:cNvPr id="6" name="Picture 5">
            <a:extLst>
              <a:ext uri="{FF2B5EF4-FFF2-40B4-BE49-F238E27FC236}">
                <a16:creationId xmlns:a16="http://schemas.microsoft.com/office/drawing/2014/main" id="{3A477A8B-7E7E-5483-2D30-39EC0E25718E}"/>
              </a:ext>
            </a:extLst>
          </p:cNvPr>
          <p:cNvPicPr>
            <a:picLocks noChangeAspect="1"/>
          </p:cNvPicPr>
          <p:nvPr/>
        </p:nvPicPr>
        <p:blipFill>
          <a:blip r:embed="rId6"/>
          <a:stretch>
            <a:fillRect/>
          </a:stretch>
        </p:blipFill>
        <p:spPr>
          <a:xfrm>
            <a:off x="9913242" y="3869524"/>
            <a:ext cx="2061929" cy="1975716"/>
          </a:xfrm>
          <a:prstGeom prst="rect">
            <a:avLst/>
          </a:prstGeom>
        </p:spPr>
      </p:pic>
      <p:pic>
        <p:nvPicPr>
          <p:cNvPr id="7" name="Picture 6">
            <a:extLst>
              <a:ext uri="{FF2B5EF4-FFF2-40B4-BE49-F238E27FC236}">
                <a16:creationId xmlns:a16="http://schemas.microsoft.com/office/drawing/2014/main" id="{C54984D2-E6EF-04DD-4F59-FC34AFB8F57C}"/>
              </a:ext>
            </a:extLst>
          </p:cNvPr>
          <p:cNvPicPr>
            <a:picLocks noChangeAspect="1"/>
          </p:cNvPicPr>
          <p:nvPr/>
        </p:nvPicPr>
        <p:blipFill>
          <a:blip r:embed="rId7"/>
          <a:stretch>
            <a:fillRect/>
          </a:stretch>
        </p:blipFill>
        <p:spPr>
          <a:xfrm>
            <a:off x="5615609" y="2032918"/>
            <a:ext cx="6378258" cy="1749807"/>
          </a:xfrm>
          <a:prstGeom prst="rect">
            <a:avLst/>
          </a:prstGeom>
          <a:ln>
            <a:solidFill>
              <a:schemeClr val="accent1"/>
            </a:solidFill>
          </a:ln>
        </p:spPr>
      </p:pic>
    </p:spTree>
    <p:extLst>
      <p:ext uri="{BB962C8B-B14F-4D97-AF65-F5344CB8AC3E}">
        <p14:creationId xmlns:p14="http://schemas.microsoft.com/office/powerpoint/2010/main" val="2865773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A9BBF8-EA95-1214-AC48-CB6307A33E00}"/>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CDEAAB2-9FBE-92A7-C5D4-7EBA282EE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EF54C31-FDB4-AEAC-BB6B-39427354B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58BF40C-9A05-085D-A912-91F1E946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42B0B15E-8F27-5D5B-0963-25179640F289}"/>
              </a:ext>
            </a:extLst>
          </p:cNvPr>
          <p:cNvSpPr/>
          <p:nvPr/>
        </p:nvSpPr>
        <p:spPr>
          <a:xfrm>
            <a:off x="5297930" y="465133"/>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9C92633-152F-2F48-B671-E467B1DDB14A}"/>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9CFCA2D-331B-E56A-CC48-69CB020E425D}"/>
              </a:ext>
            </a:extLst>
          </p:cNvPr>
          <p:cNvSpPr txBox="1"/>
          <p:nvPr/>
        </p:nvSpPr>
        <p:spPr>
          <a:xfrm>
            <a:off x="4934058" y="6026253"/>
            <a:ext cx="665284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…getting factual information</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DA4566D-E6AF-060B-CF2B-80DB87512DAC}"/>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A6EC3C36-2B43-A3FF-1E2B-83BAFCAE6B86}"/>
              </a:ext>
            </a:extLst>
          </p:cNvPr>
          <p:cNvSpPr txBox="1"/>
          <p:nvPr/>
        </p:nvSpPr>
        <p:spPr>
          <a:xfrm>
            <a:off x="208072" y="365741"/>
            <a:ext cx="5048127" cy="5386090"/>
          </a:xfrm>
          <a:prstGeom prst="rect">
            <a:avLst/>
          </a:prstGeom>
          <a:noFill/>
        </p:spPr>
        <p:txBody>
          <a:bodyPr wrap="square" rtlCol="0">
            <a:spAutoFit/>
          </a:bodyPr>
          <a:lstStyle/>
          <a:p>
            <a:pPr marL="457200" indent="-457200">
              <a:buFont typeface="Arial" panose="020B0604020202020204" pitchFamily="34" charset="0"/>
              <a:buChar char="•"/>
            </a:pPr>
            <a:r>
              <a:rPr lang="en-US" sz="2800" dirty="0"/>
              <a:t>Nutrition Facts panel use   </a:t>
            </a:r>
            <a:endParaRPr lang="en-US" sz="2600" dirty="0"/>
          </a:p>
          <a:p>
            <a:pPr marL="914400" lvl="1" indent="-457200">
              <a:buFont typeface="Arial" panose="020B0604020202020204" pitchFamily="34" charset="0"/>
              <a:buChar char="•"/>
            </a:pPr>
            <a:r>
              <a:rPr lang="en-US" sz="2600" dirty="0"/>
              <a:t>Grocery </a:t>
            </a:r>
            <a:endParaRPr lang="en-US" sz="2400" dirty="0"/>
          </a:p>
          <a:p>
            <a:pPr marL="1371600" lvl="2" indent="-457200">
              <a:buFont typeface="Arial" panose="020B0604020202020204" pitchFamily="34" charset="0"/>
              <a:buChar char="•"/>
            </a:pPr>
            <a:r>
              <a:rPr lang="en-US" sz="2400" dirty="0"/>
              <a:t>~ 80 % of consumers</a:t>
            </a:r>
            <a:r>
              <a:rPr lang="en-US" sz="2600" dirty="0"/>
              <a:t> </a:t>
            </a:r>
          </a:p>
          <a:p>
            <a:pPr marL="914400" lvl="1" indent="-457200">
              <a:buFont typeface="Arial" panose="020B0604020202020204" pitchFamily="34" charset="0"/>
              <a:buChar char="•"/>
            </a:pPr>
            <a:r>
              <a:rPr lang="en-US" sz="2600" dirty="0"/>
              <a:t>Fast-food restaurant</a:t>
            </a:r>
            <a:endParaRPr lang="en-US" sz="2400" dirty="0"/>
          </a:p>
          <a:p>
            <a:pPr marL="1371600" lvl="2" indent="-457200">
              <a:buFont typeface="Arial" panose="020B0604020202020204" pitchFamily="34" charset="0"/>
              <a:buChar char="•"/>
            </a:pPr>
            <a:r>
              <a:rPr lang="en-US" sz="2400" dirty="0"/>
              <a:t>40 %, up from 20 % in 2008</a:t>
            </a:r>
            <a:endParaRPr lang="en-US" sz="2800" dirty="0"/>
          </a:p>
          <a:p>
            <a:pPr marL="457200" indent="-457200">
              <a:buFont typeface="Arial" panose="020B0604020202020204" pitchFamily="34" charset="0"/>
              <a:buChar char="•"/>
            </a:pPr>
            <a:r>
              <a:rPr lang="en-US" sz="2800" dirty="0"/>
              <a:t>Increasing caloric intake away from home</a:t>
            </a:r>
            <a:endParaRPr lang="en-US" sz="2600" dirty="0"/>
          </a:p>
          <a:p>
            <a:pPr marL="914400" lvl="1" indent="-457200">
              <a:buFont typeface="Arial" panose="020B0604020202020204" pitchFamily="34" charset="0"/>
              <a:buChar char="•"/>
            </a:pPr>
            <a:r>
              <a:rPr lang="en-US" sz="2600" dirty="0"/>
              <a:t>&gt; 30 % of food energy, up since 2011 </a:t>
            </a:r>
          </a:p>
          <a:p>
            <a:pPr marL="914400" lvl="1" indent="-457200">
              <a:buFont typeface="Arial" panose="020B0604020202020204" pitchFamily="34" charset="0"/>
              <a:buChar char="•"/>
            </a:pPr>
            <a:r>
              <a:rPr lang="en-US" sz="2600" dirty="0"/>
              <a:t>Bought fast-food in past year </a:t>
            </a:r>
            <a:endParaRPr lang="en-US" sz="2400" dirty="0"/>
          </a:p>
          <a:p>
            <a:pPr marL="1371600" lvl="2" indent="-457200">
              <a:buFont typeface="Arial" panose="020B0604020202020204" pitchFamily="34" charset="0"/>
              <a:buChar char="•"/>
            </a:pPr>
            <a:r>
              <a:rPr lang="en-US" sz="2400" dirty="0"/>
              <a:t>~ 93 % of consumers  </a:t>
            </a:r>
            <a:endParaRPr lang="en-US" sz="2600" dirty="0"/>
          </a:p>
          <a:p>
            <a:pPr marL="914400" lvl="1" indent="-457200">
              <a:buFont typeface="Arial" panose="020B0604020202020204" pitchFamily="34" charset="0"/>
              <a:buChar char="•"/>
            </a:pPr>
            <a:r>
              <a:rPr lang="en-US" sz="2600" dirty="0"/>
              <a:t>Ate at sit-down restaurant </a:t>
            </a:r>
            <a:endParaRPr lang="en-US" sz="2400" dirty="0"/>
          </a:p>
          <a:p>
            <a:pPr marL="1371600" lvl="2" indent="-457200">
              <a:buFont typeface="Arial" panose="020B0604020202020204" pitchFamily="34" charset="0"/>
              <a:buChar char="•"/>
            </a:pPr>
            <a:r>
              <a:rPr lang="en-US" sz="2400" dirty="0"/>
              <a:t>~ 83 % of adults</a:t>
            </a:r>
          </a:p>
        </p:txBody>
      </p:sp>
      <p:pic>
        <p:nvPicPr>
          <p:cNvPr id="10" name="Picture 9">
            <a:extLst>
              <a:ext uri="{FF2B5EF4-FFF2-40B4-BE49-F238E27FC236}">
                <a16:creationId xmlns:a16="http://schemas.microsoft.com/office/drawing/2014/main" id="{B0F4DEB0-4131-D636-583C-5077416CE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44393" y="235025"/>
            <a:ext cx="6370893" cy="5618549"/>
          </a:xfrm>
          <a:prstGeom prst="rect">
            <a:avLst/>
          </a:prstGeom>
        </p:spPr>
      </p:pic>
    </p:spTree>
    <p:extLst>
      <p:ext uri="{BB962C8B-B14F-4D97-AF65-F5344CB8AC3E}">
        <p14:creationId xmlns:p14="http://schemas.microsoft.com/office/powerpoint/2010/main" val="250412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3992722" y="139919"/>
            <a:ext cx="105578" cy="5670082"/>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201265" y="5982679"/>
            <a:ext cx="6299697"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social media influence</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282698" y="768102"/>
            <a:ext cx="3551883" cy="3847207"/>
          </a:xfrm>
          <a:prstGeom prst="rect">
            <a:avLst/>
          </a:prstGeom>
          <a:noFill/>
        </p:spPr>
        <p:txBody>
          <a:bodyPr wrap="square" rtlCol="0">
            <a:spAutoFit/>
          </a:bodyPr>
          <a:lstStyle/>
          <a:p>
            <a:pPr marL="457200" indent="-457200">
              <a:buFont typeface="Arial" panose="020B0604020202020204" pitchFamily="34" charset="0"/>
              <a:buChar char="•"/>
            </a:pPr>
            <a:r>
              <a:rPr lang="en-US" sz="2800" dirty="0"/>
              <a:t>Food and nutrition seen by 42 %</a:t>
            </a:r>
            <a:r>
              <a:rPr lang="en-US" sz="2600" dirty="0"/>
              <a:t>  --  </a:t>
            </a:r>
          </a:p>
          <a:p>
            <a:pPr marL="914400" lvl="1" indent="-457200">
              <a:buFont typeface="Arial" panose="020B0604020202020204" pitchFamily="34" charset="0"/>
              <a:buChar char="•"/>
            </a:pPr>
            <a:r>
              <a:rPr lang="en-US" sz="2600" dirty="0"/>
              <a:t>71 % Gen Z,</a:t>
            </a:r>
          </a:p>
          <a:p>
            <a:pPr marL="914400" lvl="1" indent="-457200">
              <a:buFont typeface="Arial" panose="020B0604020202020204" pitchFamily="34" charset="0"/>
              <a:buChar char="•"/>
            </a:pPr>
            <a:r>
              <a:rPr lang="en-US" sz="2600" dirty="0"/>
              <a:t>58 % Millennials, </a:t>
            </a:r>
          </a:p>
          <a:p>
            <a:pPr marL="914400" lvl="1" indent="-457200">
              <a:buFont typeface="Arial" panose="020B0604020202020204" pitchFamily="34" charset="0"/>
              <a:buChar char="•"/>
            </a:pPr>
            <a:r>
              <a:rPr lang="en-US" sz="2600" dirty="0"/>
              <a:t>36 % Gen X, and </a:t>
            </a:r>
          </a:p>
          <a:p>
            <a:pPr marL="914400" lvl="1" indent="-457200">
              <a:buFont typeface="Arial" panose="020B0604020202020204" pitchFamily="34" charset="0"/>
              <a:buChar char="•"/>
            </a:pPr>
            <a:r>
              <a:rPr lang="en-US" sz="2600" dirty="0"/>
              <a:t>22 % Boomers</a:t>
            </a:r>
          </a:p>
          <a:p>
            <a:pPr marL="457200" indent="-457200">
              <a:buFont typeface="Arial" panose="020B0604020202020204" pitchFamily="34" charset="0"/>
              <a:buChar char="•"/>
            </a:pPr>
            <a:r>
              <a:rPr lang="en-US" sz="2800" dirty="0"/>
              <a:t>Gen Z will get new focus by food marketers</a:t>
            </a:r>
          </a:p>
        </p:txBody>
      </p:sp>
      <p:pic>
        <p:nvPicPr>
          <p:cNvPr id="30" name="Picture 29">
            <a:extLst>
              <a:ext uri="{FF2B5EF4-FFF2-40B4-BE49-F238E27FC236}">
                <a16:creationId xmlns:a16="http://schemas.microsoft.com/office/drawing/2014/main" id="{987743D9-F61B-D6A5-B167-745E930A85ED}"/>
              </a:ext>
            </a:extLst>
          </p:cNvPr>
          <p:cNvPicPr>
            <a:picLocks noChangeAspect="1"/>
          </p:cNvPicPr>
          <p:nvPr/>
        </p:nvPicPr>
        <p:blipFill>
          <a:blip r:embed="rId3"/>
          <a:stretch>
            <a:fillRect/>
          </a:stretch>
        </p:blipFill>
        <p:spPr>
          <a:xfrm>
            <a:off x="4256441" y="306488"/>
            <a:ext cx="7742658" cy="5503513"/>
          </a:xfrm>
          <a:prstGeom prst="rect">
            <a:avLst/>
          </a:prstGeom>
        </p:spPr>
      </p:pic>
    </p:spTree>
    <p:extLst>
      <p:ext uri="{BB962C8B-B14F-4D97-AF65-F5344CB8AC3E}">
        <p14:creationId xmlns:p14="http://schemas.microsoft.com/office/powerpoint/2010/main" val="94604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B36A0F-2209-0580-95A1-948280D6A79C}"/>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4A7286-34E0-C915-684F-F7F535E0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FB36F8-2B07-106B-CB85-A9484C520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53B2AB9-C78D-D1DE-A28D-75774D99E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05584A23-8FDE-83E8-C2C9-3359F9CB7B89}"/>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D132EF-2DE1-A764-A698-E5280B7C1FE5}"/>
              </a:ext>
            </a:extLst>
          </p:cNvPr>
          <p:cNvSpPr txBox="1"/>
          <p:nvPr/>
        </p:nvSpPr>
        <p:spPr>
          <a:xfrm>
            <a:off x="6604000" y="6029747"/>
            <a:ext cx="490351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…ingredients</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956DA7-9157-02E0-AC61-9B493AE0863E}"/>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2B553017-F933-CB8C-4952-9838676ED9CA}"/>
              </a:ext>
            </a:extLst>
          </p:cNvPr>
          <p:cNvSpPr txBox="1"/>
          <p:nvPr/>
        </p:nvSpPr>
        <p:spPr>
          <a:xfrm>
            <a:off x="180303" y="411230"/>
            <a:ext cx="5348803" cy="5293757"/>
          </a:xfrm>
          <a:prstGeom prst="rect">
            <a:avLst/>
          </a:prstGeom>
          <a:noFill/>
        </p:spPr>
        <p:txBody>
          <a:bodyPr wrap="square" rtlCol="0">
            <a:spAutoFit/>
          </a:bodyPr>
          <a:lstStyle/>
          <a:p>
            <a:pPr marL="457200" indent="-457200">
              <a:buFont typeface="Arial" panose="020B0604020202020204" pitchFamily="34" charset="0"/>
              <a:buChar char="•"/>
            </a:pPr>
            <a:r>
              <a:rPr lang="en-US" sz="2800" dirty="0"/>
              <a:t>Safety by FDA </a:t>
            </a:r>
            <a:endParaRPr lang="en-US" sz="2600" dirty="0"/>
          </a:p>
          <a:p>
            <a:pPr marL="914400" lvl="1" indent="-457200">
              <a:buFont typeface="Arial" panose="020B0604020202020204" pitchFamily="34" charset="0"/>
              <a:buChar char="•"/>
            </a:pPr>
            <a:r>
              <a:rPr lang="en-US" sz="2600" dirty="0"/>
              <a:t>Directly added</a:t>
            </a:r>
          </a:p>
          <a:p>
            <a:pPr marL="914400" lvl="1" indent="-457200">
              <a:buFont typeface="Arial" panose="020B0604020202020204" pitchFamily="34" charset="0"/>
              <a:buChar char="•"/>
            </a:pPr>
            <a:r>
              <a:rPr lang="en-US" sz="2600" dirty="0"/>
              <a:t>Indirectly added </a:t>
            </a:r>
            <a:endParaRPr lang="en-US" sz="2400" dirty="0"/>
          </a:p>
          <a:p>
            <a:pPr marL="1371600" lvl="2" indent="-457200">
              <a:buFont typeface="Arial" panose="020B0604020202020204" pitchFamily="34" charset="0"/>
              <a:buChar char="•"/>
            </a:pPr>
            <a:r>
              <a:rPr lang="en-US" sz="2400" dirty="0"/>
              <a:t>Cookware, containers for storage, packaging</a:t>
            </a:r>
            <a:endParaRPr lang="en-US" sz="2800" dirty="0"/>
          </a:p>
          <a:p>
            <a:pPr marL="457200" indent="-457200">
              <a:buFont typeface="Arial" panose="020B0604020202020204" pitchFamily="34" charset="0"/>
              <a:buChar char="•"/>
            </a:pPr>
            <a:r>
              <a:rPr lang="en-US" sz="2800" dirty="0"/>
              <a:t>Ingredient  </a:t>
            </a:r>
            <a:endParaRPr lang="en-US" sz="2600" dirty="0"/>
          </a:p>
          <a:p>
            <a:pPr marL="914400" lvl="1" indent="-457200">
              <a:buFont typeface="Arial" panose="020B0604020202020204" pitchFamily="34" charset="0"/>
              <a:buChar char="•"/>
            </a:pPr>
            <a:r>
              <a:rPr lang="en-US" sz="2600" dirty="0"/>
              <a:t>Has a purpose </a:t>
            </a:r>
          </a:p>
          <a:p>
            <a:pPr marL="914400" lvl="1" indent="-457200">
              <a:buFont typeface="Arial" panose="020B0604020202020204" pitchFamily="34" charset="0"/>
              <a:buChar char="•"/>
            </a:pPr>
            <a:r>
              <a:rPr lang="en-US" sz="2600" b="1" u="sng" dirty="0"/>
              <a:t>All</a:t>
            </a:r>
            <a:r>
              <a:rPr lang="en-US" sz="2600" dirty="0"/>
              <a:t> listed –  </a:t>
            </a:r>
            <a:endParaRPr lang="en-US" sz="2400" dirty="0"/>
          </a:p>
          <a:p>
            <a:pPr marL="1371600" lvl="2" indent="-457200">
              <a:buFont typeface="Arial" panose="020B0604020202020204" pitchFamily="34" charset="0"/>
              <a:buChar char="•"/>
            </a:pPr>
            <a:r>
              <a:rPr lang="en-US" sz="2400" dirty="0"/>
              <a:t>Descending order by weight</a:t>
            </a:r>
            <a:endParaRPr lang="en-US" sz="2800" dirty="0"/>
          </a:p>
          <a:p>
            <a:pPr marL="457200" indent="-457200">
              <a:buFont typeface="Arial" panose="020B0604020202020204" pitchFamily="34" charset="0"/>
              <a:buChar char="•"/>
            </a:pPr>
            <a:r>
              <a:rPr lang="en-US" sz="2800" dirty="0"/>
              <a:t>Standard of safety –  </a:t>
            </a:r>
            <a:endParaRPr lang="en-US" sz="2600" dirty="0"/>
          </a:p>
          <a:p>
            <a:pPr marL="914400" lvl="1" indent="-457200">
              <a:buFont typeface="Arial" panose="020B0604020202020204" pitchFamily="34" charset="0"/>
              <a:buChar char="•"/>
            </a:pPr>
            <a:r>
              <a:rPr lang="en-US" sz="2600" dirty="0"/>
              <a:t>Reasonable certainty of no harm under conditions of intended use.</a:t>
            </a:r>
          </a:p>
        </p:txBody>
      </p:sp>
      <p:pic>
        <p:nvPicPr>
          <p:cNvPr id="11" name="Picture 10">
            <a:extLst>
              <a:ext uri="{FF2B5EF4-FFF2-40B4-BE49-F238E27FC236}">
                <a16:creationId xmlns:a16="http://schemas.microsoft.com/office/drawing/2014/main" id="{A6E648EC-1832-CBDA-5B57-EA25370A06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071" y="209488"/>
            <a:ext cx="6624424" cy="5786264"/>
          </a:xfrm>
          <a:prstGeom prst="rect">
            <a:avLst/>
          </a:prstGeom>
          <a:ln>
            <a:solidFill>
              <a:schemeClr val="accent1"/>
            </a:solidFill>
          </a:ln>
        </p:spPr>
      </p:pic>
      <p:sp>
        <p:nvSpPr>
          <p:cNvPr id="3" name="Rectangle 2">
            <a:extLst>
              <a:ext uri="{FF2B5EF4-FFF2-40B4-BE49-F238E27FC236}">
                <a16:creationId xmlns:a16="http://schemas.microsoft.com/office/drawing/2014/main" id="{846D8DEB-2737-FCD8-695E-2061D540FF85}"/>
              </a:ext>
            </a:extLst>
          </p:cNvPr>
          <p:cNvSpPr/>
          <p:nvPr/>
        </p:nvSpPr>
        <p:spPr>
          <a:xfrm rot="20460693">
            <a:off x="2828507" y="5659343"/>
            <a:ext cx="2635474" cy="584775"/>
          </a:xfrm>
          <a:prstGeom prst="rect">
            <a:avLst/>
          </a:prstGeom>
          <a:solidFill>
            <a:srgbClr val="FFFF00"/>
          </a:solidFill>
          <a:ln>
            <a:solidFill>
              <a:schemeClr val="accent1"/>
            </a:solidFill>
          </a:ln>
        </p:spPr>
        <p:txBody>
          <a:bodyPr wrap="square" lIns="91440" tIns="45720" rIns="91440" bIns="45720">
            <a:spAutoFit/>
          </a:bodyPr>
          <a:lstStyle/>
          <a:p>
            <a:pPr algn="ctr"/>
            <a:r>
              <a:rPr lang="en-US" sz="3200" b="1" cap="none" spc="0" dirty="0">
                <a:ln w="22225">
                  <a:solidFill>
                    <a:schemeClr val="accent2"/>
                  </a:solidFill>
                  <a:prstDash val="solid"/>
                </a:ln>
                <a:effectLst/>
              </a:rPr>
              <a:t>For “Twinkie”</a:t>
            </a:r>
          </a:p>
        </p:txBody>
      </p:sp>
      <p:sp>
        <p:nvSpPr>
          <p:cNvPr id="6" name="Rectangle: Rounded Corners 5">
            <a:extLst>
              <a:ext uri="{FF2B5EF4-FFF2-40B4-BE49-F238E27FC236}">
                <a16:creationId xmlns:a16="http://schemas.microsoft.com/office/drawing/2014/main" id="{14DA96B6-737F-D974-6239-2F9A89621CB0}"/>
              </a:ext>
            </a:extLst>
          </p:cNvPr>
          <p:cNvSpPr/>
          <p:nvPr/>
        </p:nvSpPr>
        <p:spPr>
          <a:xfrm>
            <a:off x="5445718" y="416007"/>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80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260CF4-C2E6-3835-EE73-79865CEDD7A9}"/>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F2924FD-A75C-3945-CEFC-369B5E312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5D5ED0-3CBF-4C8F-557D-768CF8CF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5613ECB-E604-E17A-7A1C-5E366A389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F0E1A7A7-CD9D-758C-BB57-9C8533184867}"/>
              </a:ext>
            </a:extLst>
          </p:cNvPr>
          <p:cNvSpPr/>
          <p:nvPr/>
        </p:nvSpPr>
        <p:spPr>
          <a:xfrm>
            <a:off x="5065995" y="638175"/>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4D974E3-D208-879F-2EBA-76ED81AEEA32}"/>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B32D7C3-762B-3DBD-C1D3-78E4C0F8443B}"/>
              </a:ext>
            </a:extLst>
          </p:cNvPr>
          <p:cNvSpPr txBox="1"/>
          <p:nvPr/>
        </p:nvSpPr>
        <p:spPr>
          <a:xfrm>
            <a:off x="6533321" y="6005445"/>
            <a:ext cx="490351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…ingredient dataset</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51F2E8-9A93-5FE8-2827-C195E4045CD2}"/>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D6D98E62-5566-2C6C-96F5-88B96B16F0F1}"/>
              </a:ext>
            </a:extLst>
          </p:cNvPr>
          <p:cNvSpPr txBox="1"/>
          <p:nvPr/>
        </p:nvSpPr>
        <p:spPr>
          <a:xfrm>
            <a:off x="-131577" y="249633"/>
            <a:ext cx="5149383" cy="5447645"/>
          </a:xfrm>
          <a:prstGeom prst="rect">
            <a:avLst/>
          </a:prstGeom>
          <a:noFill/>
        </p:spPr>
        <p:txBody>
          <a:bodyPr wrap="square" rtlCol="0">
            <a:spAutoFit/>
          </a:bodyPr>
          <a:lstStyle/>
          <a:p>
            <a:pPr marL="457200" indent="-457200">
              <a:buFont typeface="Arial" panose="020B0604020202020204" pitchFamily="34" charset="0"/>
              <a:buChar char="•"/>
            </a:pPr>
            <a:r>
              <a:rPr lang="en-US" sz="2800" dirty="0"/>
              <a:t>“Substances Added to Food Inventory”* </a:t>
            </a:r>
            <a:endParaRPr lang="en-US" sz="2600" dirty="0"/>
          </a:p>
          <a:p>
            <a:pPr marL="914400" lvl="1" indent="-457200">
              <a:buFont typeface="Arial" panose="020B0604020202020204" pitchFamily="34" charset="0"/>
              <a:buChar char="•"/>
            </a:pPr>
            <a:r>
              <a:rPr lang="en-US" sz="2600" dirty="0"/>
              <a:t>~ 4,000 approved</a:t>
            </a:r>
          </a:p>
          <a:p>
            <a:pPr marL="914400" lvl="1" indent="-457200">
              <a:buFont typeface="Arial" panose="020B0604020202020204" pitchFamily="34" charset="0"/>
              <a:buChar char="•"/>
            </a:pPr>
            <a:r>
              <a:rPr lang="en-US" sz="2600" dirty="0"/>
              <a:t>Publicly available</a:t>
            </a:r>
            <a:endParaRPr lang="en-US" sz="2400" dirty="0"/>
          </a:p>
          <a:p>
            <a:pPr marL="1371600" lvl="2" indent="-457200">
              <a:buFont typeface="Arial" panose="020B0604020202020204" pitchFamily="34" charset="0"/>
              <a:buChar char="•"/>
            </a:pPr>
            <a:r>
              <a:rPr lang="en-US" sz="2400" dirty="0"/>
              <a:t>Search by ingredient</a:t>
            </a:r>
          </a:p>
          <a:p>
            <a:pPr marL="1371600" lvl="2" indent="-457200">
              <a:buFont typeface="Arial" panose="020B0604020202020204" pitchFamily="34" charset="0"/>
              <a:buChar char="•"/>
            </a:pPr>
            <a:r>
              <a:rPr lang="en-US" sz="2400" dirty="0"/>
              <a:t>Get technical use</a:t>
            </a:r>
          </a:p>
          <a:p>
            <a:pPr marL="1371600" lvl="2" indent="-457200">
              <a:buFont typeface="Arial" panose="020B0604020202020204" pitchFamily="34" charset="0"/>
              <a:buChar char="•"/>
            </a:pPr>
            <a:r>
              <a:rPr lang="en-US" sz="2400" dirty="0"/>
              <a:t>Link to definitions for use  </a:t>
            </a:r>
          </a:p>
          <a:p>
            <a:pPr marL="1371600" lvl="2" indent="-457200">
              <a:buFont typeface="Arial" panose="020B0604020202020204" pitchFamily="34" charset="0"/>
              <a:buChar char="•"/>
            </a:pPr>
            <a:r>
              <a:rPr lang="en-US" sz="2400" dirty="0"/>
              <a:t>In 17 languages</a:t>
            </a:r>
          </a:p>
          <a:p>
            <a:pPr marL="1371600" lvl="2" indent="-457200">
              <a:buFont typeface="Arial" panose="020B0604020202020204" pitchFamily="34" charset="0"/>
              <a:buChar char="•"/>
            </a:pPr>
            <a:r>
              <a:rPr lang="en-US" sz="2400" dirty="0"/>
              <a:t>Gold standard worldwide</a:t>
            </a:r>
          </a:p>
          <a:p>
            <a:pPr lvl="1"/>
            <a:endParaRPr lang="en-US" sz="2400" dirty="0"/>
          </a:p>
          <a:p>
            <a:pPr lvl="1"/>
            <a:r>
              <a:rPr lang="en-US" sz="2400" dirty="0">
                <a:hlinkClick r:id="rId3"/>
              </a:rPr>
              <a:t>https://www.cfsanappsexternal.fda.gov/scripts/fdcc/?set=FoodSubstances</a:t>
            </a:r>
            <a:endParaRPr lang="en-US" sz="2400" dirty="0"/>
          </a:p>
          <a:p>
            <a:pPr lvl="1"/>
            <a:endParaRPr lang="en-US" sz="2400" dirty="0"/>
          </a:p>
        </p:txBody>
      </p:sp>
      <p:pic>
        <p:nvPicPr>
          <p:cNvPr id="11" name="Picture 10">
            <a:extLst>
              <a:ext uri="{FF2B5EF4-FFF2-40B4-BE49-F238E27FC236}">
                <a16:creationId xmlns:a16="http://schemas.microsoft.com/office/drawing/2014/main" id="{95B70B14-BC96-A89C-9D4A-EE6C1D0D7E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79924" y="1376516"/>
            <a:ext cx="6595830" cy="4547205"/>
          </a:xfrm>
          <a:prstGeom prst="rect">
            <a:avLst/>
          </a:prstGeom>
          <a:ln>
            <a:solidFill>
              <a:schemeClr val="accent1"/>
            </a:solidFill>
          </a:ln>
        </p:spPr>
      </p:pic>
      <p:sp>
        <p:nvSpPr>
          <p:cNvPr id="3" name="Rectangle 2">
            <a:extLst>
              <a:ext uri="{FF2B5EF4-FFF2-40B4-BE49-F238E27FC236}">
                <a16:creationId xmlns:a16="http://schemas.microsoft.com/office/drawing/2014/main" id="{44D59138-F0A8-5090-2BD6-0D0A252DDED5}"/>
              </a:ext>
            </a:extLst>
          </p:cNvPr>
          <p:cNvSpPr/>
          <p:nvPr/>
        </p:nvSpPr>
        <p:spPr>
          <a:xfrm>
            <a:off x="5329619" y="181009"/>
            <a:ext cx="6497946" cy="1323439"/>
          </a:xfrm>
          <a:prstGeom prst="rect">
            <a:avLst/>
          </a:prstGeom>
          <a:noFill/>
          <a:ln>
            <a:solidFill>
              <a:schemeClr val="accent1"/>
            </a:solidFill>
          </a:ln>
        </p:spPr>
        <p:txBody>
          <a:bodyPr wrap="square" lIns="91440" tIns="45720" rIns="91440" bIns="45720">
            <a:spAutoFit/>
          </a:bodyPr>
          <a:lstStyle/>
          <a:p>
            <a:pPr algn="ctr"/>
            <a:r>
              <a:rPr lang="en-US" sz="8000" b="1" cap="none" spc="0" dirty="0">
                <a:ln w="22225">
                  <a:solidFill>
                    <a:schemeClr val="accent2"/>
                  </a:solidFill>
                  <a:prstDash val="solid"/>
                </a:ln>
                <a:solidFill>
                  <a:srgbClr val="DFEE16"/>
                </a:solidFill>
                <a:effectLst>
                  <a:glow rad="228600">
                    <a:schemeClr val="accent6">
                      <a:satMod val="175000"/>
                      <a:alpha val="40000"/>
                    </a:schemeClr>
                  </a:glow>
                </a:effectLst>
              </a:rPr>
              <a:t>Glycerin</a:t>
            </a:r>
          </a:p>
        </p:txBody>
      </p:sp>
    </p:spTree>
    <p:extLst>
      <p:ext uri="{BB962C8B-B14F-4D97-AF65-F5344CB8AC3E}">
        <p14:creationId xmlns:p14="http://schemas.microsoft.com/office/powerpoint/2010/main" val="456504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0DCFB5-8444-2395-9DEC-110836F1414B}"/>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6343F8-054E-0201-2294-66EF90F25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BE7EC62-9872-71C0-1772-3A77B9982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C6F0401-F985-6A77-7CE2-C0FC28188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267A0B02-039B-D5C8-FBE5-CB5C346686F1}"/>
              </a:ext>
            </a:extLst>
          </p:cNvPr>
          <p:cNvSpPr/>
          <p:nvPr/>
        </p:nvSpPr>
        <p:spPr>
          <a:xfrm>
            <a:off x="4511181" y="641784"/>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8232021-04DA-7A9F-DD89-5B6F64684A74}"/>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B72BACE-EFA3-4B56-270B-AE9FE8DD4992}"/>
              </a:ext>
            </a:extLst>
          </p:cNvPr>
          <p:cNvSpPr txBox="1"/>
          <p:nvPr/>
        </p:nvSpPr>
        <p:spPr>
          <a:xfrm>
            <a:off x="7762139" y="6046134"/>
            <a:ext cx="3654819"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…ingredient use</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BCC2CBC-7483-92EB-0C83-46BB8743169F}"/>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37C335CE-4EE1-303B-4EB9-2498EE4D3512}"/>
              </a:ext>
            </a:extLst>
          </p:cNvPr>
          <p:cNvSpPr txBox="1"/>
          <p:nvPr/>
        </p:nvSpPr>
        <p:spPr>
          <a:xfrm>
            <a:off x="98278" y="869425"/>
            <a:ext cx="4396434" cy="4278094"/>
          </a:xfrm>
          <a:prstGeom prst="rect">
            <a:avLst/>
          </a:prstGeom>
          <a:noFill/>
        </p:spPr>
        <p:txBody>
          <a:bodyPr wrap="square" rtlCol="0">
            <a:spAutoFit/>
          </a:bodyPr>
          <a:lstStyle/>
          <a:p>
            <a:pPr marL="457200" indent="-457200">
              <a:buFont typeface="Arial" panose="020B0604020202020204" pitchFamily="34" charset="0"/>
              <a:buChar char="•"/>
            </a:pPr>
            <a:r>
              <a:rPr lang="en-US" sz="2800" dirty="0"/>
              <a:t>Supports nutrition delivery</a:t>
            </a:r>
          </a:p>
          <a:p>
            <a:pPr marL="457200" indent="-457200">
              <a:buFont typeface="Arial" panose="020B0604020202020204" pitchFamily="34" charset="0"/>
              <a:buChar char="•"/>
            </a:pPr>
            <a:r>
              <a:rPr lang="en-US" sz="2800" dirty="0"/>
              <a:t>Maintains quality</a:t>
            </a:r>
          </a:p>
          <a:p>
            <a:pPr marL="457200" indent="-457200">
              <a:buFont typeface="Arial" panose="020B0604020202020204" pitchFamily="34" charset="0"/>
              <a:buChar char="•"/>
            </a:pPr>
            <a:r>
              <a:rPr lang="en-US" sz="2800" dirty="0"/>
              <a:t>Characterizes a food</a:t>
            </a:r>
          </a:p>
          <a:p>
            <a:pPr marL="457200" indent="-457200">
              <a:buFont typeface="Arial" panose="020B0604020202020204" pitchFamily="34" charset="0"/>
              <a:buChar char="•"/>
            </a:pPr>
            <a:r>
              <a:rPr lang="en-US" sz="2800" dirty="0"/>
              <a:t>Makes foods affordable</a:t>
            </a:r>
          </a:p>
          <a:p>
            <a:pPr marL="457200" indent="-457200">
              <a:buFont typeface="Arial" panose="020B0604020202020204" pitchFamily="34" charset="0"/>
              <a:buChar char="•"/>
            </a:pPr>
            <a:r>
              <a:rPr lang="en-US" sz="2800" dirty="0"/>
              <a:t>Becomes a food – </a:t>
            </a:r>
            <a:endParaRPr lang="en-US" sz="2600" dirty="0"/>
          </a:p>
          <a:p>
            <a:pPr marL="914400" lvl="1" indent="-457200">
              <a:buFont typeface="Arial" panose="020B0604020202020204" pitchFamily="34" charset="0"/>
              <a:buChar char="•"/>
            </a:pPr>
            <a:r>
              <a:rPr lang="en-US" sz="2600" dirty="0"/>
              <a:t>The food has a nutrient profile</a:t>
            </a:r>
          </a:p>
          <a:p>
            <a:pPr marL="914400" lvl="1" indent="-457200">
              <a:buFont typeface="Arial" panose="020B0604020202020204" pitchFamily="34" charset="0"/>
              <a:buChar char="•"/>
            </a:pPr>
            <a:r>
              <a:rPr lang="en-US" sz="2600" dirty="0"/>
              <a:t>see FoodData Central </a:t>
            </a:r>
            <a:r>
              <a:rPr lang="en-US" sz="2600" dirty="0">
                <a:effectLst/>
                <a:hlinkClick r:id="rId3"/>
              </a:rPr>
              <a:t>https://fdc.nal.usda.gov</a:t>
            </a:r>
            <a:endParaRPr lang="en-US" sz="2600" dirty="0"/>
          </a:p>
        </p:txBody>
      </p:sp>
      <p:pic>
        <p:nvPicPr>
          <p:cNvPr id="9" name="Picture 8" descr="A screenshot of a food search results&#10;&#10;Description automatically generated">
            <a:extLst>
              <a:ext uri="{FF2B5EF4-FFF2-40B4-BE49-F238E27FC236}">
                <a16:creationId xmlns:a16="http://schemas.microsoft.com/office/drawing/2014/main" id="{11749505-F964-EDCB-4BF2-746239BB7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680" y="335953"/>
            <a:ext cx="7380271" cy="5625936"/>
          </a:xfrm>
          <a:prstGeom prst="rect">
            <a:avLst/>
          </a:prstGeom>
        </p:spPr>
      </p:pic>
      <p:pic>
        <p:nvPicPr>
          <p:cNvPr id="10" name="Picture 9">
            <a:extLst>
              <a:ext uri="{FF2B5EF4-FFF2-40B4-BE49-F238E27FC236}">
                <a16:creationId xmlns:a16="http://schemas.microsoft.com/office/drawing/2014/main" id="{4565510C-7E50-A53C-FDD0-33AE411A10DE}"/>
              </a:ext>
            </a:extLst>
          </p:cNvPr>
          <p:cNvPicPr>
            <a:picLocks noChangeAspect="1"/>
          </p:cNvPicPr>
          <p:nvPr/>
        </p:nvPicPr>
        <p:blipFill>
          <a:blip r:embed="rId5"/>
          <a:stretch>
            <a:fillRect/>
          </a:stretch>
        </p:blipFill>
        <p:spPr>
          <a:xfrm>
            <a:off x="9154979" y="304599"/>
            <a:ext cx="2889642" cy="5794722"/>
          </a:xfrm>
          <a:prstGeom prst="rect">
            <a:avLst/>
          </a:prstGeom>
        </p:spPr>
      </p:pic>
    </p:spTree>
    <p:extLst>
      <p:ext uri="{BB962C8B-B14F-4D97-AF65-F5344CB8AC3E}">
        <p14:creationId xmlns:p14="http://schemas.microsoft.com/office/powerpoint/2010/main" val="159614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947744" y="527743"/>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342882" y="5983373"/>
            <a:ext cx="5068662"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…trust in platforms</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289165" y="891215"/>
            <a:ext cx="3919041" cy="4247317"/>
          </a:xfrm>
          <a:prstGeom prst="rect">
            <a:avLst/>
          </a:prstGeom>
          <a:noFill/>
        </p:spPr>
        <p:txBody>
          <a:bodyPr wrap="square" rtlCol="0">
            <a:spAutoFit/>
          </a:bodyPr>
          <a:lstStyle/>
          <a:p>
            <a:pPr marL="457200" indent="-457200">
              <a:buFont typeface="Arial" panose="020B0604020202020204" pitchFamily="34" charset="0"/>
              <a:buChar char="•"/>
            </a:pPr>
            <a:r>
              <a:rPr lang="en-US" sz="2800" dirty="0"/>
              <a:t>70 % trusted top 3</a:t>
            </a:r>
          </a:p>
          <a:p>
            <a:r>
              <a:rPr lang="en-US" sz="2800" dirty="0"/>
              <a:t> </a:t>
            </a:r>
            <a:endParaRPr lang="en-US" sz="2600" dirty="0"/>
          </a:p>
          <a:p>
            <a:pPr marL="914400" lvl="1" indent="-457200">
              <a:buFont typeface="Arial" panose="020B0604020202020204" pitchFamily="34" charset="0"/>
              <a:buChar char="•"/>
            </a:pPr>
            <a:r>
              <a:rPr lang="en-US" sz="2600" dirty="0"/>
              <a:t>Facebook -- 64 %,</a:t>
            </a:r>
          </a:p>
          <a:p>
            <a:pPr marL="914400" lvl="1" indent="-457200">
              <a:buFont typeface="Arial" panose="020B0604020202020204" pitchFamily="34" charset="0"/>
              <a:buChar char="•"/>
            </a:pPr>
            <a:r>
              <a:rPr lang="en-US" sz="2600" dirty="0"/>
              <a:t>YouTube -- 57 %, and</a:t>
            </a:r>
          </a:p>
          <a:p>
            <a:pPr marL="914400" lvl="1" indent="-457200">
              <a:buFont typeface="Arial" panose="020B0604020202020204" pitchFamily="34" charset="0"/>
              <a:buChar char="•"/>
            </a:pPr>
            <a:r>
              <a:rPr lang="en-US" sz="2600" dirty="0"/>
              <a:t>Instagram -- 51 %.   </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67 % trusted food and nutrition information.</a:t>
            </a:r>
          </a:p>
          <a:p>
            <a:pPr marL="914400" lvl="1" indent="-457200">
              <a:buFont typeface="Arial" panose="020B0604020202020204" pitchFamily="34" charset="0"/>
              <a:buChar char="•"/>
            </a:pPr>
            <a:endParaRPr lang="en-US" sz="2600" dirty="0"/>
          </a:p>
          <a:p>
            <a:pPr lvl="1"/>
            <a:endParaRPr lang="en-US" sz="2600" dirty="0"/>
          </a:p>
        </p:txBody>
      </p:sp>
      <p:pic>
        <p:nvPicPr>
          <p:cNvPr id="6" name="Picture 5" descr="A blue circle with a white letter f in it&#10;&#10;Description automatically generated">
            <a:extLst>
              <a:ext uri="{FF2B5EF4-FFF2-40B4-BE49-F238E27FC236}">
                <a16:creationId xmlns:a16="http://schemas.microsoft.com/office/drawing/2014/main" id="{6D6F0721-1C5E-DD6D-2D8A-1AE38B9E7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452" y="339092"/>
            <a:ext cx="3684789" cy="2583749"/>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99EA7465-A8D2-3B42-386C-4637D13A9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12" y="3058997"/>
            <a:ext cx="5433532" cy="1089982"/>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B9B30D6B-2A4F-C54E-F081-45E517093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059" y="4211627"/>
            <a:ext cx="5724642" cy="1330389"/>
          </a:xfrm>
          <a:prstGeom prst="rect">
            <a:avLst/>
          </a:prstGeom>
        </p:spPr>
      </p:pic>
    </p:spTree>
    <p:extLst>
      <p:ext uri="{BB962C8B-B14F-4D97-AF65-F5344CB8AC3E}">
        <p14:creationId xmlns:p14="http://schemas.microsoft.com/office/powerpoint/2010/main" val="45566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719123" y="473400"/>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4827640" y="6003505"/>
            <a:ext cx="6761812"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…focus on healthy eating habits…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351528" y="856877"/>
            <a:ext cx="5364547" cy="4247317"/>
          </a:xfrm>
          <a:prstGeom prst="rect">
            <a:avLst/>
          </a:prstGeom>
          <a:noFill/>
        </p:spPr>
        <p:txBody>
          <a:bodyPr wrap="square" rtlCol="0">
            <a:spAutoFit/>
          </a:bodyPr>
          <a:lstStyle/>
          <a:p>
            <a:pPr marL="457200" indent="-457200">
              <a:buFont typeface="Arial" panose="020B0604020202020204" pitchFamily="34" charset="0"/>
              <a:buChar char="•"/>
            </a:pPr>
            <a:r>
              <a:rPr lang="en-US" sz="2800" dirty="0"/>
              <a:t>60 % -- made healthier choices </a:t>
            </a:r>
          </a:p>
          <a:p>
            <a:pPr marL="457200" indent="-457200">
              <a:buFont typeface="Arial" panose="020B0604020202020204" pitchFamily="34" charset="0"/>
              <a:buChar char="•"/>
            </a:pPr>
            <a:r>
              <a:rPr lang="en-US" sz="2800" dirty="0"/>
              <a:t>68 % -- conflicted on what to eat </a:t>
            </a:r>
          </a:p>
          <a:p>
            <a:pPr marL="457200" indent="-457200">
              <a:buFont typeface="Arial" panose="020B0604020202020204" pitchFamily="34" charset="0"/>
              <a:buChar char="•"/>
            </a:pPr>
            <a:r>
              <a:rPr lang="en-US" sz="2800" dirty="0"/>
              <a:t>42 % -- tried a new product</a:t>
            </a:r>
          </a:p>
          <a:p>
            <a:pPr marL="457200" indent="-457200">
              <a:buFont typeface="Arial" panose="020B0604020202020204" pitchFamily="34" charset="0"/>
              <a:buChar char="•"/>
            </a:pPr>
            <a:r>
              <a:rPr lang="en-US" sz="2800" dirty="0"/>
              <a:t>29 % -- tried a new restaurant</a:t>
            </a:r>
          </a:p>
          <a:p>
            <a:pPr marL="457200" indent="-457200">
              <a:buFont typeface="Arial" panose="020B0604020202020204" pitchFamily="34" charset="0"/>
              <a:buChar char="•"/>
            </a:pPr>
            <a:r>
              <a:rPr lang="en-US" sz="2800" dirty="0"/>
              <a:t>10 % -- changed their diet</a:t>
            </a:r>
          </a:p>
          <a:p>
            <a:pPr marL="457200" indent="-457200">
              <a:buFont typeface="Arial" panose="020B0604020202020204" pitchFamily="34" charset="0"/>
              <a:buChar char="•"/>
            </a:pPr>
            <a:r>
              <a:rPr lang="en-US" sz="2800" dirty="0"/>
              <a:t>72 % --  snacked daily</a:t>
            </a:r>
          </a:p>
          <a:p>
            <a:pPr marL="457200" indent="-457200">
              <a:buFont typeface="Arial" panose="020B0604020202020204" pitchFamily="34" charset="0"/>
              <a:buChar char="•"/>
            </a:pPr>
            <a:r>
              <a:rPr lang="en-US" sz="2800" dirty="0"/>
              <a:t>41 % -- ate until satisfied </a:t>
            </a:r>
          </a:p>
          <a:p>
            <a:pPr marL="457200" indent="-457200">
              <a:buFont typeface="Arial" panose="020B0604020202020204" pitchFamily="34" charset="0"/>
              <a:buChar char="•"/>
            </a:pPr>
            <a:r>
              <a:rPr lang="en-US" sz="2800" dirty="0"/>
              <a:t>24 % -- ate a pre-set amount.</a:t>
            </a:r>
          </a:p>
          <a:p>
            <a:pPr marL="914400" lvl="1" indent="-457200">
              <a:buFont typeface="Arial" panose="020B0604020202020204" pitchFamily="34" charset="0"/>
              <a:buChar char="•"/>
            </a:pPr>
            <a:endParaRPr lang="en-US" sz="2600" dirty="0"/>
          </a:p>
          <a:p>
            <a:pPr lvl="1"/>
            <a:endParaRPr lang="en-US" sz="2000" dirty="0"/>
          </a:p>
        </p:txBody>
      </p:sp>
      <p:pic>
        <p:nvPicPr>
          <p:cNvPr id="11" name="Picture 10" descr="A chart of a healthy checklist&#10;&#10;Description automatically generated">
            <a:extLst>
              <a:ext uri="{FF2B5EF4-FFF2-40B4-BE49-F238E27FC236}">
                <a16:creationId xmlns:a16="http://schemas.microsoft.com/office/drawing/2014/main" id="{326C8051-8EEB-28F5-A9DB-3885834A5F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58952" y="366808"/>
            <a:ext cx="5991637" cy="5283977"/>
          </a:xfrm>
          <a:prstGeom prst="rect">
            <a:avLst/>
          </a:prstGeom>
        </p:spPr>
      </p:pic>
      <p:sp>
        <p:nvSpPr>
          <p:cNvPr id="13" name="TextBox 12">
            <a:extLst>
              <a:ext uri="{FF2B5EF4-FFF2-40B4-BE49-F238E27FC236}">
                <a16:creationId xmlns:a16="http://schemas.microsoft.com/office/drawing/2014/main" id="{F819C01A-6D63-87EF-8043-367B086965E9}"/>
              </a:ext>
            </a:extLst>
          </p:cNvPr>
          <p:cNvSpPr txBox="1"/>
          <p:nvPr/>
        </p:nvSpPr>
        <p:spPr>
          <a:xfrm>
            <a:off x="6321121" y="5650785"/>
            <a:ext cx="3342230" cy="230832"/>
          </a:xfrm>
          <a:prstGeom prst="rect">
            <a:avLst/>
          </a:prstGeom>
          <a:noFill/>
        </p:spPr>
        <p:txBody>
          <a:bodyPr wrap="square" rtlCol="0">
            <a:spAutoFit/>
          </a:bodyPr>
          <a:lstStyle/>
          <a:p>
            <a:r>
              <a:rPr lang="en-US" sz="900" dirty="0">
                <a:hlinkClick r:id="rId4" tooltip="http://www.feelslikehomeblog.com/2017/08/free-printable-for-kids-to-track-healthy-eating/"/>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309715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167026" y="444784"/>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131233" y="6030137"/>
            <a:ext cx="6409057"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…climate change influence</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198135" y="638175"/>
            <a:ext cx="4933098" cy="4585871"/>
          </a:xfrm>
          <a:prstGeom prst="rect">
            <a:avLst/>
          </a:prstGeom>
          <a:noFill/>
        </p:spPr>
        <p:txBody>
          <a:bodyPr wrap="square" rtlCol="0">
            <a:spAutoFit/>
          </a:bodyPr>
          <a:lstStyle/>
          <a:p>
            <a:pPr marL="457200" indent="-457200">
              <a:buFont typeface="Arial" panose="020B0604020202020204" pitchFamily="34" charset="0"/>
              <a:buChar char="•"/>
            </a:pPr>
            <a:r>
              <a:rPr lang="en-US" sz="2800" dirty="0"/>
              <a:t>75 % -- were concerned</a:t>
            </a:r>
          </a:p>
          <a:p>
            <a:pPr marL="457200" indent="-457200">
              <a:buFont typeface="Arial" panose="020B0604020202020204" pitchFamily="34" charset="0"/>
              <a:buChar char="•"/>
            </a:pPr>
            <a:r>
              <a:rPr lang="en-US" sz="2800" dirty="0"/>
              <a:t>2</a:t>
            </a:r>
            <a:r>
              <a:rPr lang="en-US" sz="2600" dirty="0"/>
              <a:t>5 % --  made purchases based on climate impact  </a:t>
            </a:r>
          </a:p>
          <a:p>
            <a:pPr marL="457200" indent="-457200">
              <a:buFont typeface="Arial" panose="020B0604020202020204" pitchFamily="34" charset="0"/>
              <a:buChar char="•"/>
            </a:pPr>
            <a:r>
              <a:rPr lang="en-US" sz="2600" dirty="0"/>
              <a:t>&gt; 50 % -- aware of climate friendly actions -- </a:t>
            </a:r>
            <a:endParaRPr lang="en-US" sz="2400" dirty="0"/>
          </a:p>
          <a:p>
            <a:pPr marL="914400" lvl="1" indent="-457200">
              <a:buFont typeface="Arial" panose="020B0604020202020204" pitchFamily="34" charset="0"/>
              <a:buChar char="•"/>
            </a:pPr>
            <a:r>
              <a:rPr lang="en-US" sz="2400" dirty="0"/>
              <a:t>Fruits and vegetables, not beef or dairy</a:t>
            </a:r>
          </a:p>
          <a:p>
            <a:pPr marL="914400" lvl="1" indent="-457200">
              <a:buFont typeface="Arial" panose="020B0604020202020204" pitchFamily="34" charset="0"/>
              <a:buChar char="•"/>
            </a:pPr>
            <a:r>
              <a:rPr lang="en-US" sz="2400" dirty="0"/>
              <a:t>Looked at  packaging </a:t>
            </a:r>
            <a:endParaRPr lang="en-US" sz="2200" dirty="0"/>
          </a:p>
          <a:p>
            <a:pPr marL="1371600" lvl="2" indent="-457200">
              <a:buFont typeface="Arial" panose="020B0604020202020204" pitchFamily="34" charset="0"/>
              <a:buChar char="•"/>
            </a:pPr>
            <a:r>
              <a:rPr lang="en-US" sz="2200" dirty="0"/>
              <a:t>Recyclable potential</a:t>
            </a:r>
          </a:p>
          <a:p>
            <a:pPr marL="1371600" lvl="2" indent="-457200">
              <a:buFont typeface="Arial" panose="020B0604020202020204" pitchFamily="34" charset="0"/>
              <a:buChar char="•"/>
            </a:pPr>
            <a:r>
              <a:rPr lang="en-US" sz="2200" dirty="0"/>
              <a:t>Sustainability logos </a:t>
            </a:r>
          </a:p>
          <a:p>
            <a:pPr marL="1371600" lvl="2" indent="-457200">
              <a:buFont typeface="Arial" panose="020B0604020202020204" pitchFamily="34" charset="0"/>
              <a:buChar char="•"/>
            </a:pPr>
            <a:r>
              <a:rPr lang="en-US" sz="2200" dirty="0"/>
              <a:t>Waste amount and type</a:t>
            </a:r>
          </a:p>
          <a:p>
            <a:pPr marL="1371600" lvl="2" indent="-457200">
              <a:buFont typeface="Arial" panose="020B0604020202020204" pitchFamily="34" charset="0"/>
              <a:buChar char="•"/>
            </a:pPr>
            <a:r>
              <a:rPr lang="en-US" sz="2200" dirty="0"/>
              <a:t>Reusability</a:t>
            </a:r>
            <a:endParaRPr lang="en-US" sz="2000" dirty="0"/>
          </a:p>
        </p:txBody>
      </p:sp>
      <p:pic>
        <p:nvPicPr>
          <p:cNvPr id="6" name="Picture 5" descr="A black and white recycle symbol&#10;&#10;Description automatically generated">
            <a:extLst>
              <a:ext uri="{FF2B5EF4-FFF2-40B4-BE49-F238E27FC236}">
                <a16:creationId xmlns:a16="http://schemas.microsoft.com/office/drawing/2014/main" id="{D4D810C5-78CB-EF3B-F5F0-F141032609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78061" y="444254"/>
            <a:ext cx="3172528" cy="2604060"/>
          </a:xfrm>
          <a:prstGeom prst="rect">
            <a:avLst/>
          </a:prstGeom>
        </p:spPr>
      </p:pic>
      <p:sp>
        <p:nvSpPr>
          <p:cNvPr id="7" name="TextBox 6">
            <a:extLst>
              <a:ext uri="{FF2B5EF4-FFF2-40B4-BE49-F238E27FC236}">
                <a16:creationId xmlns:a16="http://schemas.microsoft.com/office/drawing/2014/main" id="{DFFF03D3-3F05-660C-5127-34503714D813}"/>
              </a:ext>
            </a:extLst>
          </p:cNvPr>
          <p:cNvSpPr txBox="1"/>
          <p:nvPr/>
        </p:nvSpPr>
        <p:spPr>
          <a:xfrm>
            <a:off x="9046848" y="3077814"/>
            <a:ext cx="2955877" cy="230832"/>
          </a:xfrm>
          <a:prstGeom prst="rect">
            <a:avLst/>
          </a:prstGeom>
          <a:noFill/>
        </p:spPr>
        <p:txBody>
          <a:bodyPr wrap="square" rtlCol="0">
            <a:spAutoFit/>
          </a:bodyPr>
          <a:lstStyle/>
          <a:p>
            <a:r>
              <a:rPr lang="en-US" sz="900" dirty="0">
                <a:hlinkClick r:id="rId4" tooltip="https://www.pngall.com/recycle-png/download/15100"/>
              </a:rPr>
              <a:t>This Photo</a:t>
            </a:r>
            <a:r>
              <a:rPr lang="en-US" sz="900" dirty="0"/>
              <a:t> by Unknown Author is licensed under </a:t>
            </a:r>
            <a:r>
              <a:rPr lang="en-US" sz="900" dirty="0">
                <a:hlinkClick r:id="rId5" tooltip="https://creativecommons.org/licenses/by-nc/3.0/"/>
              </a:rPr>
              <a:t>CC BY-NC</a:t>
            </a:r>
            <a:endParaRPr lang="en-US" sz="900" dirty="0"/>
          </a:p>
        </p:txBody>
      </p:sp>
      <p:pic>
        <p:nvPicPr>
          <p:cNvPr id="9" name="Picture 8" descr="A poster with a person in a hat and arrow pointing to the side&#10;&#10;Description automatically generated with medium confidence">
            <a:extLst>
              <a:ext uri="{FF2B5EF4-FFF2-40B4-BE49-F238E27FC236}">
                <a16:creationId xmlns:a16="http://schemas.microsoft.com/office/drawing/2014/main" id="{C88781CF-4B8F-7312-8E39-1C30EABF1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8114" y="325615"/>
            <a:ext cx="3033066" cy="5282602"/>
          </a:xfrm>
          <a:prstGeom prst="rect">
            <a:avLst/>
          </a:prstGeom>
        </p:spPr>
      </p:pic>
      <p:pic>
        <p:nvPicPr>
          <p:cNvPr id="8" name="Picture 7" descr="A close up of a label&#10;&#10;Description automatically generated">
            <a:extLst>
              <a:ext uri="{FF2B5EF4-FFF2-40B4-BE49-F238E27FC236}">
                <a16:creationId xmlns:a16="http://schemas.microsoft.com/office/drawing/2014/main" id="{3EFDC5FF-C21C-639C-2D43-106EFB6820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8061" y="3549355"/>
            <a:ext cx="3215803" cy="1532455"/>
          </a:xfrm>
          <a:prstGeom prst="rect">
            <a:avLst/>
          </a:prstGeom>
        </p:spPr>
      </p:pic>
      <p:sp>
        <p:nvSpPr>
          <p:cNvPr id="10" name="Arrow: Right 9">
            <a:extLst>
              <a:ext uri="{FF2B5EF4-FFF2-40B4-BE49-F238E27FC236}">
                <a16:creationId xmlns:a16="http://schemas.microsoft.com/office/drawing/2014/main" id="{0BF452A1-E667-0D13-6F89-CF990E5BAEEB}"/>
              </a:ext>
            </a:extLst>
          </p:cNvPr>
          <p:cNvSpPr/>
          <p:nvPr/>
        </p:nvSpPr>
        <p:spPr>
          <a:xfrm rot="9700250">
            <a:off x="8289930" y="4876885"/>
            <a:ext cx="1124552" cy="484632"/>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93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D88700-A0CE-7342-7ECC-12A3C86D6B4C}"/>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49C8AC-0289-3A14-318E-4F3194DB8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0678E15-3592-28B3-CA60-73B55DD57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5A5E17F-E10A-1E0D-E3EE-E9243AE4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8A7705C2-EB09-210D-E98A-B06592C6AD36}"/>
              </a:ext>
            </a:extLst>
          </p:cNvPr>
          <p:cNvSpPr/>
          <p:nvPr/>
        </p:nvSpPr>
        <p:spPr>
          <a:xfrm>
            <a:off x="4682290" y="507859"/>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F595A33-F367-EC64-90F9-04337E7CC1D2}"/>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4F6460-0AC3-96B4-130B-1B996F7AC3AC}"/>
              </a:ext>
            </a:extLst>
          </p:cNvPr>
          <p:cNvSpPr txBox="1"/>
          <p:nvPr/>
        </p:nvSpPr>
        <p:spPr>
          <a:xfrm>
            <a:off x="5088834" y="5993673"/>
            <a:ext cx="6402295"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cost versus benefit</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AB392A-2E85-8614-A658-7326372E25E6}"/>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D49473C9-F077-3E52-4E38-8D1D7623B69E}"/>
              </a:ext>
            </a:extLst>
          </p:cNvPr>
          <p:cNvSpPr txBox="1"/>
          <p:nvPr/>
        </p:nvSpPr>
        <p:spPr>
          <a:xfrm>
            <a:off x="109756" y="865962"/>
            <a:ext cx="4519791" cy="4124206"/>
          </a:xfrm>
          <a:prstGeom prst="rect">
            <a:avLst/>
          </a:prstGeom>
          <a:noFill/>
        </p:spPr>
        <p:txBody>
          <a:bodyPr wrap="square" rtlCol="0">
            <a:spAutoFit/>
          </a:bodyPr>
          <a:lstStyle/>
          <a:p>
            <a:pPr marL="457200" indent="-457200">
              <a:buFont typeface="Arial" panose="020B0604020202020204" pitchFamily="34" charset="0"/>
              <a:buChar char="•"/>
            </a:pPr>
            <a:r>
              <a:rPr lang="en-US" sz="2800" dirty="0"/>
              <a:t>Price is the deciding factor</a:t>
            </a:r>
          </a:p>
          <a:p>
            <a:pPr marL="457200" indent="-457200">
              <a:buFont typeface="Arial" panose="020B0604020202020204" pitchFamily="34" charset="0"/>
              <a:buChar char="•"/>
            </a:pPr>
            <a:r>
              <a:rPr lang="en-US" sz="2800" dirty="0"/>
              <a:t>Then,</a:t>
            </a:r>
          </a:p>
          <a:p>
            <a:pPr marL="914400" lvl="1" indent="-457200">
              <a:buFont typeface="Arial" panose="020B0604020202020204" pitchFamily="34" charset="0"/>
              <a:buChar char="•"/>
            </a:pPr>
            <a:r>
              <a:rPr lang="en-US" sz="2600" dirty="0"/>
              <a:t>97 % are looking for what they want to see</a:t>
            </a:r>
            <a:endParaRPr lang="en-US" sz="2400" dirty="0"/>
          </a:p>
          <a:p>
            <a:pPr marL="1371600" lvl="2" indent="-457200">
              <a:buFont typeface="Arial" panose="020B0604020202020204" pitchFamily="34" charset="0"/>
              <a:buChar char="•"/>
            </a:pPr>
            <a:r>
              <a:rPr lang="en-US" sz="2400" dirty="0"/>
              <a:t>Where from</a:t>
            </a:r>
          </a:p>
          <a:p>
            <a:pPr marL="914400" lvl="1" indent="-457200">
              <a:buFont typeface="Arial" panose="020B0604020202020204" pitchFamily="34" charset="0"/>
              <a:buChar char="•"/>
            </a:pPr>
            <a:r>
              <a:rPr lang="en-US" sz="2600" dirty="0"/>
              <a:t>56 % think sugar is hidden by manufactures</a:t>
            </a:r>
          </a:p>
          <a:p>
            <a:pPr marL="914400" lvl="1" indent="-457200">
              <a:buFont typeface="Arial" panose="020B0604020202020204" pitchFamily="34" charset="0"/>
              <a:buChar char="•"/>
            </a:pPr>
            <a:r>
              <a:rPr lang="en-US" sz="2600" dirty="0"/>
              <a:t>78 % want less than 5 ingredients (i.e., “simple food”</a:t>
            </a:r>
            <a:endParaRPr lang="en-US" sz="2000" dirty="0"/>
          </a:p>
        </p:txBody>
      </p:sp>
      <p:pic>
        <p:nvPicPr>
          <p:cNvPr id="6" name="Picture 5" descr="A balance scale with different colored scales&#10;&#10;Description automatically generated with medium confidence">
            <a:extLst>
              <a:ext uri="{FF2B5EF4-FFF2-40B4-BE49-F238E27FC236}">
                <a16:creationId xmlns:a16="http://schemas.microsoft.com/office/drawing/2014/main" id="{9A048460-2D64-FAE5-34D1-29D9678F6FE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63350" y="89423"/>
            <a:ext cx="6988601" cy="5667146"/>
          </a:xfrm>
          <a:prstGeom prst="rect">
            <a:avLst/>
          </a:prstGeom>
        </p:spPr>
      </p:pic>
      <p:sp>
        <p:nvSpPr>
          <p:cNvPr id="7" name="TextBox 6">
            <a:extLst>
              <a:ext uri="{FF2B5EF4-FFF2-40B4-BE49-F238E27FC236}">
                <a16:creationId xmlns:a16="http://schemas.microsoft.com/office/drawing/2014/main" id="{77E92D9E-4AD5-55D5-F5D1-38E67067AE60}"/>
              </a:ext>
            </a:extLst>
          </p:cNvPr>
          <p:cNvSpPr txBox="1"/>
          <p:nvPr/>
        </p:nvSpPr>
        <p:spPr>
          <a:xfrm>
            <a:off x="6688777" y="5612076"/>
            <a:ext cx="3537745" cy="230832"/>
          </a:xfrm>
          <a:prstGeom prst="rect">
            <a:avLst/>
          </a:prstGeom>
          <a:noFill/>
        </p:spPr>
        <p:txBody>
          <a:bodyPr wrap="square" rtlCol="0">
            <a:spAutoFit/>
          </a:bodyPr>
          <a:lstStyle/>
          <a:p>
            <a:r>
              <a:rPr lang="en-US" sz="900" dirty="0">
                <a:hlinkClick r:id="rId4" tooltip="https://opentext.ku.edu/smallbusinessmanagement/chapter/chapter-2/"/>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3233690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682290" y="507859"/>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4100052" y="5993673"/>
            <a:ext cx="7391077"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trends in caring for mind and body</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159451" y="208997"/>
            <a:ext cx="4363388" cy="5170646"/>
          </a:xfrm>
          <a:prstGeom prst="rect">
            <a:avLst/>
          </a:prstGeom>
          <a:noFill/>
        </p:spPr>
        <p:txBody>
          <a:bodyPr wrap="square" rtlCol="0">
            <a:spAutoFit/>
          </a:bodyPr>
          <a:lstStyle/>
          <a:p>
            <a:pPr marL="457200" indent="-457200">
              <a:buFont typeface="Arial" panose="020B0604020202020204" pitchFamily="34" charset="0"/>
              <a:buChar char="•"/>
            </a:pPr>
            <a:r>
              <a:rPr lang="en-US" sz="2800" dirty="0"/>
              <a:t>Liquid drinks and wellness </a:t>
            </a:r>
            <a:endParaRPr lang="en-US" sz="2600" dirty="0"/>
          </a:p>
          <a:p>
            <a:pPr marL="914400" lvl="1" indent="-457200">
              <a:buFont typeface="Arial" panose="020B0604020202020204" pitchFamily="34" charset="0"/>
              <a:buChar char="•"/>
            </a:pPr>
            <a:r>
              <a:rPr lang="en-US" sz="2600" dirty="0"/>
              <a:t>37 % wanted stress reduction</a:t>
            </a:r>
          </a:p>
          <a:p>
            <a:pPr marL="914400" lvl="1" indent="-457200">
              <a:buFont typeface="Arial" panose="020B0604020202020204" pitchFamily="34" charset="0"/>
              <a:buChar char="•"/>
            </a:pPr>
            <a:r>
              <a:rPr lang="en-US" sz="2600" dirty="0"/>
              <a:t>33 % wanted an energy booster </a:t>
            </a:r>
          </a:p>
          <a:p>
            <a:pPr marL="1371600" lvl="2" indent="-457200">
              <a:buFont typeface="Arial" panose="020B0604020202020204" pitchFamily="34" charset="0"/>
              <a:buChar char="•"/>
            </a:pPr>
            <a:r>
              <a:rPr lang="en-US" sz="2400" dirty="0"/>
              <a:t>Alternative caffeine drink </a:t>
            </a:r>
          </a:p>
          <a:p>
            <a:pPr marL="1828800" lvl="3" indent="-457200">
              <a:buFont typeface="Arial" panose="020B0604020202020204" pitchFamily="34" charset="0"/>
              <a:buChar char="•"/>
            </a:pPr>
            <a:r>
              <a:rPr lang="en-US" sz="2400" dirty="0"/>
              <a:t>Yerba mate</a:t>
            </a:r>
          </a:p>
          <a:p>
            <a:pPr marL="1828800" lvl="3" indent="-457200">
              <a:buFont typeface="Arial" panose="020B0604020202020204" pitchFamily="34" charset="0"/>
              <a:buChar char="•"/>
            </a:pPr>
            <a:r>
              <a:rPr lang="en-US" sz="2400" dirty="0"/>
              <a:t>Yaupon tea</a:t>
            </a:r>
            <a:endParaRPr lang="en-US" sz="2600" dirty="0"/>
          </a:p>
          <a:p>
            <a:pPr marL="914400" lvl="1" indent="-457200">
              <a:buFont typeface="Arial" panose="020B0604020202020204" pitchFamily="34" charset="0"/>
              <a:buChar char="•"/>
            </a:pPr>
            <a:r>
              <a:rPr lang="en-US" sz="2600" dirty="0"/>
              <a:t>33 % wanted gut health </a:t>
            </a:r>
            <a:endParaRPr lang="en-US" sz="2400" dirty="0"/>
          </a:p>
          <a:p>
            <a:pPr marL="1371600" lvl="2" indent="-457200">
              <a:buFont typeface="Arial" panose="020B0604020202020204" pitchFamily="34" charset="0"/>
              <a:buChar char="•"/>
            </a:pPr>
            <a:r>
              <a:rPr lang="en-US" sz="2400" dirty="0"/>
              <a:t>Probiotics</a:t>
            </a:r>
          </a:p>
          <a:p>
            <a:pPr marL="1371600" lvl="2" indent="-457200">
              <a:buFont typeface="Arial" panose="020B0604020202020204" pitchFamily="34" charset="0"/>
              <a:buChar char="•"/>
            </a:pPr>
            <a:r>
              <a:rPr lang="en-US" sz="2400" dirty="0"/>
              <a:t>Prebiotics</a:t>
            </a:r>
            <a:endParaRPr lang="en-US" sz="2000" dirty="0"/>
          </a:p>
        </p:txBody>
      </p:sp>
      <p:pic>
        <p:nvPicPr>
          <p:cNvPr id="11" name="Picture 10">
            <a:extLst>
              <a:ext uri="{FF2B5EF4-FFF2-40B4-BE49-F238E27FC236}">
                <a16:creationId xmlns:a16="http://schemas.microsoft.com/office/drawing/2014/main" id="{652FC220-0EFE-790D-A0B8-B27E832ED9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25129" y="208997"/>
            <a:ext cx="7025461" cy="5611998"/>
          </a:xfrm>
          <a:prstGeom prst="rect">
            <a:avLst/>
          </a:prstGeom>
          <a:ln>
            <a:solidFill>
              <a:schemeClr val="accent1"/>
            </a:solidFill>
          </a:ln>
        </p:spPr>
      </p:pic>
    </p:spTree>
    <p:extLst>
      <p:ext uri="{BB962C8B-B14F-4D97-AF65-F5344CB8AC3E}">
        <p14:creationId xmlns:p14="http://schemas.microsoft.com/office/powerpoint/2010/main" val="41951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378128" y="500988"/>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507069" y="6003505"/>
            <a:ext cx="490351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…stress-reducing drink</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48C2614B-F2FA-4AE7-1B98-60BC9B28E8E3}"/>
              </a:ext>
            </a:extLst>
          </p:cNvPr>
          <p:cNvSpPr txBox="1"/>
          <p:nvPr/>
        </p:nvSpPr>
        <p:spPr>
          <a:xfrm>
            <a:off x="119387" y="952769"/>
            <a:ext cx="4084160" cy="3724096"/>
          </a:xfrm>
          <a:prstGeom prst="rect">
            <a:avLst/>
          </a:prstGeom>
          <a:noFill/>
        </p:spPr>
        <p:txBody>
          <a:bodyPr wrap="square" rtlCol="0">
            <a:spAutoFit/>
          </a:bodyPr>
          <a:lstStyle/>
          <a:p>
            <a:pPr marL="457200" indent="-457200">
              <a:buFont typeface="Arial" panose="020B0604020202020204" pitchFamily="34" charset="0"/>
              <a:buChar char="•"/>
            </a:pPr>
            <a:r>
              <a:rPr lang="en-US" sz="2800" dirty="0"/>
              <a:t>Over-the-counter</a:t>
            </a:r>
          </a:p>
          <a:p>
            <a:pPr marL="457200" indent="-457200">
              <a:buFont typeface="Arial" panose="020B0604020202020204" pitchFamily="34" charset="0"/>
              <a:buChar char="•"/>
            </a:pPr>
            <a:r>
              <a:rPr lang="en-US" sz="2800" dirty="0"/>
              <a:t>“Based on strong science”</a:t>
            </a:r>
          </a:p>
          <a:p>
            <a:pPr marL="914400" lvl="1" indent="-457200">
              <a:buFont typeface="Arial" panose="020B0604020202020204" pitchFamily="34" charset="0"/>
              <a:buChar char="•"/>
            </a:pPr>
            <a:r>
              <a:rPr lang="en-US" sz="2600" u="sng" dirty="0"/>
              <a:t>But</a:t>
            </a:r>
            <a:r>
              <a:rPr lang="en-US" sz="2600" dirty="0"/>
              <a:t>, not reviewed by FDA</a:t>
            </a:r>
          </a:p>
          <a:p>
            <a:pPr marL="914400" lvl="1" indent="-457200">
              <a:buFont typeface="Arial" panose="020B0604020202020204" pitchFamily="34" charset="0"/>
              <a:buChar char="•"/>
            </a:pPr>
            <a:r>
              <a:rPr lang="en-US" sz="2600" dirty="0"/>
              <a:t>“Testing on humans only”</a:t>
            </a:r>
            <a:endParaRPr lang="en-US" sz="2400" dirty="0"/>
          </a:p>
          <a:p>
            <a:pPr marL="1371600" lvl="2" indent="-457200">
              <a:buFont typeface="Arial" panose="020B0604020202020204" pitchFamily="34" charset="0"/>
              <a:buChar char="•"/>
            </a:pPr>
            <a:r>
              <a:rPr lang="en-US" sz="2400" dirty="0"/>
              <a:t>Some ingredients were tested on rats</a:t>
            </a:r>
          </a:p>
        </p:txBody>
      </p:sp>
      <p:pic>
        <p:nvPicPr>
          <p:cNvPr id="6" name="Picture 5" descr="A close up of a product&#10;&#10;Description automatically generated">
            <a:extLst>
              <a:ext uri="{FF2B5EF4-FFF2-40B4-BE49-F238E27FC236}">
                <a16:creationId xmlns:a16="http://schemas.microsoft.com/office/drawing/2014/main" id="{449C4774-DC86-B6B4-F06A-E6F3FAF3A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59" y="215361"/>
            <a:ext cx="7362736" cy="5622976"/>
          </a:xfrm>
          <a:prstGeom prst="rect">
            <a:avLst/>
          </a:prstGeom>
        </p:spPr>
      </p:pic>
      <p:pic>
        <p:nvPicPr>
          <p:cNvPr id="13" name="Picture 12" descr="A close up of text&#10;&#10;Description automatically generated">
            <a:extLst>
              <a:ext uri="{FF2B5EF4-FFF2-40B4-BE49-F238E27FC236}">
                <a16:creationId xmlns:a16="http://schemas.microsoft.com/office/drawing/2014/main" id="{0E1762A2-F3FB-F67E-7B1D-1043178C335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180000"/>
                    </a14:imgEffect>
                  </a14:imgLayer>
                </a14:imgProps>
              </a:ext>
              <a:ext uri="{28A0092B-C50C-407E-A947-70E740481C1C}">
                <a14:useLocalDpi xmlns:a14="http://schemas.microsoft.com/office/drawing/2010/main" val="0"/>
              </a:ext>
            </a:extLst>
          </a:blip>
          <a:stretch>
            <a:fillRect/>
          </a:stretch>
        </p:blipFill>
        <p:spPr>
          <a:xfrm rot="19960846">
            <a:off x="4458117" y="1017286"/>
            <a:ext cx="4166243" cy="3586801"/>
          </a:xfrm>
          <a:prstGeom prst="rect">
            <a:avLst/>
          </a:prstGeom>
          <a:blipFill>
            <a:blip r:embed="rId6"/>
            <a:tile tx="0" ty="0" sx="100000" sy="100000" flip="none" algn="tl"/>
          </a:blipFill>
          <a:ln>
            <a:solidFill>
              <a:schemeClr val="accent1"/>
            </a:solidFill>
          </a:ln>
          <a:effectLst>
            <a:glow rad="139700">
              <a:schemeClr val="accent2">
                <a:satMod val="175000"/>
                <a:alpha val="40000"/>
              </a:schemeClr>
            </a:glow>
          </a:effectLst>
        </p:spPr>
      </p:pic>
      <p:pic>
        <p:nvPicPr>
          <p:cNvPr id="18" name="Picture 17">
            <a:extLst>
              <a:ext uri="{FF2B5EF4-FFF2-40B4-BE49-F238E27FC236}">
                <a16:creationId xmlns:a16="http://schemas.microsoft.com/office/drawing/2014/main" id="{93E6B0AE-2ABC-F0FD-FBFF-C2C79D2C951C}"/>
              </a:ext>
            </a:extLst>
          </p:cNvPr>
          <p:cNvPicPr>
            <a:picLocks noChangeAspect="1"/>
          </p:cNvPicPr>
          <p:nvPr/>
        </p:nvPicPr>
        <p:blipFill>
          <a:blip r:embed="rId7"/>
          <a:stretch>
            <a:fillRect/>
          </a:stretch>
        </p:blipFill>
        <p:spPr>
          <a:xfrm rot="1242138">
            <a:off x="8283556" y="2698419"/>
            <a:ext cx="3456075" cy="2789385"/>
          </a:xfrm>
          <a:prstGeom prst="rect">
            <a:avLst/>
          </a:prstGeom>
          <a:solidFill>
            <a:srgbClr val="FFC000"/>
          </a:solidFill>
        </p:spPr>
      </p:pic>
    </p:spTree>
    <p:extLst>
      <p:ext uri="{BB962C8B-B14F-4D97-AF65-F5344CB8AC3E}">
        <p14:creationId xmlns:p14="http://schemas.microsoft.com/office/powerpoint/2010/main" val="2451699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C8F1B7-4537-B62B-3AB2-5FF0E64296D3}"/>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99D6751-9CF7-18D2-9E34-6E8380CA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F76244-3D76-0373-FB2F-CC8F19D93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2A424B6-CBF2-34AF-72E8-17ED2F8C0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7AB369EE-0492-46D3-088B-2223C8709AD7}"/>
              </a:ext>
            </a:extLst>
          </p:cNvPr>
          <p:cNvSpPr/>
          <p:nvPr/>
        </p:nvSpPr>
        <p:spPr>
          <a:xfrm>
            <a:off x="3851806" y="619005"/>
            <a:ext cx="83388" cy="5014273"/>
          </a:xfrm>
          <a:prstGeom prst="roundRect">
            <a:avLst/>
          </a:prstGeom>
          <a:solidFill>
            <a:srgbClr val="37C8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40E4FCE1-C59E-BB90-167F-F5BD5F3DC4BE}"/>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B4CB8E-B488-5E24-A4AB-85DEE6F72847}"/>
              </a:ext>
            </a:extLst>
          </p:cNvPr>
          <p:cNvSpPr txBox="1"/>
          <p:nvPr/>
        </p:nvSpPr>
        <p:spPr>
          <a:xfrm>
            <a:off x="6507069" y="6003505"/>
            <a:ext cx="4903516" cy="627223"/>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…flavored sweetener</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D0E4D2F-2736-3A63-51F9-A3A22B041582}"/>
              </a:ext>
            </a:extLst>
          </p:cNvPr>
          <p:cNvSpPr txBox="1"/>
          <p:nvPr/>
        </p:nvSpPr>
        <p:spPr>
          <a:xfrm>
            <a:off x="373626" y="6029747"/>
            <a:ext cx="1526380" cy="578620"/>
          </a:xfrm>
          <a:prstGeom prst="rect">
            <a:avLst/>
          </a:prstGeom>
          <a:gradFill flip="none" rotWithShape="1">
            <a:gsLst>
              <a:gs pos="0">
                <a:srgbClr val="B7BE53">
                  <a:tint val="66000"/>
                  <a:satMod val="160000"/>
                </a:srgbClr>
              </a:gs>
              <a:gs pos="50000">
                <a:srgbClr val="B7BE53">
                  <a:tint val="44500"/>
                  <a:satMod val="160000"/>
                </a:srgbClr>
              </a:gs>
              <a:gs pos="100000">
                <a:srgbClr val="B7BE53">
                  <a:tint val="23500"/>
                  <a:satMod val="160000"/>
                </a:srgbClr>
              </a:gs>
            </a:gsLst>
            <a:lin ang="81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3 </a:t>
            </a:r>
          </a:p>
        </p:txBody>
      </p:sp>
      <p:sp>
        <p:nvSpPr>
          <p:cNvPr id="12" name="TextBox 11">
            <a:extLst>
              <a:ext uri="{FF2B5EF4-FFF2-40B4-BE49-F238E27FC236}">
                <a16:creationId xmlns:a16="http://schemas.microsoft.com/office/drawing/2014/main" id="{7510154C-1F22-EF61-4450-CBEB026D8C8A}"/>
              </a:ext>
            </a:extLst>
          </p:cNvPr>
          <p:cNvSpPr txBox="1"/>
          <p:nvPr/>
        </p:nvSpPr>
        <p:spPr>
          <a:xfrm>
            <a:off x="115532" y="350511"/>
            <a:ext cx="3537354" cy="5109091"/>
          </a:xfrm>
          <a:prstGeom prst="rect">
            <a:avLst/>
          </a:prstGeom>
          <a:noFill/>
        </p:spPr>
        <p:txBody>
          <a:bodyPr wrap="square" rtlCol="0">
            <a:spAutoFit/>
          </a:bodyPr>
          <a:lstStyle/>
          <a:p>
            <a:pPr marL="457200" indent="-457200">
              <a:buFont typeface="Arial" panose="020B0604020202020204" pitchFamily="34" charset="0"/>
              <a:buChar char="•"/>
            </a:pPr>
            <a:r>
              <a:rPr lang="en-US" sz="2800" dirty="0"/>
              <a:t>Zero sugar </a:t>
            </a:r>
            <a:r>
              <a:rPr lang="en-US" sz="2800" b="1" u="sng" dirty="0"/>
              <a:t>but</a:t>
            </a:r>
            <a:endParaRPr lang="en-US" sz="2800" dirty="0"/>
          </a:p>
          <a:p>
            <a:pPr marL="914400" lvl="1" indent="-457200">
              <a:buFont typeface="Arial" panose="020B0604020202020204" pitchFamily="34" charset="0"/>
              <a:buChar char="•"/>
            </a:pPr>
            <a:r>
              <a:rPr lang="en-US" sz="2600" dirty="0"/>
              <a:t>Allulose listed 1</a:t>
            </a:r>
            <a:r>
              <a:rPr lang="en-US" sz="2600" baseline="30000" dirty="0"/>
              <a:t>st</a:t>
            </a:r>
            <a:endParaRPr lang="en-US" sz="2400" dirty="0"/>
          </a:p>
          <a:p>
            <a:pPr marL="1371600" lvl="2" indent="-457200">
              <a:buFont typeface="Arial" panose="020B0604020202020204" pitchFamily="34" charset="0"/>
              <a:buChar char="•"/>
            </a:pPr>
            <a:r>
              <a:rPr lang="en-US" sz="2400" dirty="0"/>
              <a:t>FDA permits exclusion sugar</a:t>
            </a:r>
          </a:p>
          <a:p>
            <a:pPr marL="1371600" lvl="2" indent="-457200">
              <a:buFont typeface="Arial" panose="020B0604020202020204" pitchFamily="34" charset="0"/>
              <a:buChar char="•"/>
            </a:pPr>
            <a:r>
              <a:rPr lang="en-US" sz="2400" dirty="0"/>
              <a:t>Must use 0.4 </a:t>
            </a:r>
            <a:r>
              <a:rPr lang="en-US" sz="2400" dirty="0" err="1"/>
              <a:t>cal</a:t>
            </a:r>
            <a:r>
              <a:rPr lang="en-US" sz="2400" dirty="0"/>
              <a:t>/g</a:t>
            </a:r>
          </a:p>
          <a:p>
            <a:pPr marL="1371600" lvl="2" indent="-457200">
              <a:buFont typeface="Arial" panose="020B0604020202020204" pitchFamily="34" charset="0"/>
              <a:buChar char="•"/>
            </a:pPr>
            <a:r>
              <a:rPr lang="en-US" sz="2400" dirty="0"/>
              <a:t>Negligible rise in blood sugar; no dental caries</a:t>
            </a:r>
            <a:endParaRPr lang="en-US" sz="2600" dirty="0"/>
          </a:p>
          <a:p>
            <a:pPr marL="914400" lvl="1" indent="-457200">
              <a:buFont typeface="Arial" panose="020B0604020202020204" pitchFamily="34" charset="0"/>
              <a:buChar char="•"/>
            </a:pPr>
            <a:r>
              <a:rPr lang="en-US" sz="2600" dirty="0"/>
              <a:t>Reb M also a sweetener</a:t>
            </a:r>
          </a:p>
          <a:p>
            <a:pPr marL="914400" lvl="1" indent="-457200">
              <a:buFont typeface="Arial" panose="020B0604020202020204" pitchFamily="34" charset="0"/>
              <a:buChar char="•"/>
            </a:pPr>
            <a:r>
              <a:rPr lang="en-US" sz="2600" dirty="0"/>
              <a:t>Natural flavor and color</a:t>
            </a:r>
          </a:p>
        </p:txBody>
      </p:sp>
      <p:pic>
        <p:nvPicPr>
          <p:cNvPr id="7" name="Picture 6" descr="A close-up of a nutrition label&#10;&#10;Description automatically generated">
            <a:extLst>
              <a:ext uri="{FF2B5EF4-FFF2-40B4-BE49-F238E27FC236}">
                <a16:creationId xmlns:a16="http://schemas.microsoft.com/office/drawing/2014/main" id="{8496BE8D-D7FA-2436-A8EE-9FB915FFC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194" y="235025"/>
            <a:ext cx="8015395" cy="5723732"/>
          </a:xfrm>
          <a:prstGeom prst="rect">
            <a:avLst/>
          </a:prstGeom>
        </p:spPr>
      </p:pic>
    </p:spTree>
    <p:extLst>
      <p:ext uri="{BB962C8B-B14F-4D97-AF65-F5344CB8AC3E}">
        <p14:creationId xmlns:p14="http://schemas.microsoft.com/office/powerpoint/2010/main" val="2401570332"/>
      </p:ext>
    </p:extLst>
  </p:cSld>
  <p:clrMapOvr>
    <a:masterClrMapping/>
  </p:clrMapOvr>
</p:sld>
</file>

<file path=ppt/theme/theme1.xml><?xml version="1.0" encoding="utf-8"?>
<a:theme xmlns:a="http://schemas.openxmlformats.org/drawingml/2006/main" name="1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5875</TotalTime>
  <Words>8850</Words>
  <Application>Microsoft Office PowerPoint</Application>
  <PresentationFormat>Widescreen</PresentationFormat>
  <Paragraphs>779</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Engeljohn</dc:creator>
  <cp:lastModifiedBy>Daniel Engeljohn</cp:lastModifiedBy>
  <cp:revision>142</cp:revision>
  <dcterms:created xsi:type="dcterms:W3CDTF">2024-01-24T21:21:33Z</dcterms:created>
  <dcterms:modified xsi:type="dcterms:W3CDTF">2024-03-07T20:35:25Z</dcterms:modified>
</cp:coreProperties>
</file>